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1" r:id="rId1"/>
  </p:sldMasterIdLst>
  <p:notesMasterIdLst>
    <p:notesMasterId r:id="rId23"/>
  </p:notesMasterIdLst>
  <p:handoutMasterIdLst>
    <p:handoutMasterId r:id="rId24"/>
  </p:handoutMasterIdLst>
  <p:sldIdLst>
    <p:sldId id="258" r:id="rId2"/>
    <p:sldId id="491" r:id="rId3"/>
    <p:sldId id="275" r:id="rId4"/>
    <p:sldId id="492" r:id="rId5"/>
    <p:sldId id="490" r:id="rId6"/>
    <p:sldId id="483" r:id="rId7"/>
    <p:sldId id="486" r:id="rId8"/>
    <p:sldId id="280" r:id="rId9"/>
    <p:sldId id="501" r:id="rId10"/>
    <p:sldId id="495" r:id="rId11"/>
    <p:sldId id="262" r:id="rId12"/>
    <p:sldId id="261" r:id="rId13"/>
    <p:sldId id="487" r:id="rId14"/>
    <p:sldId id="266" r:id="rId15"/>
    <p:sldId id="497" r:id="rId16"/>
    <p:sldId id="499" r:id="rId17"/>
    <p:sldId id="274" r:id="rId18"/>
    <p:sldId id="500" r:id="rId19"/>
    <p:sldId id="502" r:id="rId20"/>
    <p:sldId id="503"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epiker" initials="F" lastIdx="1" clrIdx="0">
    <p:extLst>
      <p:ext uri="{19B8F6BF-5375-455C-9EA6-DF929625EA0E}">
        <p15:presenceInfo xmlns:p15="http://schemas.microsoft.com/office/powerpoint/2012/main" userId="Freepiker" providerId="None"/>
      </p:ext>
    </p:extLst>
  </p:cmAuthor>
  <p:cmAuthor id="2" name="User" initials="U" lastIdx="2" clrIdx="1">
    <p:extLst>
      <p:ext uri="{19B8F6BF-5375-455C-9EA6-DF929625EA0E}">
        <p15:presenceInfo xmlns:p15="http://schemas.microsoft.com/office/powerpoint/2012/main" userId="User" providerId="None"/>
      </p:ext>
    </p:extLst>
  </p:cmAuthor>
  <p:cmAuthor id="3" name="Janet Bowers" initials="JB" lastIdx="1" clrIdx="2">
    <p:extLst>
      <p:ext uri="{19B8F6BF-5375-455C-9EA6-DF929625EA0E}">
        <p15:presenceInfo xmlns:p15="http://schemas.microsoft.com/office/powerpoint/2012/main" userId="S::jbowers@sdsu.edu::9eb3e9fd-1c89-47c2-bc82-667b098aca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4C59"/>
    <a:srgbClr val="E6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75" autoAdjust="0"/>
    <p:restoredTop sz="96327" autoAdjust="0"/>
  </p:normalViewPr>
  <p:slideViewPr>
    <p:cSldViewPr snapToGrid="0" snapToObjects="1">
      <p:cViewPr>
        <p:scale>
          <a:sx n="100" d="100"/>
          <a:sy n="100" d="100"/>
        </p:scale>
        <p:origin x="1992" y="648"/>
      </p:cViewPr>
      <p:guideLst>
        <p:guide orient="horz" pos="2160"/>
        <p:guide pos="3840"/>
      </p:guideLst>
    </p:cSldViewPr>
  </p:slid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91" d="100"/>
          <a:sy n="91" d="100"/>
        </p:scale>
        <p:origin x="289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anetbowers/Documents/Research/SUMMIT-P/JMM%202021/Data%20analysis%20for%20JMM%20202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Do Students Prefer Labs v. Recitation v. Lecture Only</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
          <c:y val="0.4043014187378654"/>
          <c:w val="0.97084334223790603"/>
          <c:h val="0.5505966902800502"/>
        </c:manualLayout>
      </c:layout>
      <c:barChart>
        <c:barDir val="col"/>
        <c:grouping val="clustered"/>
        <c:varyColors val="0"/>
        <c:ser>
          <c:idx val="0"/>
          <c:order val="0"/>
          <c:tx>
            <c:strRef>
              <c:f>Sheet1!$H$21</c:f>
              <c:strCache>
                <c:ptCount val="1"/>
                <c:pt idx="0">
                  <c:v>Fall 2019</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Sheet1!$G$22:$G$25</c:f>
              <c:strCache>
                <c:ptCount val="4"/>
                <c:pt idx="0">
                  <c:v>1 Break out</c:v>
                </c:pt>
                <c:pt idx="1">
                  <c:v>2 Break outs</c:v>
                </c:pt>
                <c:pt idx="2">
                  <c:v>Recitation Only</c:v>
                </c:pt>
                <c:pt idx="3">
                  <c:v>Lecture Only</c:v>
                </c:pt>
              </c:strCache>
            </c:strRef>
          </c:cat>
          <c:val>
            <c:numRef>
              <c:f>Sheet1!$H$22:$H$25</c:f>
              <c:numCache>
                <c:formatCode>0%</c:formatCode>
                <c:ptCount val="4"/>
                <c:pt idx="0">
                  <c:v>0.46</c:v>
                </c:pt>
                <c:pt idx="1">
                  <c:v>0.23</c:v>
                </c:pt>
                <c:pt idx="2">
                  <c:v>7.0000000000000007E-2</c:v>
                </c:pt>
                <c:pt idx="3">
                  <c:v>0.24</c:v>
                </c:pt>
              </c:numCache>
            </c:numRef>
          </c:val>
          <c:extLst>
            <c:ext xmlns:c16="http://schemas.microsoft.com/office/drawing/2014/chart" uri="{C3380CC4-5D6E-409C-BE32-E72D297353CC}">
              <c16:uniqueId val="{00000000-145E-0D46-9CBD-5C1FA8352501}"/>
            </c:ext>
          </c:extLst>
        </c:ser>
        <c:ser>
          <c:idx val="1"/>
          <c:order val="1"/>
          <c:tx>
            <c:strRef>
              <c:f>Sheet1!$I$21</c:f>
              <c:strCache>
                <c:ptCount val="1"/>
                <c:pt idx="0">
                  <c:v>Fall 2020</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Sheet1!$G$22:$G$25</c:f>
              <c:strCache>
                <c:ptCount val="4"/>
                <c:pt idx="0">
                  <c:v>1 Break out</c:v>
                </c:pt>
                <c:pt idx="1">
                  <c:v>2 Break outs</c:v>
                </c:pt>
                <c:pt idx="2">
                  <c:v>Recitation Only</c:v>
                </c:pt>
                <c:pt idx="3">
                  <c:v>Lecture Only</c:v>
                </c:pt>
              </c:strCache>
            </c:strRef>
          </c:cat>
          <c:val>
            <c:numRef>
              <c:f>Sheet1!$I$22:$I$25</c:f>
              <c:numCache>
                <c:formatCode>0%</c:formatCode>
                <c:ptCount val="4"/>
                <c:pt idx="0">
                  <c:v>0.63</c:v>
                </c:pt>
                <c:pt idx="1">
                  <c:v>0.15</c:v>
                </c:pt>
                <c:pt idx="2">
                  <c:v>0.13</c:v>
                </c:pt>
                <c:pt idx="3">
                  <c:v>0.08</c:v>
                </c:pt>
              </c:numCache>
            </c:numRef>
          </c:val>
          <c:extLst>
            <c:ext xmlns:c16="http://schemas.microsoft.com/office/drawing/2014/chart" uri="{C3380CC4-5D6E-409C-BE32-E72D297353CC}">
              <c16:uniqueId val="{00000001-145E-0D46-9CBD-5C1FA8352501}"/>
            </c:ext>
          </c:extLst>
        </c:ser>
        <c:dLbls>
          <c:dLblPos val="inEnd"/>
          <c:showLegendKey val="0"/>
          <c:showVal val="1"/>
          <c:showCatName val="0"/>
          <c:showSerName val="0"/>
          <c:showPercent val="0"/>
          <c:showBubbleSize val="0"/>
        </c:dLbls>
        <c:gapWidth val="65"/>
        <c:axId val="565086432"/>
        <c:axId val="565088080"/>
      </c:barChart>
      <c:catAx>
        <c:axId val="5650864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565088080"/>
        <c:crosses val="autoZero"/>
        <c:auto val="1"/>
        <c:lblAlgn val="ctr"/>
        <c:lblOffset val="100"/>
        <c:noMultiLvlLbl val="0"/>
      </c:catAx>
      <c:valAx>
        <c:axId val="5650880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5650864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Type of Labs to Keep</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6371825440277827E-2"/>
          <c:y val="4.7900271377919579E-2"/>
          <c:w val="0.92161085601731674"/>
          <c:h val="0.81411948142735557"/>
        </c:manualLayout>
      </c:layout>
      <c:barChart>
        <c:barDir val="col"/>
        <c:grouping val="clustered"/>
        <c:varyColors val="0"/>
        <c:ser>
          <c:idx val="0"/>
          <c:order val="0"/>
          <c:tx>
            <c:strRef>
              <c:f>Sheet3!$F$19:$F$20</c:f>
              <c:strCache>
                <c:ptCount val="2"/>
                <c:pt idx="1">
                  <c:v>2019</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Sheet3!$E$21:$E$23</c:f>
              <c:strCache>
                <c:ptCount val="3"/>
                <c:pt idx="0">
                  <c:v>Modeling</c:v>
                </c:pt>
                <c:pt idx="1">
                  <c:v>Exploring</c:v>
                </c:pt>
                <c:pt idx="2">
                  <c:v>Pre/review</c:v>
                </c:pt>
              </c:strCache>
            </c:strRef>
          </c:cat>
          <c:val>
            <c:numRef>
              <c:f>Sheet3!$F$21:$F$23</c:f>
              <c:numCache>
                <c:formatCode>General</c:formatCode>
                <c:ptCount val="3"/>
                <c:pt idx="0">
                  <c:v>171</c:v>
                </c:pt>
                <c:pt idx="1">
                  <c:v>148</c:v>
                </c:pt>
                <c:pt idx="2">
                  <c:v>201</c:v>
                </c:pt>
              </c:numCache>
            </c:numRef>
          </c:val>
          <c:extLst>
            <c:ext xmlns:c16="http://schemas.microsoft.com/office/drawing/2014/chart" uri="{C3380CC4-5D6E-409C-BE32-E72D297353CC}">
              <c16:uniqueId val="{00000000-6EEA-EC41-AD8B-7E48E837409B}"/>
            </c:ext>
          </c:extLst>
        </c:ser>
        <c:ser>
          <c:idx val="1"/>
          <c:order val="1"/>
          <c:tx>
            <c:strRef>
              <c:f>Sheet3!$G$19:$G$20</c:f>
              <c:strCache>
                <c:ptCount val="2"/>
                <c:pt idx="1">
                  <c:v>2020</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Sheet3!$E$21:$E$23</c:f>
              <c:strCache>
                <c:ptCount val="3"/>
                <c:pt idx="0">
                  <c:v>Modeling</c:v>
                </c:pt>
                <c:pt idx="1">
                  <c:v>Exploring</c:v>
                </c:pt>
                <c:pt idx="2">
                  <c:v>Pre/review</c:v>
                </c:pt>
              </c:strCache>
            </c:strRef>
          </c:cat>
          <c:val>
            <c:numRef>
              <c:f>Sheet3!$G$21:$G$23</c:f>
              <c:numCache>
                <c:formatCode>General</c:formatCode>
                <c:ptCount val="3"/>
                <c:pt idx="0">
                  <c:v>20</c:v>
                </c:pt>
                <c:pt idx="1">
                  <c:v>50</c:v>
                </c:pt>
                <c:pt idx="2">
                  <c:v>301</c:v>
                </c:pt>
              </c:numCache>
            </c:numRef>
          </c:val>
          <c:extLst>
            <c:ext xmlns:c16="http://schemas.microsoft.com/office/drawing/2014/chart" uri="{C3380CC4-5D6E-409C-BE32-E72D297353CC}">
              <c16:uniqueId val="{00000001-6EEA-EC41-AD8B-7E48E837409B}"/>
            </c:ext>
          </c:extLst>
        </c:ser>
        <c:dLbls>
          <c:dLblPos val="inEnd"/>
          <c:showLegendKey val="0"/>
          <c:showVal val="1"/>
          <c:showCatName val="0"/>
          <c:showSerName val="0"/>
          <c:showPercent val="0"/>
          <c:showBubbleSize val="0"/>
        </c:dLbls>
        <c:gapWidth val="65"/>
        <c:axId val="130963056"/>
        <c:axId val="170697328"/>
      </c:barChart>
      <c:catAx>
        <c:axId val="1309630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0697328"/>
        <c:crosses val="autoZero"/>
        <c:auto val="1"/>
        <c:lblAlgn val="ctr"/>
        <c:lblOffset val="100"/>
        <c:noMultiLvlLbl val="0"/>
      </c:catAx>
      <c:valAx>
        <c:axId val="1706973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309630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F1CD92-DA11-42CA-9E28-F57FD4F371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6237265-C715-4164-8B30-E32A9AE553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152FC6-64DD-41BE-A95D-2E3785E1B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845297-E8C3-4A56-9516-E18309FF2736}" type="slidenum">
              <a:rPr lang="en-US" smtClean="0"/>
              <a:t>‹#›</a:t>
            </a:fld>
            <a:endParaRPr lang="en-US"/>
          </a:p>
        </p:txBody>
      </p:sp>
    </p:spTree>
    <p:extLst>
      <p:ext uri="{BB962C8B-B14F-4D97-AF65-F5344CB8AC3E}">
        <p14:creationId xmlns:p14="http://schemas.microsoft.com/office/powerpoint/2010/main" val="594728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10FA5-98E6-FB4E-97B6-D4EB979E8963}" type="datetimeFigureOut">
              <a:rPr lang="en-US" smtClean="0"/>
              <a:t>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2E1E8-19DD-9846-964E-7494B0E7F513}" type="slidenum">
              <a:rPr lang="en-US" smtClean="0"/>
              <a:t>‹#›</a:t>
            </a:fld>
            <a:endParaRPr lang="en-US"/>
          </a:p>
        </p:txBody>
      </p:sp>
    </p:spTree>
    <p:extLst>
      <p:ext uri="{BB962C8B-B14F-4D97-AF65-F5344CB8AC3E}">
        <p14:creationId xmlns:p14="http://schemas.microsoft.com/office/powerpoint/2010/main" val="11614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a:t>
            </a:fld>
            <a:endParaRPr lang="en-US"/>
          </a:p>
        </p:txBody>
      </p:sp>
    </p:spTree>
    <p:extLst>
      <p:ext uri="{BB962C8B-B14F-4D97-AF65-F5344CB8AC3E}">
        <p14:creationId xmlns:p14="http://schemas.microsoft.com/office/powerpoint/2010/main" val="2126027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13</a:t>
            </a:fld>
            <a:endParaRPr lang="en-US"/>
          </a:p>
        </p:txBody>
      </p:sp>
    </p:spTree>
    <p:extLst>
      <p:ext uri="{BB962C8B-B14F-4D97-AF65-F5344CB8AC3E}">
        <p14:creationId xmlns:p14="http://schemas.microsoft.com/office/powerpoint/2010/main" val="1905183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15</a:t>
            </a:fld>
            <a:endParaRPr lang="en-US"/>
          </a:p>
        </p:txBody>
      </p:sp>
    </p:spTree>
    <p:extLst>
      <p:ext uri="{BB962C8B-B14F-4D97-AF65-F5344CB8AC3E}">
        <p14:creationId xmlns:p14="http://schemas.microsoft.com/office/powerpoint/2010/main" val="2303708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16</a:t>
            </a:fld>
            <a:endParaRPr lang="en-US"/>
          </a:p>
        </p:txBody>
      </p:sp>
    </p:spTree>
    <p:extLst>
      <p:ext uri="{BB962C8B-B14F-4D97-AF65-F5344CB8AC3E}">
        <p14:creationId xmlns:p14="http://schemas.microsoft.com/office/powerpoint/2010/main" val="385835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17</a:t>
            </a:fld>
            <a:endParaRPr lang="en-US"/>
          </a:p>
        </p:txBody>
      </p:sp>
    </p:spTree>
    <p:extLst>
      <p:ext uri="{BB962C8B-B14F-4D97-AF65-F5344CB8AC3E}">
        <p14:creationId xmlns:p14="http://schemas.microsoft.com/office/powerpoint/2010/main" val="3032714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18</a:t>
            </a:fld>
            <a:endParaRPr lang="en-US"/>
          </a:p>
        </p:txBody>
      </p:sp>
    </p:spTree>
    <p:extLst>
      <p:ext uri="{BB962C8B-B14F-4D97-AF65-F5344CB8AC3E}">
        <p14:creationId xmlns:p14="http://schemas.microsoft.com/office/powerpoint/2010/main" val="2201034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19</a:t>
            </a:fld>
            <a:endParaRPr lang="en-US"/>
          </a:p>
        </p:txBody>
      </p:sp>
    </p:spTree>
    <p:extLst>
      <p:ext uri="{BB962C8B-B14F-4D97-AF65-F5344CB8AC3E}">
        <p14:creationId xmlns:p14="http://schemas.microsoft.com/office/powerpoint/2010/main" val="1607468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20</a:t>
            </a:fld>
            <a:endParaRPr lang="en-US"/>
          </a:p>
        </p:txBody>
      </p:sp>
    </p:spTree>
    <p:extLst>
      <p:ext uri="{BB962C8B-B14F-4D97-AF65-F5344CB8AC3E}">
        <p14:creationId xmlns:p14="http://schemas.microsoft.com/office/powerpoint/2010/main" val="3206905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https://unsplash.com/photos/jIUYon6MTnQ</a:t>
            </a:r>
          </a:p>
        </p:txBody>
      </p:sp>
      <p:sp>
        <p:nvSpPr>
          <p:cNvPr id="4" name="Slide Number Placeholder 3"/>
          <p:cNvSpPr>
            <a:spLocks noGrp="1"/>
          </p:cNvSpPr>
          <p:nvPr>
            <p:ph type="sldNum" sz="quarter" idx="5"/>
          </p:nvPr>
        </p:nvSpPr>
        <p:spPr/>
        <p:txBody>
          <a:bodyPr/>
          <a:lstStyle/>
          <a:p>
            <a:fld id="{4F22E1E8-19DD-9846-964E-7494B0E7F513}" type="slidenum">
              <a:rPr lang="en-US" smtClean="0"/>
              <a:t>21</a:t>
            </a:fld>
            <a:endParaRPr lang="en-US"/>
          </a:p>
        </p:txBody>
      </p:sp>
    </p:spTree>
    <p:extLst>
      <p:ext uri="{BB962C8B-B14F-4D97-AF65-F5344CB8AC3E}">
        <p14:creationId xmlns:p14="http://schemas.microsoft.com/office/powerpoint/2010/main" val="373190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3</a:t>
            </a:fld>
            <a:endParaRPr lang="en-US"/>
          </a:p>
        </p:txBody>
      </p:sp>
    </p:spTree>
    <p:extLst>
      <p:ext uri="{BB962C8B-B14F-4D97-AF65-F5344CB8AC3E}">
        <p14:creationId xmlns:p14="http://schemas.microsoft.com/office/powerpoint/2010/main" val="231117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Cherie Ichinose introduced the Titan Math Apprentice Program that places math majors as apprentices with math faculty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Loriann Negri &amp; Cora Orme talked about </a:t>
            </a:r>
            <a:r>
              <a:rPr lang="en-US" dirty="0"/>
              <a:t>Sonoma State’s Stretched Math Learning Communities that are like SI (peer led, focus on active learning), but attendance is mandatory.</a:t>
            </a:r>
          </a:p>
          <a:p>
            <a:endParaRPr lang="en-US" dirty="0"/>
          </a:p>
          <a:p>
            <a:r>
              <a:rPr lang="en-US" sz="1600" b="0" i="0" kern="1200" dirty="0">
                <a:solidFill>
                  <a:schemeClr val="tx1"/>
                </a:solidFill>
                <a:effectLst/>
                <a:latin typeface="+mn-lt"/>
                <a:ea typeface="+mn-ea"/>
                <a:cs typeface="+mn-cs"/>
              </a:rPr>
              <a:t>Kim Coble talked about SFSU LA program, housed under our Center for Science and Math Education (CSME), began in 2017 in physics, astronomy, and chemistry and plans to expand to math and computer science in Fall 2021. Our LAs typically serve in large introductory “lecture” courses (45-150 students), helping facilitate active learning.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Jessica Fielder talked about SFSU’s SI program is supported by the College of Science and Engineering and Center for Science and Math Education and provides small, peer-led team learning environments to students in historically challenging courses.</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Julie Glass, Joshua Kerr and Alicia Still talked about CSU East Bay’s Embedded peer support program that has Las serving in two capacities: 1) supporting active learning in the classroom and 2) working as a tutor in the math lab</a:t>
            </a:r>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6</a:t>
            </a:fld>
            <a:endParaRPr lang="en-US"/>
          </a:p>
        </p:txBody>
      </p:sp>
    </p:spTree>
    <p:extLst>
      <p:ext uri="{BB962C8B-B14F-4D97-AF65-F5344CB8AC3E}">
        <p14:creationId xmlns:p14="http://schemas.microsoft.com/office/powerpoint/2010/main" val="3964394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Cherie Ichinose introduced the Titan Math Apprentice Program that places math majors as apprentices with math faculty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Loriann Negri &amp; Cora Orme talked about </a:t>
            </a:r>
            <a:r>
              <a:rPr lang="en-US" dirty="0"/>
              <a:t>Sonoma State’s Stretched Math Learning Communities that are like SI (peer led, focus on active learning), but attendance is mandatory.</a:t>
            </a:r>
          </a:p>
          <a:p>
            <a:endParaRPr lang="en-US" dirty="0"/>
          </a:p>
          <a:p>
            <a:r>
              <a:rPr lang="en-US" sz="1600" b="0" i="0" kern="1200" dirty="0">
                <a:solidFill>
                  <a:schemeClr val="tx1"/>
                </a:solidFill>
                <a:effectLst/>
                <a:latin typeface="+mn-lt"/>
                <a:ea typeface="+mn-ea"/>
                <a:cs typeface="+mn-cs"/>
              </a:rPr>
              <a:t>Kim Coble talked about SFSU LA program, housed under our Center for Science and Math Education (CSME), began in 2017 in physics, astronomy, and chemistry and plans to expand to math and computer science in Fall 2021. Our LAs typically serve in large introductory “lecture” courses (45-150 students), helping facilitate active learning. </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Jessica Fielder talked about SFSU’s SI program is supported by the College of Science and Engineering and Center for Science and Math Education and provides small, peer-led team learning environments to students in historically challenging courses.</a:t>
            </a:r>
          </a:p>
          <a:p>
            <a:endParaRPr lang="en-US" sz="1600" b="0" i="0" kern="1200" dirty="0">
              <a:solidFill>
                <a:schemeClr val="tx1"/>
              </a:solidFill>
              <a:effectLst/>
              <a:latin typeface="+mn-lt"/>
              <a:ea typeface="+mn-ea"/>
              <a:cs typeface="+mn-cs"/>
            </a:endParaRPr>
          </a:p>
          <a:p>
            <a:r>
              <a:rPr lang="en-US" sz="1600" b="0" i="0" kern="1200" dirty="0">
                <a:solidFill>
                  <a:schemeClr val="tx1"/>
                </a:solidFill>
                <a:effectLst/>
                <a:latin typeface="+mn-lt"/>
                <a:ea typeface="+mn-ea"/>
                <a:cs typeface="+mn-cs"/>
              </a:rPr>
              <a:t>Julie Glass, Joshua Kerr and Alicia Still talked about CSU East Bay’s Embedded peer support program that has Las serving in two capacities: 1) supporting active learning in the classroom and 2) working as a tutor in the math lab</a:t>
            </a:r>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7</a:t>
            </a:fld>
            <a:endParaRPr lang="en-US"/>
          </a:p>
        </p:txBody>
      </p:sp>
    </p:spTree>
    <p:extLst>
      <p:ext uri="{BB962C8B-B14F-4D97-AF65-F5344CB8AC3E}">
        <p14:creationId xmlns:p14="http://schemas.microsoft.com/office/powerpoint/2010/main" val="4259451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https://unsplash.com/photos/m_HRfLhgABo</a:t>
            </a:r>
          </a:p>
          <a:p>
            <a:r>
              <a:rPr lang="en-US" dirty="0"/>
              <a:t>https://unsplash.com/photos/KE0nC8-58MQ</a:t>
            </a:r>
          </a:p>
          <a:p>
            <a:r>
              <a:rPr lang="en-US" dirty="0"/>
              <a:t>https://unsplash.com/photos/IyaNci0CyRk</a:t>
            </a:r>
          </a:p>
          <a:p>
            <a:r>
              <a:rPr lang="en-US" dirty="0"/>
              <a:t>https://unsplash.com/photos/ukOCJ09jpgc</a:t>
            </a:r>
          </a:p>
          <a:p>
            <a:endParaRPr lang="en-US" dirty="0"/>
          </a:p>
          <a:p>
            <a:r>
              <a:rPr lang="en-US" dirty="0"/>
              <a:t>Averages:</a:t>
            </a:r>
          </a:p>
          <a:p>
            <a:r>
              <a:rPr lang="en-US" dirty="0"/>
              <a:t>Fall 2018: C avg</a:t>
            </a:r>
          </a:p>
          <a:p>
            <a:r>
              <a:rPr lang="en-US" dirty="0"/>
              <a:t>Fall 2019: B/B- avg in ULA sec; C+ avg in non-ULA sec</a:t>
            </a:r>
          </a:p>
          <a:p>
            <a:r>
              <a:rPr lang="en-US" dirty="0"/>
              <a:t>Fall 2020: B-/C+ avg</a:t>
            </a:r>
          </a:p>
        </p:txBody>
      </p:sp>
      <p:sp>
        <p:nvSpPr>
          <p:cNvPr id="4" name="Slide Number Placeholder 3"/>
          <p:cNvSpPr>
            <a:spLocks noGrp="1"/>
          </p:cNvSpPr>
          <p:nvPr>
            <p:ph type="sldNum" sz="quarter" idx="5"/>
          </p:nvPr>
        </p:nvSpPr>
        <p:spPr/>
        <p:txBody>
          <a:bodyPr/>
          <a:lstStyle/>
          <a:p>
            <a:fld id="{4F22E1E8-19DD-9846-964E-7494B0E7F513}" type="slidenum">
              <a:rPr lang="en-US" smtClean="0"/>
              <a:t>8</a:t>
            </a:fld>
            <a:endParaRPr lang="en-US"/>
          </a:p>
        </p:txBody>
      </p:sp>
    </p:spTree>
    <p:extLst>
      <p:ext uri="{BB962C8B-B14F-4D97-AF65-F5344CB8AC3E}">
        <p14:creationId xmlns:p14="http://schemas.microsoft.com/office/powerpoint/2010/main" val="402394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https://unsplash.com/photos/m_HRfLhgABo</a:t>
            </a:r>
          </a:p>
          <a:p>
            <a:r>
              <a:rPr lang="en-US" dirty="0"/>
              <a:t>https://unsplash.com/photos/KE0nC8-58MQ</a:t>
            </a:r>
          </a:p>
          <a:p>
            <a:r>
              <a:rPr lang="en-US" dirty="0"/>
              <a:t>https://unsplash.com/photos/IyaNci0CyRk</a:t>
            </a:r>
          </a:p>
          <a:p>
            <a:r>
              <a:rPr lang="en-US" dirty="0"/>
              <a:t>https://unsplash.com/photos/ukOCJ09jpgc</a:t>
            </a:r>
          </a:p>
          <a:p>
            <a:endParaRPr lang="en-US" dirty="0"/>
          </a:p>
          <a:p>
            <a:r>
              <a:rPr lang="en-US" dirty="0"/>
              <a:t>Fall 2019: 1sec=56, 1sec=39, 5 sections ~52-72</a:t>
            </a:r>
          </a:p>
        </p:txBody>
      </p:sp>
      <p:sp>
        <p:nvSpPr>
          <p:cNvPr id="4" name="Slide Number Placeholder 3"/>
          <p:cNvSpPr>
            <a:spLocks noGrp="1"/>
          </p:cNvSpPr>
          <p:nvPr>
            <p:ph type="sldNum" sz="quarter" idx="5"/>
          </p:nvPr>
        </p:nvSpPr>
        <p:spPr/>
        <p:txBody>
          <a:bodyPr/>
          <a:lstStyle/>
          <a:p>
            <a:fld id="{4F22E1E8-19DD-9846-964E-7494B0E7F513}" type="slidenum">
              <a:rPr lang="en-US" smtClean="0"/>
              <a:t>9</a:t>
            </a:fld>
            <a:endParaRPr lang="en-US"/>
          </a:p>
        </p:txBody>
      </p:sp>
    </p:spTree>
    <p:extLst>
      <p:ext uri="{BB962C8B-B14F-4D97-AF65-F5344CB8AC3E}">
        <p14:creationId xmlns:p14="http://schemas.microsoft.com/office/powerpoint/2010/main" val="192226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https://unsplash.com/photos/m_HRfLhgABo</a:t>
            </a:r>
          </a:p>
          <a:p>
            <a:r>
              <a:rPr lang="en-US" dirty="0"/>
              <a:t>https://unsplash.com/photos/KE0nC8-58MQ</a:t>
            </a:r>
          </a:p>
          <a:p>
            <a:r>
              <a:rPr lang="en-US" dirty="0"/>
              <a:t>https://unsplash.com/photos/IyaNci0CyRk</a:t>
            </a:r>
          </a:p>
          <a:p>
            <a:r>
              <a:rPr lang="en-US" dirty="0"/>
              <a:t>https://unsplash.com/photos/ukOCJ09jpgc</a:t>
            </a:r>
          </a:p>
        </p:txBody>
      </p:sp>
      <p:sp>
        <p:nvSpPr>
          <p:cNvPr id="4" name="Slide Number Placeholder 3"/>
          <p:cNvSpPr>
            <a:spLocks noGrp="1"/>
          </p:cNvSpPr>
          <p:nvPr>
            <p:ph type="sldNum" sz="quarter" idx="5"/>
          </p:nvPr>
        </p:nvSpPr>
        <p:spPr/>
        <p:txBody>
          <a:bodyPr/>
          <a:lstStyle/>
          <a:p>
            <a:fld id="{4F22E1E8-19DD-9846-964E-7494B0E7F513}" type="slidenum">
              <a:rPr lang="en-US" smtClean="0"/>
              <a:t>10</a:t>
            </a:fld>
            <a:endParaRPr lang="en-US"/>
          </a:p>
        </p:txBody>
      </p:sp>
    </p:spTree>
    <p:extLst>
      <p:ext uri="{BB962C8B-B14F-4D97-AF65-F5344CB8AC3E}">
        <p14:creationId xmlns:p14="http://schemas.microsoft.com/office/powerpoint/2010/main" val="4219944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22E1E8-19DD-9846-964E-7494B0E7F513}" type="slidenum">
              <a:rPr lang="en-US" smtClean="0"/>
              <a:t>11</a:t>
            </a:fld>
            <a:endParaRPr lang="en-US"/>
          </a:p>
        </p:txBody>
      </p:sp>
    </p:spTree>
    <p:extLst>
      <p:ext uri="{BB962C8B-B14F-4D97-AF65-F5344CB8AC3E}">
        <p14:creationId xmlns:p14="http://schemas.microsoft.com/office/powerpoint/2010/main" val="248769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https://unsplash.com/photos/QL7KdXdcfWA</a:t>
            </a:r>
          </a:p>
          <a:p>
            <a:r>
              <a:rPr lang="en-US" dirty="0"/>
              <a:t>https://unsplash.com/photos/EOCJgBY8i7w</a:t>
            </a:r>
          </a:p>
          <a:p>
            <a:r>
              <a:rPr lang="en-US" dirty="0"/>
              <a:t>https://unsplash.com/photos/iusJ25iYu1c</a:t>
            </a:r>
          </a:p>
          <a:p>
            <a:r>
              <a:rPr lang="en-US" dirty="0"/>
              <a:t>https://unsplash.com/photos/3-Tc_5LROrM</a:t>
            </a:r>
          </a:p>
        </p:txBody>
      </p:sp>
      <p:sp>
        <p:nvSpPr>
          <p:cNvPr id="4" name="Slide Number Placeholder 3"/>
          <p:cNvSpPr>
            <a:spLocks noGrp="1"/>
          </p:cNvSpPr>
          <p:nvPr>
            <p:ph type="sldNum" sz="quarter" idx="5"/>
          </p:nvPr>
        </p:nvSpPr>
        <p:spPr/>
        <p:txBody>
          <a:bodyPr/>
          <a:lstStyle/>
          <a:p>
            <a:fld id="{4F22E1E8-19DD-9846-964E-7494B0E7F513}" type="slidenum">
              <a:rPr lang="en-US" smtClean="0"/>
              <a:t>12</a:t>
            </a:fld>
            <a:endParaRPr lang="en-US"/>
          </a:p>
        </p:txBody>
      </p:sp>
    </p:spTree>
    <p:extLst>
      <p:ext uri="{BB962C8B-B14F-4D97-AF65-F5344CB8AC3E}">
        <p14:creationId xmlns:p14="http://schemas.microsoft.com/office/powerpoint/2010/main" val="2240405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A14D-57FC-944C-B9E6-C16F0DD72E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856083-23A8-A742-9413-C187A36F73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8599F9-3DB1-7341-89F4-7C67A781B33F}"/>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5" name="Footer Placeholder 4">
            <a:extLst>
              <a:ext uri="{FF2B5EF4-FFF2-40B4-BE49-F238E27FC236}">
                <a16:creationId xmlns:a16="http://schemas.microsoft.com/office/drawing/2014/main" id="{038C9735-45F6-6649-B56F-23AAAC13DF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CFA400-51FD-A84B-9086-1BABAA7758D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8646481"/>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94E0-BAA0-B847-A66F-7FF36BCDDC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D5FD12-F375-F045-8CE7-42B9F75E36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E9142-48C2-0244-9F13-146799A70F6A}"/>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5" name="Footer Placeholder 4">
            <a:extLst>
              <a:ext uri="{FF2B5EF4-FFF2-40B4-BE49-F238E27FC236}">
                <a16:creationId xmlns:a16="http://schemas.microsoft.com/office/drawing/2014/main" id="{257228F7-6292-B645-8477-D162DBCCBC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873578-74CC-4C44-9103-F42A5A22645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45343906"/>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A29C12-55BE-004E-BC73-66F968900D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A982FC-299A-BD44-B6A7-5E57D91C1D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9BAEF6-25DB-304B-A0FC-9083FAF19B62}"/>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5" name="Footer Placeholder 4">
            <a:extLst>
              <a:ext uri="{FF2B5EF4-FFF2-40B4-BE49-F238E27FC236}">
                <a16:creationId xmlns:a16="http://schemas.microsoft.com/office/drawing/2014/main" id="{B29E9F6E-D9DA-9B43-A86D-5FE391C7AD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340FC3-9283-E542-BF6D-91A9B281025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3002030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2_Fu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057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4_Full Blank">
    <p:spTree>
      <p:nvGrpSpPr>
        <p:cNvPr id="1" name=""/>
        <p:cNvGrpSpPr/>
        <p:nvPr/>
      </p:nvGrpSpPr>
      <p:grpSpPr>
        <a:xfrm>
          <a:off x="0" y="0"/>
          <a:ext cx="0" cy="0"/>
          <a:chOff x="0" y="0"/>
          <a:chExt cx="0" cy="0"/>
        </a:xfrm>
      </p:grpSpPr>
      <p:sp>
        <p:nvSpPr>
          <p:cNvPr id="938" name="Rectangle: Rounded Corners 937">
            <a:extLst>
              <a:ext uri="{FF2B5EF4-FFF2-40B4-BE49-F238E27FC236}">
                <a16:creationId xmlns:a16="http://schemas.microsoft.com/office/drawing/2014/main" id="{248E11FB-FE1F-4267-A0C1-9856DEA4E746}"/>
              </a:ext>
            </a:extLst>
          </p:cNvPr>
          <p:cNvSpPr/>
          <p:nvPr userDrawn="1"/>
        </p:nvSpPr>
        <p:spPr>
          <a:xfrm>
            <a:off x="2274058" y="6291459"/>
            <a:ext cx="873918" cy="3287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C5201BE-FBB4-4F57-A028-9F6A27727E28}"/>
              </a:ext>
            </a:extLst>
          </p:cNvPr>
          <p:cNvGrpSpPr/>
          <p:nvPr userDrawn="1"/>
        </p:nvGrpSpPr>
        <p:grpSpPr>
          <a:xfrm>
            <a:off x="10879643" y="25065"/>
            <a:ext cx="1287470" cy="1395516"/>
            <a:chOff x="11189414" y="150917"/>
            <a:chExt cx="845424" cy="1008011"/>
          </a:xfrm>
        </p:grpSpPr>
        <p:sp>
          <p:nvSpPr>
            <p:cNvPr id="19" name="Freeform 10">
              <a:extLst>
                <a:ext uri="{FF2B5EF4-FFF2-40B4-BE49-F238E27FC236}">
                  <a16:creationId xmlns:a16="http://schemas.microsoft.com/office/drawing/2014/main" id="{E8CAACCB-7DA0-42EB-AB52-E4B6383C8FF6}"/>
                </a:ext>
              </a:extLst>
            </p:cNvPr>
            <p:cNvSpPr>
              <a:spLocks/>
            </p:cNvSpPr>
            <p:nvPr userDrawn="1"/>
          </p:nvSpPr>
          <p:spPr bwMode="auto">
            <a:xfrm>
              <a:off x="11828545" y="226665"/>
              <a:ext cx="206293" cy="223177"/>
            </a:xfrm>
            <a:prstGeom prst="donu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0">
              <a:extLst>
                <a:ext uri="{FF2B5EF4-FFF2-40B4-BE49-F238E27FC236}">
                  <a16:creationId xmlns:a16="http://schemas.microsoft.com/office/drawing/2014/main" id="{428FD88E-25D1-4FCB-A356-F2D50F850454}"/>
                </a:ext>
              </a:extLst>
            </p:cNvPr>
            <p:cNvSpPr>
              <a:spLocks/>
            </p:cNvSpPr>
            <p:nvPr userDrawn="1"/>
          </p:nvSpPr>
          <p:spPr bwMode="auto">
            <a:xfrm>
              <a:off x="11189414" y="599493"/>
              <a:ext cx="505004" cy="559435"/>
            </a:xfrm>
            <a:prstGeom prst="donu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0">
              <a:extLst>
                <a:ext uri="{FF2B5EF4-FFF2-40B4-BE49-F238E27FC236}">
                  <a16:creationId xmlns:a16="http://schemas.microsoft.com/office/drawing/2014/main" id="{77AD4044-648A-47C9-9182-5829FB31DAC5}"/>
                </a:ext>
              </a:extLst>
            </p:cNvPr>
            <p:cNvSpPr>
              <a:spLocks/>
            </p:cNvSpPr>
            <p:nvPr userDrawn="1"/>
          </p:nvSpPr>
          <p:spPr bwMode="auto">
            <a:xfrm>
              <a:off x="11503299" y="338818"/>
              <a:ext cx="494046" cy="543451"/>
            </a:xfrm>
            <a:prstGeom prst="donut">
              <a:avLst/>
            </a:prstGeom>
            <a:noFill/>
            <a:ln w="25400">
              <a:solidFill>
                <a:schemeClr val="tx1">
                  <a:lumMod val="85000"/>
                  <a:lumOff val="15000"/>
                  <a:alpha val="20000"/>
                </a:schemeClr>
              </a:solidFill>
              <a:miter lim="800000"/>
            </a:ln>
          </p:spPr>
          <p:txBody>
            <a:bodyPr vert="horz" wrap="square" lIns="91440" tIns="45720" rIns="91440" bIns="45720" numCol="1" anchor="t" anchorCtr="0" compatLnSpc="1">
              <a:prstTxWarp prst="textNoShape">
                <a:avLst/>
              </a:prstTxWarp>
            </a:bodyPr>
            <a:lstStyle/>
            <a:p>
              <a:endParaRPr lang="en-US" dirty="0"/>
            </a:p>
          </p:txBody>
        </p:sp>
        <p:sp>
          <p:nvSpPr>
            <p:cNvPr id="8" name="Freeform 10">
              <a:extLst>
                <a:ext uri="{FF2B5EF4-FFF2-40B4-BE49-F238E27FC236}">
                  <a16:creationId xmlns:a16="http://schemas.microsoft.com/office/drawing/2014/main" id="{4712F703-7FF5-448D-88A1-F53B4855B104}"/>
                </a:ext>
              </a:extLst>
            </p:cNvPr>
            <p:cNvSpPr>
              <a:spLocks/>
            </p:cNvSpPr>
            <p:nvPr userDrawn="1"/>
          </p:nvSpPr>
          <p:spPr bwMode="auto">
            <a:xfrm>
              <a:off x="11450390" y="150917"/>
              <a:ext cx="346324" cy="374674"/>
            </a:xfrm>
            <a:prstGeom prst="donu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1BB9ADA-46B1-4DD6-889F-B2EEB422E3D5}"/>
                </a:ext>
              </a:extLst>
            </p:cNvPr>
            <p:cNvSpPr>
              <a:spLocks/>
            </p:cNvSpPr>
            <p:nvPr userDrawn="1"/>
          </p:nvSpPr>
          <p:spPr bwMode="auto">
            <a:xfrm>
              <a:off x="11907758" y="945524"/>
              <a:ext cx="127080" cy="137482"/>
            </a:xfrm>
            <a:prstGeom prst="donu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BE39CCB6-77F5-458B-BC27-7C5817CE6224}"/>
                </a:ext>
              </a:extLst>
            </p:cNvPr>
            <p:cNvSpPr>
              <a:spLocks/>
            </p:cNvSpPr>
            <p:nvPr userDrawn="1"/>
          </p:nvSpPr>
          <p:spPr bwMode="auto">
            <a:xfrm rot="10800000">
              <a:off x="11925211" y="178594"/>
              <a:ext cx="78512" cy="84938"/>
            </a:xfrm>
            <a:prstGeom prst="donu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17" name="Rectangle 916">
            <a:extLst>
              <a:ext uri="{FF2B5EF4-FFF2-40B4-BE49-F238E27FC236}">
                <a16:creationId xmlns:a16="http://schemas.microsoft.com/office/drawing/2014/main" id="{B32F73AC-226C-4086-B5A9-CFB002EDF084}"/>
              </a:ext>
            </a:extLst>
          </p:cNvPr>
          <p:cNvSpPr/>
          <p:nvPr userDrawn="1"/>
        </p:nvSpPr>
        <p:spPr>
          <a:xfrm>
            <a:off x="3224710" y="6318275"/>
            <a:ext cx="1203535" cy="323165"/>
          </a:xfrm>
          <a:prstGeom prst="rect">
            <a:avLst/>
          </a:prstGeom>
        </p:spPr>
        <p:txBody>
          <a:bodyPr wrap="none">
            <a:spAutoFit/>
          </a:bodyPr>
          <a:lstStyle/>
          <a:p>
            <a:r>
              <a:rPr lang="en-US" sz="1500" b="1" dirty="0">
                <a:solidFill>
                  <a:schemeClr val="tx2"/>
                </a:solidFill>
                <a:latin typeface="+mn-lt"/>
                <a:ea typeface="Segoe UI" panose="020B0502040204020203" pitchFamily="34" charset="0"/>
                <a:cs typeface="Segoe UI" panose="020B0502040204020203" pitchFamily="34" charset="0"/>
              </a:rPr>
              <a:t>Peer Leaders</a:t>
            </a:r>
          </a:p>
        </p:txBody>
      </p:sp>
      <p:sp>
        <p:nvSpPr>
          <p:cNvPr id="922" name="Freeform 5">
            <a:extLst>
              <a:ext uri="{FF2B5EF4-FFF2-40B4-BE49-F238E27FC236}">
                <a16:creationId xmlns:a16="http://schemas.microsoft.com/office/drawing/2014/main" id="{2A3A2B88-8258-48DE-9678-9A90EC533D8E}"/>
              </a:ext>
            </a:extLst>
          </p:cNvPr>
          <p:cNvSpPr>
            <a:spLocks noEditPoints="1"/>
          </p:cNvSpPr>
          <p:nvPr userDrawn="1"/>
        </p:nvSpPr>
        <p:spPr bwMode="auto">
          <a:xfrm>
            <a:off x="4861015" y="6434730"/>
            <a:ext cx="140117" cy="139656"/>
          </a:xfrm>
          <a:custGeom>
            <a:avLst/>
            <a:gdLst>
              <a:gd name="T0" fmla="*/ 126 w 253"/>
              <a:gd name="T1" fmla="*/ 0 h 252"/>
              <a:gd name="T2" fmla="*/ 0 w 253"/>
              <a:gd name="T3" fmla="*/ 126 h 252"/>
              <a:gd name="T4" fmla="*/ 126 w 253"/>
              <a:gd name="T5" fmla="*/ 252 h 252"/>
              <a:gd name="T6" fmla="*/ 253 w 253"/>
              <a:gd name="T7" fmla="*/ 126 h 252"/>
              <a:gd name="T8" fmla="*/ 126 w 253"/>
              <a:gd name="T9" fmla="*/ 0 h 252"/>
              <a:gd name="T10" fmla="*/ 204 w 253"/>
              <a:gd name="T11" fmla="*/ 65 h 252"/>
              <a:gd name="T12" fmla="*/ 225 w 253"/>
              <a:gd name="T13" fmla="*/ 122 h 252"/>
              <a:gd name="T14" fmla="*/ 184 w 253"/>
              <a:gd name="T15" fmla="*/ 117 h 252"/>
              <a:gd name="T16" fmla="*/ 184 w 253"/>
              <a:gd name="T17" fmla="*/ 117 h 252"/>
              <a:gd name="T18" fmla="*/ 156 w 253"/>
              <a:gd name="T19" fmla="*/ 120 h 252"/>
              <a:gd name="T20" fmla="*/ 149 w 253"/>
              <a:gd name="T21" fmla="*/ 104 h 252"/>
              <a:gd name="T22" fmla="*/ 204 w 253"/>
              <a:gd name="T23" fmla="*/ 65 h 252"/>
              <a:gd name="T24" fmla="*/ 126 w 253"/>
              <a:gd name="T25" fmla="*/ 28 h 252"/>
              <a:gd name="T26" fmla="*/ 188 w 253"/>
              <a:gd name="T27" fmla="*/ 49 h 252"/>
              <a:gd name="T28" fmla="*/ 139 w 253"/>
              <a:gd name="T29" fmla="*/ 84 h 252"/>
              <a:gd name="T30" fmla="*/ 105 w 253"/>
              <a:gd name="T31" fmla="*/ 30 h 252"/>
              <a:gd name="T32" fmla="*/ 126 w 253"/>
              <a:gd name="T33" fmla="*/ 28 h 252"/>
              <a:gd name="T34" fmla="*/ 83 w 253"/>
              <a:gd name="T35" fmla="*/ 38 h 252"/>
              <a:gd name="T36" fmla="*/ 118 w 253"/>
              <a:gd name="T37" fmla="*/ 92 h 252"/>
              <a:gd name="T38" fmla="*/ 40 w 253"/>
              <a:gd name="T39" fmla="*/ 103 h 252"/>
              <a:gd name="T40" fmla="*/ 39 w 253"/>
              <a:gd name="T41" fmla="*/ 103 h 252"/>
              <a:gd name="T42" fmla="*/ 39 w 253"/>
              <a:gd name="T43" fmla="*/ 103 h 252"/>
              <a:gd name="T44" fmla="*/ 31 w 253"/>
              <a:gd name="T45" fmla="*/ 102 h 252"/>
              <a:gd name="T46" fmla="*/ 83 w 253"/>
              <a:gd name="T47" fmla="*/ 38 h 252"/>
              <a:gd name="T48" fmla="*/ 28 w 253"/>
              <a:gd name="T49" fmla="*/ 126 h 252"/>
              <a:gd name="T50" fmla="*/ 28 w 253"/>
              <a:gd name="T51" fmla="*/ 125 h 252"/>
              <a:gd name="T52" fmla="*/ 39 w 253"/>
              <a:gd name="T53" fmla="*/ 125 h 252"/>
              <a:gd name="T54" fmla="*/ 39 w 253"/>
              <a:gd name="T55" fmla="*/ 125 h 252"/>
              <a:gd name="T56" fmla="*/ 128 w 253"/>
              <a:gd name="T57" fmla="*/ 112 h 252"/>
              <a:gd name="T58" fmla="*/ 134 w 253"/>
              <a:gd name="T59" fmla="*/ 125 h 252"/>
              <a:gd name="T60" fmla="*/ 78 w 253"/>
              <a:gd name="T61" fmla="*/ 158 h 252"/>
              <a:gd name="T62" fmla="*/ 51 w 253"/>
              <a:gd name="T63" fmla="*/ 190 h 252"/>
              <a:gd name="T64" fmla="*/ 28 w 253"/>
              <a:gd name="T65" fmla="*/ 126 h 252"/>
              <a:gd name="T66" fmla="*/ 126 w 253"/>
              <a:gd name="T67" fmla="*/ 225 h 252"/>
              <a:gd name="T68" fmla="*/ 68 w 253"/>
              <a:gd name="T69" fmla="*/ 205 h 252"/>
              <a:gd name="T70" fmla="*/ 91 w 253"/>
              <a:gd name="T71" fmla="*/ 177 h 252"/>
              <a:gd name="T72" fmla="*/ 142 w 253"/>
              <a:gd name="T73" fmla="*/ 146 h 252"/>
              <a:gd name="T74" fmla="*/ 161 w 253"/>
              <a:gd name="T75" fmla="*/ 218 h 252"/>
              <a:gd name="T76" fmla="*/ 126 w 253"/>
              <a:gd name="T77" fmla="*/ 225 h 252"/>
              <a:gd name="T78" fmla="*/ 182 w 253"/>
              <a:gd name="T79" fmla="*/ 207 h 252"/>
              <a:gd name="T80" fmla="*/ 164 w 253"/>
              <a:gd name="T81" fmla="*/ 141 h 252"/>
              <a:gd name="T82" fmla="*/ 184 w 253"/>
              <a:gd name="T83" fmla="*/ 140 h 252"/>
              <a:gd name="T84" fmla="*/ 184 w 253"/>
              <a:gd name="T85" fmla="*/ 140 h 252"/>
              <a:gd name="T86" fmla="*/ 223 w 253"/>
              <a:gd name="T87" fmla="*/ 144 h 252"/>
              <a:gd name="T88" fmla="*/ 182 w 253"/>
              <a:gd name="T89" fmla="*/ 207 h 252"/>
              <a:gd name="T90" fmla="*/ 182 w 253"/>
              <a:gd name="T91" fmla="*/ 207 h 252"/>
              <a:gd name="T92" fmla="*/ 182 w 253"/>
              <a:gd name="T93" fmla="*/ 20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3" h="252">
                <a:moveTo>
                  <a:pt x="126" y="0"/>
                </a:moveTo>
                <a:cubicBezTo>
                  <a:pt x="57" y="0"/>
                  <a:pt x="0" y="57"/>
                  <a:pt x="0" y="126"/>
                </a:cubicBezTo>
                <a:cubicBezTo>
                  <a:pt x="0" y="196"/>
                  <a:pt x="57" y="252"/>
                  <a:pt x="126" y="252"/>
                </a:cubicBezTo>
                <a:cubicBezTo>
                  <a:pt x="196" y="252"/>
                  <a:pt x="253" y="196"/>
                  <a:pt x="253" y="126"/>
                </a:cubicBezTo>
                <a:cubicBezTo>
                  <a:pt x="253" y="57"/>
                  <a:pt x="196" y="0"/>
                  <a:pt x="126" y="0"/>
                </a:cubicBezTo>
                <a:close/>
                <a:moveTo>
                  <a:pt x="204" y="65"/>
                </a:moveTo>
                <a:cubicBezTo>
                  <a:pt x="216" y="81"/>
                  <a:pt x="224" y="100"/>
                  <a:pt x="225" y="122"/>
                </a:cubicBezTo>
                <a:cubicBezTo>
                  <a:pt x="210" y="119"/>
                  <a:pt x="197" y="117"/>
                  <a:pt x="184" y="117"/>
                </a:cubicBezTo>
                <a:cubicBezTo>
                  <a:pt x="184" y="117"/>
                  <a:pt x="184" y="117"/>
                  <a:pt x="184" y="117"/>
                </a:cubicBezTo>
                <a:cubicBezTo>
                  <a:pt x="174" y="117"/>
                  <a:pt x="165" y="118"/>
                  <a:pt x="156" y="120"/>
                </a:cubicBezTo>
                <a:cubicBezTo>
                  <a:pt x="154" y="114"/>
                  <a:pt x="152" y="109"/>
                  <a:pt x="149" y="104"/>
                </a:cubicBezTo>
                <a:cubicBezTo>
                  <a:pt x="169" y="96"/>
                  <a:pt x="188" y="83"/>
                  <a:pt x="204" y="65"/>
                </a:cubicBezTo>
                <a:close/>
                <a:moveTo>
                  <a:pt x="126" y="28"/>
                </a:moveTo>
                <a:cubicBezTo>
                  <a:pt x="150" y="28"/>
                  <a:pt x="171" y="36"/>
                  <a:pt x="188" y="49"/>
                </a:cubicBezTo>
                <a:cubicBezTo>
                  <a:pt x="175" y="65"/>
                  <a:pt x="158" y="76"/>
                  <a:pt x="139" y="84"/>
                </a:cubicBezTo>
                <a:cubicBezTo>
                  <a:pt x="127" y="59"/>
                  <a:pt x="114" y="41"/>
                  <a:pt x="105" y="30"/>
                </a:cubicBezTo>
                <a:cubicBezTo>
                  <a:pt x="112" y="29"/>
                  <a:pt x="119" y="28"/>
                  <a:pt x="126" y="28"/>
                </a:cubicBezTo>
                <a:close/>
                <a:moveTo>
                  <a:pt x="83" y="38"/>
                </a:moveTo>
                <a:cubicBezTo>
                  <a:pt x="90" y="46"/>
                  <a:pt x="103" y="64"/>
                  <a:pt x="118" y="92"/>
                </a:cubicBezTo>
                <a:cubicBezTo>
                  <a:pt x="88" y="100"/>
                  <a:pt x="58" y="103"/>
                  <a:pt x="40" y="103"/>
                </a:cubicBezTo>
                <a:cubicBezTo>
                  <a:pt x="40" y="103"/>
                  <a:pt x="39" y="103"/>
                  <a:pt x="39" y="103"/>
                </a:cubicBezTo>
                <a:cubicBezTo>
                  <a:pt x="39" y="103"/>
                  <a:pt x="39" y="103"/>
                  <a:pt x="39" y="103"/>
                </a:cubicBezTo>
                <a:cubicBezTo>
                  <a:pt x="36" y="103"/>
                  <a:pt x="33" y="102"/>
                  <a:pt x="31" y="102"/>
                </a:cubicBezTo>
                <a:cubicBezTo>
                  <a:pt x="38" y="74"/>
                  <a:pt x="57" y="51"/>
                  <a:pt x="83" y="38"/>
                </a:cubicBezTo>
                <a:close/>
                <a:moveTo>
                  <a:pt x="28" y="126"/>
                </a:moveTo>
                <a:cubicBezTo>
                  <a:pt x="28" y="126"/>
                  <a:pt x="28" y="125"/>
                  <a:pt x="28" y="125"/>
                </a:cubicBezTo>
                <a:cubicBezTo>
                  <a:pt x="31" y="125"/>
                  <a:pt x="34" y="125"/>
                  <a:pt x="39" y="125"/>
                </a:cubicBezTo>
                <a:cubicBezTo>
                  <a:pt x="39" y="125"/>
                  <a:pt x="39" y="125"/>
                  <a:pt x="39" y="125"/>
                </a:cubicBezTo>
                <a:cubicBezTo>
                  <a:pt x="59" y="125"/>
                  <a:pt x="93" y="123"/>
                  <a:pt x="128" y="112"/>
                </a:cubicBezTo>
                <a:cubicBezTo>
                  <a:pt x="130" y="116"/>
                  <a:pt x="132" y="121"/>
                  <a:pt x="134" y="125"/>
                </a:cubicBezTo>
                <a:cubicBezTo>
                  <a:pt x="110" y="133"/>
                  <a:pt x="92" y="145"/>
                  <a:pt x="78" y="158"/>
                </a:cubicBezTo>
                <a:cubicBezTo>
                  <a:pt x="65" y="170"/>
                  <a:pt x="56" y="182"/>
                  <a:pt x="51" y="190"/>
                </a:cubicBezTo>
                <a:cubicBezTo>
                  <a:pt x="37" y="172"/>
                  <a:pt x="28" y="150"/>
                  <a:pt x="28" y="126"/>
                </a:cubicBezTo>
                <a:close/>
                <a:moveTo>
                  <a:pt x="126" y="225"/>
                </a:moveTo>
                <a:cubicBezTo>
                  <a:pt x="104" y="225"/>
                  <a:pt x="84" y="217"/>
                  <a:pt x="68" y="205"/>
                </a:cubicBezTo>
                <a:cubicBezTo>
                  <a:pt x="71" y="200"/>
                  <a:pt x="79" y="189"/>
                  <a:pt x="91" y="177"/>
                </a:cubicBezTo>
                <a:cubicBezTo>
                  <a:pt x="103" y="165"/>
                  <a:pt x="120" y="153"/>
                  <a:pt x="142" y="146"/>
                </a:cubicBezTo>
                <a:cubicBezTo>
                  <a:pt x="149" y="167"/>
                  <a:pt x="156" y="191"/>
                  <a:pt x="161" y="218"/>
                </a:cubicBezTo>
                <a:cubicBezTo>
                  <a:pt x="150" y="222"/>
                  <a:pt x="139" y="225"/>
                  <a:pt x="126" y="225"/>
                </a:cubicBezTo>
                <a:close/>
                <a:moveTo>
                  <a:pt x="182" y="207"/>
                </a:moveTo>
                <a:cubicBezTo>
                  <a:pt x="177" y="183"/>
                  <a:pt x="171" y="161"/>
                  <a:pt x="164" y="141"/>
                </a:cubicBezTo>
                <a:cubicBezTo>
                  <a:pt x="170" y="140"/>
                  <a:pt x="177" y="140"/>
                  <a:pt x="184" y="140"/>
                </a:cubicBezTo>
                <a:cubicBezTo>
                  <a:pt x="184" y="140"/>
                  <a:pt x="184" y="140"/>
                  <a:pt x="184" y="140"/>
                </a:cubicBezTo>
                <a:cubicBezTo>
                  <a:pt x="196" y="140"/>
                  <a:pt x="209" y="141"/>
                  <a:pt x="223" y="144"/>
                </a:cubicBezTo>
                <a:cubicBezTo>
                  <a:pt x="218" y="170"/>
                  <a:pt x="203" y="193"/>
                  <a:pt x="182" y="207"/>
                </a:cubicBezTo>
                <a:close/>
                <a:moveTo>
                  <a:pt x="182" y="207"/>
                </a:moveTo>
                <a:cubicBezTo>
                  <a:pt x="182" y="207"/>
                  <a:pt x="182" y="207"/>
                  <a:pt x="182" y="207"/>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923" name="Straight Connector 922">
            <a:extLst>
              <a:ext uri="{FF2B5EF4-FFF2-40B4-BE49-F238E27FC236}">
                <a16:creationId xmlns:a16="http://schemas.microsoft.com/office/drawing/2014/main" id="{4F5DEE9E-9866-49D1-AF86-91FFF0240D0B}"/>
              </a:ext>
            </a:extLst>
          </p:cNvPr>
          <p:cNvCxnSpPr>
            <a:cxnSpLocks/>
          </p:cNvCxnSpPr>
          <p:nvPr userDrawn="1"/>
        </p:nvCxnSpPr>
        <p:spPr>
          <a:xfrm>
            <a:off x="4574760" y="6360614"/>
            <a:ext cx="0" cy="291693"/>
          </a:xfrm>
          <a:prstGeom prst="line">
            <a:avLst/>
          </a:prstGeom>
          <a:ln w="25400" cap="flat" cmpd="sng">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27" name="Footer Placeholder 2">
            <a:extLst>
              <a:ext uri="{FF2B5EF4-FFF2-40B4-BE49-F238E27FC236}">
                <a16:creationId xmlns:a16="http://schemas.microsoft.com/office/drawing/2014/main" id="{68A30FE3-4FA0-4372-A2F9-A486F649E813}"/>
              </a:ext>
            </a:extLst>
          </p:cNvPr>
          <p:cNvSpPr>
            <a:spLocks noGrp="1"/>
          </p:cNvSpPr>
          <p:nvPr>
            <p:ph type="ftr" sz="quarter" idx="3"/>
          </p:nvPr>
        </p:nvSpPr>
        <p:spPr>
          <a:xfrm>
            <a:off x="1270925" y="6273923"/>
            <a:ext cx="1897365" cy="365125"/>
          </a:xfrm>
          <a:prstGeom prst="rect">
            <a:avLst/>
          </a:prstGeom>
        </p:spPr>
        <p:txBody>
          <a:bodyPr vert="horz" lIns="91440" tIns="45720" rIns="91440" bIns="45720" rtlCol="0" anchor="ctr"/>
          <a:lstStyle>
            <a:lvl1pPr algn="ctr">
              <a:defRPr sz="1800" spc="0" baseline="0">
                <a:solidFill>
                  <a:schemeClr val="tx2"/>
                </a:solidFill>
                <a:effectLst/>
              </a:defRPr>
            </a:lvl1pPr>
          </a:lstStyle>
          <a:p>
            <a:r>
              <a:rPr lang="en-US" spc="-200" dirty="0">
                <a:latin typeface="+mj-lt"/>
              </a:rPr>
              <a:t>@SDSU</a:t>
            </a:r>
            <a:endParaRPr lang="en-US" dirty="0">
              <a:solidFill>
                <a:schemeClr val="bg1"/>
              </a:solidFill>
              <a:latin typeface="+mj-lt"/>
            </a:endParaRPr>
          </a:p>
        </p:txBody>
      </p:sp>
      <p:sp>
        <p:nvSpPr>
          <p:cNvPr id="928" name="Slide Number Placeholder 3">
            <a:extLst>
              <a:ext uri="{FF2B5EF4-FFF2-40B4-BE49-F238E27FC236}">
                <a16:creationId xmlns:a16="http://schemas.microsoft.com/office/drawing/2014/main" id="{920BD829-4B3F-41A8-9ABE-01C9A0464BC4}"/>
              </a:ext>
            </a:extLst>
          </p:cNvPr>
          <p:cNvSpPr txBox="1">
            <a:spLocks/>
          </p:cNvSpPr>
          <p:nvPr userDrawn="1"/>
        </p:nvSpPr>
        <p:spPr>
          <a:xfrm>
            <a:off x="11532910" y="515421"/>
            <a:ext cx="404429" cy="2743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47BF35-D1D9-4D8A-B3E9-7A6D2CF28FE7}" type="slidenum">
              <a:rPr lang="en-US" sz="1400" b="1" smtClean="0">
                <a:solidFill>
                  <a:schemeClr val="tx2"/>
                </a:solidFill>
              </a:rPr>
              <a:pPr algn="ctr"/>
              <a:t>‹#›</a:t>
            </a:fld>
            <a:endParaRPr lang="en-US" sz="1400" b="1" dirty="0">
              <a:solidFill>
                <a:schemeClr val="tx2"/>
              </a:solidFill>
            </a:endParaRPr>
          </a:p>
        </p:txBody>
      </p:sp>
      <p:grpSp>
        <p:nvGrpSpPr>
          <p:cNvPr id="930" name="Group 929">
            <a:extLst>
              <a:ext uri="{FF2B5EF4-FFF2-40B4-BE49-F238E27FC236}">
                <a16:creationId xmlns:a16="http://schemas.microsoft.com/office/drawing/2014/main" id="{EFABEBFF-7A09-4B8F-AC46-6DA206B3AFD7}"/>
              </a:ext>
            </a:extLst>
          </p:cNvPr>
          <p:cNvGrpSpPr/>
          <p:nvPr userDrawn="1"/>
        </p:nvGrpSpPr>
        <p:grpSpPr>
          <a:xfrm>
            <a:off x="676503" y="6267486"/>
            <a:ext cx="492491" cy="390914"/>
            <a:chOff x="3662363" y="1530350"/>
            <a:chExt cx="1270001" cy="1008063"/>
          </a:xfrm>
          <a:solidFill>
            <a:schemeClr val="accent4"/>
          </a:solidFill>
        </p:grpSpPr>
        <p:sp>
          <p:nvSpPr>
            <p:cNvPr id="931" name="Freeform 5">
              <a:extLst>
                <a:ext uri="{FF2B5EF4-FFF2-40B4-BE49-F238E27FC236}">
                  <a16:creationId xmlns:a16="http://schemas.microsoft.com/office/drawing/2014/main" id="{DFC79324-C216-4F82-AA7B-BD76E77EA179}"/>
                </a:ext>
              </a:extLst>
            </p:cNvPr>
            <p:cNvSpPr>
              <a:spLocks/>
            </p:cNvSpPr>
            <p:nvPr/>
          </p:nvSpPr>
          <p:spPr bwMode="auto">
            <a:xfrm>
              <a:off x="3886201" y="1530350"/>
              <a:ext cx="1046163" cy="158750"/>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9" y="42"/>
                    <a:pt x="0" y="33"/>
                    <a:pt x="0" y="21"/>
                  </a:cubicBezTo>
                  <a:cubicBezTo>
                    <a:pt x="0" y="21"/>
                    <a:pt x="0" y="21"/>
                    <a:pt x="0" y="21"/>
                  </a:cubicBezTo>
                  <a:cubicBezTo>
                    <a:pt x="0" y="10"/>
                    <a:pt x="9" y="0"/>
                    <a:pt x="21" y="0"/>
                  </a:cubicBezTo>
                  <a:cubicBezTo>
                    <a:pt x="255" y="0"/>
                    <a:pt x="255" y="0"/>
                    <a:pt x="255" y="0"/>
                  </a:cubicBezTo>
                  <a:cubicBezTo>
                    <a:pt x="267" y="0"/>
                    <a:pt x="276" y="10"/>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2" name="Freeform 6">
              <a:extLst>
                <a:ext uri="{FF2B5EF4-FFF2-40B4-BE49-F238E27FC236}">
                  <a16:creationId xmlns:a16="http://schemas.microsoft.com/office/drawing/2014/main" id="{0933AE9C-6472-480F-A123-7E098350681D}"/>
                </a:ext>
              </a:extLst>
            </p:cNvPr>
            <p:cNvSpPr>
              <a:spLocks/>
            </p:cNvSpPr>
            <p:nvPr/>
          </p:nvSpPr>
          <p:spPr bwMode="auto">
            <a:xfrm>
              <a:off x="3886201" y="1955800"/>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2"/>
                    <a:pt x="267" y="42"/>
                    <a:pt x="255" y="42"/>
                  </a:cubicBezTo>
                  <a:cubicBezTo>
                    <a:pt x="21" y="42"/>
                    <a:pt x="21" y="42"/>
                    <a:pt x="21" y="42"/>
                  </a:cubicBezTo>
                  <a:cubicBezTo>
                    <a:pt x="9" y="42"/>
                    <a:pt x="0" y="32"/>
                    <a:pt x="0" y="21"/>
                  </a:cubicBezTo>
                  <a:cubicBezTo>
                    <a:pt x="0" y="21"/>
                    <a:pt x="0" y="21"/>
                    <a:pt x="0" y="21"/>
                  </a:cubicBezTo>
                  <a:cubicBezTo>
                    <a:pt x="0" y="9"/>
                    <a:pt x="9"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 name="Freeform 7">
              <a:extLst>
                <a:ext uri="{FF2B5EF4-FFF2-40B4-BE49-F238E27FC236}">
                  <a16:creationId xmlns:a16="http://schemas.microsoft.com/office/drawing/2014/main" id="{2435F855-E075-406E-938B-A25931B573E6}"/>
                </a:ext>
              </a:extLst>
            </p:cNvPr>
            <p:cNvSpPr>
              <a:spLocks/>
            </p:cNvSpPr>
            <p:nvPr/>
          </p:nvSpPr>
          <p:spPr bwMode="auto">
            <a:xfrm>
              <a:off x="3886201" y="2378075"/>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9" y="42"/>
                    <a:pt x="0" y="33"/>
                    <a:pt x="0" y="21"/>
                  </a:cubicBezTo>
                  <a:cubicBezTo>
                    <a:pt x="0" y="21"/>
                    <a:pt x="0" y="21"/>
                    <a:pt x="0" y="21"/>
                  </a:cubicBezTo>
                  <a:cubicBezTo>
                    <a:pt x="0" y="9"/>
                    <a:pt x="9"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 name="Freeform 8">
              <a:extLst>
                <a:ext uri="{FF2B5EF4-FFF2-40B4-BE49-F238E27FC236}">
                  <a16:creationId xmlns:a16="http://schemas.microsoft.com/office/drawing/2014/main" id="{417B41CF-9935-40A1-8ED7-80BE7359FD2A}"/>
                </a:ext>
              </a:extLst>
            </p:cNvPr>
            <p:cNvSpPr>
              <a:spLocks/>
            </p:cNvSpPr>
            <p:nvPr/>
          </p:nvSpPr>
          <p:spPr bwMode="auto">
            <a:xfrm>
              <a:off x="3662363" y="2165350"/>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10" y="42"/>
                    <a:pt x="0" y="33"/>
                    <a:pt x="0" y="21"/>
                  </a:cubicBezTo>
                  <a:cubicBezTo>
                    <a:pt x="0" y="21"/>
                    <a:pt x="0" y="21"/>
                    <a:pt x="0" y="21"/>
                  </a:cubicBezTo>
                  <a:cubicBezTo>
                    <a:pt x="0" y="10"/>
                    <a:pt x="10" y="0"/>
                    <a:pt x="21" y="0"/>
                  </a:cubicBezTo>
                  <a:cubicBezTo>
                    <a:pt x="255" y="0"/>
                    <a:pt x="255" y="0"/>
                    <a:pt x="255" y="0"/>
                  </a:cubicBezTo>
                  <a:cubicBezTo>
                    <a:pt x="267" y="0"/>
                    <a:pt x="276" y="10"/>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 name="Freeform 9">
              <a:extLst>
                <a:ext uri="{FF2B5EF4-FFF2-40B4-BE49-F238E27FC236}">
                  <a16:creationId xmlns:a16="http://schemas.microsoft.com/office/drawing/2014/main" id="{F2062F13-0ACA-4C04-9E90-9E33F4AA99A9}"/>
                </a:ext>
              </a:extLst>
            </p:cNvPr>
            <p:cNvSpPr>
              <a:spLocks/>
            </p:cNvSpPr>
            <p:nvPr/>
          </p:nvSpPr>
          <p:spPr bwMode="auto">
            <a:xfrm>
              <a:off x="3662363" y="1743075"/>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10" y="42"/>
                    <a:pt x="0" y="33"/>
                    <a:pt x="0" y="21"/>
                  </a:cubicBezTo>
                  <a:cubicBezTo>
                    <a:pt x="0" y="21"/>
                    <a:pt x="0" y="21"/>
                    <a:pt x="0" y="21"/>
                  </a:cubicBezTo>
                  <a:cubicBezTo>
                    <a:pt x="0" y="9"/>
                    <a:pt x="10"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Picture Placeholder 30">
            <a:extLst>
              <a:ext uri="{FF2B5EF4-FFF2-40B4-BE49-F238E27FC236}">
                <a16:creationId xmlns:a16="http://schemas.microsoft.com/office/drawing/2014/main" id="{AEAEFDAF-4339-4500-BCDB-E2C910271419}"/>
              </a:ext>
            </a:extLst>
          </p:cNvPr>
          <p:cNvSpPr>
            <a:spLocks noGrp="1"/>
          </p:cNvSpPr>
          <p:nvPr>
            <p:ph type="pic" sz="quarter" idx="10"/>
          </p:nvPr>
        </p:nvSpPr>
        <p:spPr>
          <a:xfrm>
            <a:off x="4848225" y="1524001"/>
            <a:ext cx="3992659" cy="1755847"/>
          </a:xfrm>
          <a:custGeom>
            <a:avLst/>
            <a:gdLst>
              <a:gd name="connsiteX0" fmla="*/ 0 w 3992659"/>
              <a:gd name="connsiteY0" fmla="*/ 0 h 1755847"/>
              <a:gd name="connsiteX1" fmla="*/ 3992659 w 3992659"/>
              <a:gd name="connsiteY1" fmla="*/ 0 h 1755847"/>
              <a:gd name="connsiteX2" fmla="*/ 3992659 w 3992659"/>
              <a:gd name="connsiteY2" fmla="*/ 1755847 h 1755847"/>
              <a:gd name="connsiteX3" fmla="*/ 0 w 3992659"/>
              <a:gd name="connsiteY3" fmla="*/ 1755847 h 1755847"/>
            </a:gdLst>
            <a:ahLst/>
            <a:cxnLst>
              <a:cxn ang="0">
                <a:pos x="connsiteX0" y="connsiteY0"/>
              </a:cxn>
              <a:cxn ang="0">
                <a:pos x="connsiteX1" y="connsiteY1"/>
              </a:cxn>
              <a:cxn ang="0">
                <a:pos x="connsiteX2" y="connsiteY2"/>
              </a:cxn>
              <a:cxn ang="0">
                <a:pos x="connsiteX3" y="connsiteY3"/>
              </a:cxn>
            </a:cxnLst>
            <a:rect l="l" t="t" r="r" b="b"/>
            <a:pathLst>
              <a:path w="3992659" h="1755847">
                <a:moveTo>
                  <a:pt x="0" y="0"/>
                </a:moveTo>
                <a:lnTo>
                  <a:pt x="3992659" y="0"/>
                </a:lnTo>
                <a:lnTo>
                  <a:pt x="3992659" y="1755847"/>
                </a:lnTo>
                <a:lnTo>
                  <a:pt x="0" y="1755847"/>
                </a:lnTo>
                <a:close/>
              </a:path>
            </a:pathLst>
          </a:custGeom>
        </p:spPr>
        <p:txBody>
          <a:bodyPr wrap="square">
            <a:noAutofit/>
          </a:bodyPr>
          <a:lstStyle/>
          <a:p>
            <a:endParaRPr lang="en-US"/>
          </a:p>
        </p:txBody>
      </p:sp>
      <p:sp>
        <p:nvSpPr>
          <p:cNvPr id="38" name="Picture Placeholder 37">
            <a:extLst>
              <a:ext uri="{FF2B5EF4-FFF2-40B4-BE49-F238E27FC236}">
                <a16:creationId xmlns:a16="http://schemas.microsoft.com/office/drawing/2014/main" id="{6BC97744-C80B-45A7-9106-5499B96E6AEC}"/>
              </a:ext>
            </a:extLst>
          </p:cNvPr>
          <p:cNvSpPr>
            <a:spLocks noGrp="1"/>
          </p:cNvSpPr>
          <p:nvPr>
            <p:ph type="pic" sz="quarter" idx="12"/>
          </p:nvPr>
        </p:nvSpPr>
        <p:spPr>
          <a:xfrm>
            <a:off x="8954961" y="1524001"/>
            <a:ext cx="2521079" cy="1755847"/>
          </a:xfrm>
          <a:custGeom>
            <a:avLst/>
            <a:gdLst>
              <a:gd name="connsiteX0" fmla="*/ 0 w 2521079"/>
              <a:gd name="connsiteY0" fmla="*/ 0 h 1755847"/>
              <a:gd name="connsiteX1" fmla="*/ 2521079 w 2521079"/>
              <a:gd name="connsiteY1" fmla="*/ 0 h 1755847"/>
              <a:gd name="connsiteX2" fmla="*/ 2521079 w 2521079"/>
              <a:gd name="connsiteY2" fmla="*/ 1755847 h 1755847"/>
              <a:gd name="connsiteX3" fmla="*/ 0 w 2521079"/>
              <a:gd name="connsiteY3" fmla="*/ 1755847 h 1755847"/>
            </a:gdLst>
            <a:ahLst/>
            <a:cxnLst>
              <a:cxn ang="0">
                <a:pos x="connsiteX0" y="connsiteY0"/>
              </a:cxn>
              <a:cxn ang="0">
                <a:pos x="connsiteX1" y="connsiteY1"/>
              </a:cxn>
              <a:cxn ang="0">
                <a:pos x="connsiteX2" y="connsiteY2"/>
              </a:cxn>
              <a:cxn ang="0">
                <a:pos x="connsiteX3" y="connsiteY3"/>
              </a:cxn>
            </a:cxnLst>
            <a:rect l="l" t="t" r="r" b="b"/>
            <a:pathLst>
              <a:path w="2521079" h="1755847">
                <a:moveTo>
                  <a:pt x="0" y="0"/>
                </a:moveTo>
                <a:lnTo>
                  <a:pt x="2521079" y="0"/>
                </a:lnTo>
                <a:lnTo>
                  <a:pt x="2521079" y="1755847"/>
                </a:lnTo>
                <a:lnTo>
                  <a:pt x="0" y="1755847"/>
                </a:lnTo>
                <a:close/>
              </a:path>
            </a:pathLst>
          </a:custGeom>
        </p:spPr>
        <p:txBody>
          <a:bodyPr wrap="square">
            <a:noAutofit/>
          </a:bodyPr>
          <a:lstStyle/>
          <a:p>
            <a:endParaRPr lang="en-US"/>
          </a:p>
        </p:txBody>
      </p:sp>
      <p:sp>
        <p:nvSpPr>
          <p:cNvPr id="32" name="Picture Placeholder 31">
            <a:extLst>
              <a:ext uri="{FF2B5EF4-FFF2-40B4-BE49-F238E27FC236}">
                <a16:creationId xmlns:a16="http://schemas.microsoft.com/office/drawing/2014/main" id="{7568632F-D82D-4791-9D05-8BB460A89C76}"/>
              </a:ext>
            </a:extLst>
          </p:cNvPr>
          <p:cNvSpPr>
            <a:spLocks noGrp="1"/>
          </p:cNvSpPr>
          <p:nvPr>
            <p:ph type="pic" sz="quarter" idx="11"/>
          </p:nvPr>
        </p:nvSpPr>
        <p:spPr>
          <a:xfrm>
            <a:off x="7481478" y="3418350"/>
            <a:ext cx="3994561" cy="2522077"/>
          </a:xfrm>
          <a:custGeom>
            <a:avLst/>
            <a:gdLst>
              <a:gd name="connsiteX0" fmla="*/ 0 w 3994561"/>
              <a:gd name="connsiteY0" fmla="*/ 0 h 2522077"/>
              <a:gd name="connsiteX1" fmla="*/ 3994561 w 3994561"/>
              <a:gd name="connsiteY1" fmla="*/ 0 h 2522077"/>
              <a:gd name="connsiteX2" fmla="*/ 3994561 w 3994561"/>
              <a:gd name="connsiteY2" fmla="*/ 2522077 h 2522077"/>
              <a:gd name="connsiteX3" fmla="*/ 0 w 3994561"/>
              <a:gd name="connsiteY3" fmla="*/ 2522077 h 2522077"/>
            </a:gdLst>
            <a:ahLst/>
            <a:cxnLst>
              <a:cxn ang="0">
                <a:pos x="connsiteX0" y="connsiteY0"/>
              </a:cxn>
              <a:cxn ang="0">
                <a:pos x="connsiteX1" y="connsiteY1"/>
              </a:cxn>
              <a:cxn ang="0">
                <a:pos x="connsiteX2" y="connsiteY2"/>
              </a:cxn>
              <a:cxn ang="0">
                <a:pos x="connsiteX3" y="connsiteY3"/>
              </a:cxn>
            </a:cxnLst>
            <a:rect l="l" t="t" r="r" b="b"/>
            <a:pathLst>
              <a:path w="3994561" h="2522077">
                <a:moveTo>
                  <a:pt x="0" y="0"/>
                </a:moveTo>
                <a:lnTo>
                  <a:pt x="3994561" y="0"/>
                </a:lnTo>
                <a:lnTo>
                  <a:pt x="3994561" y="2522077"/>
                </a:lnTo>
                <a:lnTo>
                  <a:pt x="0" y="2522077"/>
                </a:lnTo>
                <a:close/>
              </a:path>
            </a:pathLst>
          </a:custGeom>
        </p:spPr>
        <p:txBody>
          <a:bodyPr wrap="square">
            <a:noAutofit/>
          </a:bodyPr>
          <a:lstStyle/>
          <a:p>
            <a:endParaRPr lang="en-US"/>
          </a:p>
        </p:txBody>
      </p:sp>
      <p:sp>
        <p:nvSpPr>
          <p:cNvPr id="40" name="Picture Placeholder 39">
            <a:extLst>
              <a:ext uri="{FF2B5EF4-FFF2-40B4-BE49-F238E27FC236}">
                <a16:creationId xmlns:a16="http://schemas.microsoft.com/office/drawing/2014/main" id="{54738D11-41F3-4169-919E-9B8879AFF90C}"/>
              </a:ext>
            </a:extLst>
          </p:cNvPr>
          <p:cNvSpPr>
            <a:spLocks noGrp="1"/>
          </p:cNvSpPr>
          <p:nvPr>
            <p:ph type="pic" sz="quarter" idx="13"/>
          </p:nvPr>
        </p:nvSpPr>
        <p:spPr>
          <a:xfrm>
            <a:off x="4848225" y="3418349"/>
            <a:ext cx="2521079" cy="2522077"/>
          </a:xfrm>
          <a:custGeom>
            <a:avLst/>
            <a:gdLst>
              <a:gd name="connsiteX0" fmla="*/ 0 w 2521079"/>
              <a:gd name="connsiteY0" fmla="*/ 0 h 2522077"/>
              <a:gd name="connsiteX1" fmla="*/ 2521079 w 2521079"/>
              <a:gd name="connsiteY1" fmla="*/ 0 h 2522077"/>
              <a:gd name="connsiteX2" fmla="*/ 2521079 w 2521079"/>
              <a:gd name="connsiteY2" fmla="*/ 2522077 h 2522077"/>
              <a:gd name="connsiteX3" fmla="*/ 0 w 2521079"/>
              <a:gd name="connsiteY3" fmla="*/ 2522077 h 2522077"/>
            </a:gdLst>
            <a:ahLst/>
            <a:cxnLst>
              <a:cxn ang="0">
                <a:pos x="connsiteX0" y="connsiteY0"/>
              </a:cxn>
              <a:cxn ang="0">
                <a:pos x="connsiteX1" y="connsiteY1"/>
              </a:cxn>
              <a:cxn ang="0">
                <a:pos x="connsiteX2" y="connsiteY2"/>
              </a:cxn>
              <a:cxn ang="0">
                <a:pos x="connsiteX3" y="connsiteY3"/>
              </a:cxn>
            </a:cxnLst>
            <a:rect l="l" t="t" r="r" b="b"/>
            <a:pathLst>
              <a:path w="2521079" h="2522077">
                <a:moveTo>
                  <a:pt x="0" y="0"/>
                </a:moveTo>
                <a:lnTo>
                  <a:pt x="2521079" y="0"/>
                </a:lnTo>
                <a:lnTo>
                  <a:pt x="2521079" y="2522077"/>
                </a:lnTo>
                <a:lnTo>
                  <a:pt x="0" y="2522077"/>
                </a:lnTo>
                <a:close/>
              </a:path>
            </a:pathLst>
          </a:custGeom>
        </p:spPr>
        <p:txBody>
          <a:bodyPr wrap="square">
            <a:noAutofit/>
          </a:bodyPr>
          <a:lstStyle/>
          <a:p>
            <a:endParaRPr lang="en-US"/>
          </a:p>
        </p:txBody>
      </p:sp>
    </p:spTree>
    <p:extLst>
      <p:ext uri="{BB962C8B-B14F-4D97-AF65-F5344CB8AC3E}">
        <p14:creationId xmlns:p14="http://schemas.microsoft.com/office/powerpoint/2010/main" val="2674545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7_Full Blank">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7D48983-1E68-4266-AEF9-EDACD0A43757}"/>
              </a:ext>
            </a:extLst>
          </p:cNvPr>
          <p:cNvSpPr>
            <a:spLocks noGrp="1"/>
          </p:cNvSpPr>
          <p:nvPr>
            <p:ph type="pic" sz="quarter" idx="10"/>
          </p:nvPr>
        </p:nvSpPr>
        <p:spPr>
          <a:xfrm>
            <a:off x="0" y="0"/>
            <a:ext cx="12192000" cy="6858000"/>
          </a:xfrm>
          <a:custGeom>
            <a:avLst/>
            <a:gdLst>
              <a:gd name="connsiteX0" fmla="*/ 0 w 4409114"/>
              <a:gd name="connsiteY0" fmla="*/ 0 h 2126547"/>
              <a:gd name="connsiteX1" fmla="*/ 4409114 w 4409114"/>
              <a:gd name="connsiteY1" fmla="*/ 0 h 2126547"/>
              <a:gd name="connsiteX2" fmla="*/ 4409114 w 4409114"/>
              <a:gd name="connsiteY2" fmla="*/ 2126547 h 2126547"/>
              <a:gd name="connsiteX3" fmla="*/ 0 w 4409114"/>
              <a:gd name="connsiteY3" fmla="*/ 2126547 h 2126547"/>
            </a:gdLst>
            <a:ahLst/>
            <a:cxnLst>
              <a:cxn ang="0">
                <a:pos x="connsiteX0" y="connsiteY0"/>
              </a:cxn>
              <a:cxn ang="0">
                <a:pos x="connsiteX1" y="connsiteY1"/>
              </a:cxn>
              <a:cxn ang="0">
                <a:pos x="connsiteX2" y="connsiteY2"/>
              </a:cxn>
              <a:cxn ang="0">
                <a:pos x="connsiteX3" y="connsiteY3"/>
              </a:cxn>
            </a:cxnLst>
            <a:rect l="l" t="t" r="r" b="b"/>
            <a:pathLst>
              <a:path w="4409114" h="2126547">
                <a:moveTo>
                  <a:pt x="0" y="0"/>
                </a:moveTo>
                <a:lnTo>
                  <a:pt x="4409114" y="0"/>
                </a:lnTo>
                <a:lnTo>
                  <a:pt x="4409114" y="2126547"/>
                </a:lnTo>
                <a:lnTo>
                  <a:pt x="0" y="2126547"/>
                </a:lnTo>
                <a:close/>
              </a:path>
            </a:pathLst>
          </a:custGeom>
        </p:spPr>
        <p:txBody>
          <a:bodyPr wrap="square">
            <a:noAutofit/>
          </a:bodyPr>
          <a:lstStyle/>
          <a:p>
            <a:endParaRPr lang="en-US"/>
          </a:p>
        </p:txBody>
      </p:sp>
    </p:spTree>
    <p:extLst>
      <p:ext uri="{BB962C8B-B14F-4D97-AF65-F5344CB8AC3E}">
        <p14:creationId xmlns:p14="http://schemas.microsoft.com/office/powerpoint/2010/main" val="831478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0_Full Blank">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76A898B5-7255-4F17-B74A-9A7B2F77FC5D}"/>
              </a:ext>
            </a:extLst>
          </p:cNvPr>
          <p:cNvSpPr>
            <a:spLocks noGrp="1"/>
          </p:cNvSpPr>
          <p:nvPr>
            <p:ph type="pic" sz="quarter" idx="13"/>
          </p:nvPr>
        </p:nvSpPr>
        <p:spPr>
          <a:xfrm>
            <a:off x="1079500" y="1019860"/>
            <a:ext cx="2678806" cy="2213889"/>
          </a:xfrm>
          <a:custGeom>
            <a:avLst/>
            <a:gdLst>
              <a:gd name="connsiteX0" fmla="*/ 0 w 2678806"/>
              <a:gd name="connsiteY0" fmla="*/ 0 h 2213889"/>
              <a:gd name="connsiteX1" fmla="*/ 2678806 w 2678806"/>
              <a:gd name="connsiteY1" fmla="*/ 0 h 2213889"/>
              <a:gd name="connsiteX2" fmla="*/ 2678806 w 2678806"/>
              <a:gd name="connsiteY2" fmla="*/ 2213889 h 2213889"/>
              <a:gd name="connsiteX3" fmla="*/ 0 w 2678806"/>
              <a:gd name="connsiteY3" fmla="*/ 2213889 h 2213889"/>
            </a:gdLst>
            <a:ahLst/>
            <a:cxnLst>
              <a:cxn ang="0">
                <a:pos x="connsiteX0" y="connsiteY0"/>
              </a:cxn>
              <a:cxn ang="0">
                <a:pos x="connsiteX1" y="connsiteY1"/>
              </a:cxn>
              <a:cxn ang="0">
                <a:pos x="connsiteX2" y="connsiteY2"/>
              </a:cxn>
              <a:cxn ang="0">
                <a:pos x="connsiteX3" y="connsiteY3"/>
              </a:cxn>
            </a:cxnLst>
            <a:rect l="l" t="t" r="r" b="b"/>
            <a:pathLst>
              <a:path w="2678806" h="2213889">
                <a:moveTo>
                  <a:pt x="0" y="0"/>
                </a:moveTo>
                <a:lnTo>
                  <a:pt x="2678806" y="0"/>
                </a:lnTo>
                <a:lnTo>
                  <a:pt x="2678806" y="2213889"/>
                </a:lnTo>
                <a:lnTo>
                  <a:pt x="0" y="2213889"/>
                </a:lnTo>
                <a:close/>
              </a:path>
            </a:pathLst>
          </a:custGeom>
        </p:spPr>
        <p:txBody>
          <a:bodyPr wrap="square">
            <a:noAutofit/>
          </a:bodyPr>
          <a:lstStyle/>
          <a:p>
            <a:endParaRPr lang="en-US"/>
          </a:p>
        </p:txBody>
      </p:sp>
      <p:sp>
        <p:nvSpPr>
          <p:cNvPr id="37" name="Picture Placeholder 36">
            <a:extLst>
              <a:ext uri="{FF2B5EF4-FFF2-40B4-BE49-F238E27FC236}">
                <a16:creationId xmlns:a16="http://schemas.microsoft.com/office/drawing/2014/main" id="{454207BC-9969-47D8-81B2-09AABB9AC0CD}"/>
              </a:ext>
            </a:extLst>
          </p:cNvPr>
          <p:cNvSpPr>
            <a:spLocks noGrp="1"/>
          </p:cNvSpPr>
          <p:nvPr>
            <p:ph type="pic" sz="quarter" idx="14"/>
          </p:nvPr>
        </p:nvSpPr>
        <p:spPr>
          <a:xfrm>
            <a:off x="4255394" y="1019860"/>
            <a:ext cx="2678806" cy="2213889"/>
          </a:xfrm>
          <a:custGeom>
            <a:avLst/>
            <a:gdLst>
              <a:gd name="connsiteX0" fmla="*/ 0 w 2678806"/>
              <a:gd name="connsiteY0" fmla="*/ 0 h 2213889"/>
              <a:gd name="connsiteX1" fmla="*/ 2678806 w 2678806"/>
              <a:gd name="connsiteY1" fmla="*/ 0 h 2213889"/>
              <a:gd name="connsiteX2" fmla="*/ 2678806 w 2678806"/>
              <a:gd name="connsiteY2" fmla="*/ 2213889 h 2213889"/>
              <a:gd name="connsiteX3" fmla="*/ 0 w 2678806"/>
              <a:gd name="connsiteY3" fmla="*/ 2213889 h 2213889"/>
            </a:gdLst>
            <a:ahLst/>
            <a:cxnLst>
              <a:cxn ang="0">
                <a:pos x="connsiteX0" y="connsiteY0"/>
              </a:cxn>
              <a:cxn ang="0">
                <a:pos x="connsiteX1" y="connsiteY1"/>
              </a:cxn>
              <a:cxn ang="0">
                <a:pos x="connsiteX2" y="connsiteY2"/>
              </a:cxn>
              <a:cxn ang="0">
                <a:pos x="connsiteX3" y="connsiteY3"/>
              </a:cxn>
            </a:cxnLst>
            <a:rect l="l" t="t" r="r" b="b"/>
            <a:pathLst>
              <a:path w="2678806" h="2213889">
                <a:moveTo>
                  <a:pt x="0" y="0"/>
                </a:moveTo>
                <a:lnTo>
                  <a:pt x="2678806" y="0"/>
                </a:lnTo>
                <a:lnTo>
                  <a:pt x="2678806" y="2213889"/>
                </a:lnTo>
                <a:lnTo>
                  <a:pt x="0" y="2213889"/>
                </a:lnTo>
                <a:close/>
              </a:path>
            </a:pathLst>
          </a:custGeom>
        </p:spPr>
        <p:txBody>
          <a:bodyPr wrap="square">
            <a:noAutofit/>
          </a:bodyPr>
          <a:lstStyle/>
          <a:p>
            <a:endParaRPr lang="en-US"/>
          </a:p>
        </p:txBody>
      </p:sp>
      <p:sp>
        <p:nvSpPr>
          <p:cNvPr id="39" name="Picture Placeholder 38">
            <a:extLst>
              <a:ext uri="{FF2B5EF4-FFF2-40B4-BE49-F238E27FC236}">
                <a16:creationId xmlns:a16="http://schemas.microsoft.com/office/drawing/2014/main" id="{6D5ABFD2-5509-407D-BA42-41AE18E7A18B}"/>
              </a:ext>
            </a:extLst>
          </p:cNvPr>
          <p:cNvSpPr>
            <a:spLocks noGrp="1"/>
          </p:cNvSpPr>
          <p:nvPr>
            <p:ph type="pic" sz="quarter" idx="15"/>
          </p:nvPr>
        </p:nvSpPr>
        <p:spPr>
          <a:xfrm>
            <a:off x="1079500" y="3730838"/>
            <a:ext cx="2678806" cy="2213889"/>
          </a:xfrm>
          <a:custGeom>
            <a:avLst/>
            <a:gdLst>
              <a:gd name="connsiteX0" fmla="*/ 0 w 2678806"/>
              <a:gd name="connsiteY0" fmla="*/ 0 h 2213889"/>
              <a:gd name="connsiteX1" fmla="*/ 2678806 w 2678806"/>
              <a:gd name="connsiteY1" fmla="*/ 0 h 2213889"/>
              <a:gd name="connsiteX2" fmla="*/ 2678806 w 2678806"/>
              <a:gd name="connsiteY2" fmla="*/ 2213889 h 2213889"/>
              <a:gd name="connsiteX3" fmla="*/ 0 w 2678806"/>
              <a:gd name="connsiteY3" fmla="*/ 2213889 h 2213889"/>
            </a:gdLst>
            <a:ahLst/>
            <a:cxnLst>
              <a:cxn ang="0">
                <a:pos x="connsiteX0" y="connsiteY0"/>
              </a:cxn>
              <a:cxn ang="0">
                <a:pos x="connsiteX1" y="connsiteY1"/>
              </a:cxn>
              <a:cxn ang="0">
                <a:pos x="connsiteX2" y="connsiteY2"/>
              </a:cxn>
              <a:cxn ang="0">
                <a:pos x="connsiteX3" y="connsiteY3"/>
              </a:cxn>
            </a:cxnLst>
            <a:rect l="l" t="t" r="r" b="b"/>
            <a:pathLst>
              <a:path w="2678806" h="2213889">
                <a:moveTo>
                  <a:pt x="0" y="0"/>
                </a:moveTo>
                <a:lnTo>
                  <a:pt x="2678806" y="0"/>
                </a:lnTo>
                <a:lnTo>
                  <a:pt x="2678806" y="2213889"/>
                </a:lnTo>
                <a:lnTo>
                  <a:pt x="0" y="2213889"/>
                </a:lnTo>
                <a:close/>
              </a:path>
            </a:pathLst>
          </a:custGeom>
        </p:spPr>
        <p:txBody>
          <a:bodyPr wrap="square">
            <a:noAutofit/>
          </a:bodyPr>
          <a:lstStyle/>
          <a:p>
            <a:endParaRPr lang="en-US"/>
          </a:p>
        </p:txBody>
      </p:sp>
      <p:sp>
        <p:nvSpPr>
          <p:cNvPr id="38" name="Picture Placeholder 37">
            <a:extLst>
              <a:ext uri="{FF2B5EF4-FFF2-40B4-BE49-F238E27FC236}">
                <a16:creationId xmlns:a16="http://schemas.microsoft.com/office/drawing/2014/main" id="{D13965DF-4CAF-4D71-ABCE-063CCD6FFA1D}"/>
              </a:ext>
            </a:extLst>
          </p:cNvPr>
          <p:cNvSpPr>
            <a:spLocks noGrp="1"/>
          </p:cNvSpPr>
          <p:nvPr>
            <p:ph type="pic" sz="quarter" idx="16"/>
          </p:nvPr>
        </p:nvSpPr>
        <p:spPr>
          <a:xfrm>
            <a:off x="4255394" y="3730838"/>
            <a:ext cx="2678806" cy="2213889"/>
          </a:xfrm>
          <a:custGeom>
            <a:avLst/>
            <a:gdLst>
              <a:gd name="connsiteX0" fmla="*/ 0 w 2678806"/>
              <a:gd name="connsiteY0" fmla="*/ 0 h 2213889"/>
              <a:gd name="connsiteX1" fmla="*/ 2678806 w 2678806"/>
              <a:gd name="connsiteY1" fmla="*/ 0 h 2213889"/>
              <a:gd name="connsiteX2" fmla="*/ 2678806 w 2678806"/>
              <a:gd name="connsiteY2" fmla="*/ 2213889 h 2213889"/>
              <a:gd name="connsiteX3" fmla="*/ 0 w 2678806"/>
              <a:gd name="connsiteY3" fmla="*/ 2213889 h 2213889"/>
            </a:gdLst>
            <a:ahLst/>
            <a:cxnLst>
              <a:cxn ang="0">
                <a:pos x="connsiteX0" y="connsiteY0"/>
              </a:cxn>
              <a:cxn ang="0">
                <a:pos x="connsiteX1" y="connsiteY1"/>
              </a:cxn>
              <a:cxn ang="0">
                <a:pos x="connsiteX2" y="connsiteY2"/>
              </a:cxn>
              <a:cxn ang="0">
                <a:pos x="connsiteX3" y="connsiteY3"/>
              </a:cxn>
            </a:cxnLst>
            <a:rect l="l" t="t" r="r" b="b"/>
            <a:pathLst>
              <a:path w="2678806" h="2213889">
                <a:moveTo>
                  <a:pt x="0" y="0"/>
                </a:moveTo>
                <a:lnTo>
                  <a:pt x="2678806" y="0"/>
                </a:lnTo>
                <a:lnTo>
                  <a:pt x="2678806" y="2213889"/>
                </a:lnTo>
                <a:lnTo>
                  <a:pt x="0" y="2213889"/>
                </a:lnTo>
                <a:close/>
              </a:path>
            </a:pathLst>
          </a:custGeom>
        </p:spPr>
        <p:txBody>
          <a:bodyPr wrap="square">
            <a:noAutofit/>
          </a:bodyPr>
          <a:lstStyle/>
          <a:p>
            <a:endParaRPr lang="en-US"/>
          </a:p>
        </p:txBody>
      </p:sp>
    </p:spTree>
    <p:extLst>
      <p:ext uri="{BB962C8B-B14F-4D97-AF65-F5344CB8AC3E}">
        <p14:creationId xmlns:p14="http://schemas.microsoft.com/office/powerpoint/2010/main" val="849131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3_Full Blank">
    <p:spTree>
      <p:nvGrpSpPr>
        <p:cNvPr id="1" name=""/>
        <p:cNvGrpSpPr/>
        <p:nvPr/>
      </p:nvGrpSpPr>
      <p:grpSpPr>
        <a:xfrm>
          <a:off x="0" y="0"/>
          <a:ext cx="0" cy="0"/>
          <a:chOff x="0" y="0"/>
          <a:chExt cx="0" cy="0"/>
        </a:xfrm>
      </p:grpSpPr>
      <p:sp>
        <p:nvSpPr>
          <p:cNvPr id="938" name="Rectangle: Rounded Corners 937">
            <a:extLst>
              <a:ext uri="{FF2B5EF4-FFF2-40B4-BE49-F238E27FC236}">
                <a16:creationId xmlns:a16="http://schemas.microsoft.com/office/drawing/2014/main" id="{248E11FB-FE1F-4267-A0C1-9856DEA4E746}"/>
              </a:ext>
            </a:extLst>
          </p:cNvPr>
          <p:cNvSpPr/>
          <p:nvPr userDrawn="1"/>
        </p:nvSpPr>
        <p:spPr>
          <a:xfrm>
            <a:off x="2274058" y="6291459"/>
            <a:ext cx="873918" cy="3287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C5201BE-FBB4-4F57-A028-9F6A27727E28}"/>
              </a:ext>
            </a:extLst>
          </p:cNvPr>
          <p:cNvGrpSpPr/>
          <p:nvPr userDrawn="1"/>
        </p:nvGrpSpPr>
        <p:grpSpPr>
          <a:xfrm>
            <a:off x="10879643" y="25065"/>
            <a:ext cx="1287470" cy="1395516"/>
            <a:chOff x="11189414" y="150917"/>
            <a:chExt cx="845424" cy="1008011"/>
          </a:xfrm>
        </p:grpSpPr>
        <p:sp>
          <p:nvSpPr>
            <p:cNvPr id="19" name="Freeform 10">
              <a:extLst>
                <a:ext uri="{FF2B5EF4-FFF2-40B4-BE49-F238E27FC236}">
                  <a16:creationId xmlns:a16="http://schemas.microsoft.com/office/drawing/2014/main" id="{E8CAACCB-7DA0-42EB-AB52-E4B6383C8FF6}"/>
                </a:ext>
              </a:extLst>
            </p:cNvPr>
            <p:cNvSpPr>
              <a:spLocks/>
            </p:cNvSpPr>
            <p:nvPr userDrawn="1"/>
          </p:nvSpPr>
          <p:spPr bwMode="auto">
            <a:xfrm>
              <a:off x="11828545" y="226665"/>
              <a:ext cx="206293" cy="223177"/>
            </a:xfrm>
            <a:prstGeom prst="donu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0">
              <a:extLst>
                <a:ext uri="{FF2B5EF4-FFF2-40B4-BE49-F238E27FC236}">
                  <a16:creationId xmlns:a16="http://schemas.microsoft.com/office/drawing/2014/main" id="{428FD88E-25D1-4FCB-A356-F2D50F850454}"/>
                </a:ext>
              </a:extLst>
            </p:cNvPr>
            <p:cNvSpPr>
              <a:spLocks/>
            </p:cNvSpPr>
            <p:nvPr userDrawn="1"/>
          </p:nvSpPr>
          <p:spPr bwMode="auto">
            <a:xfrm>
              <a:off x="11189414" y="599493"/>
              <a:ext cx="505004" cy="559435"/>
            </a:xfrm>
            <a:prstGeom prst="donu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0">
              <a:extLst>
                <a:ext uri="{FF2B5EF4-FFF2-40B4-BE49-F238E27FC236}">
                  <a16:creationId xmlns:a16="http://schemas.microsoft.com/office/drawing/2014/main" id="{77AD4044-648A-47C9-9182-5829FB31DAC5}"/>
                </a:ext>
              </a:extLst>
            </p:cNvPr>
            <p:cNvSpPr>
              <a:spLocks/>
            </p:cNvSpPr>
            <p:nvPr userDrawn="1"/>
          </p:nvSpPr>
          <p:spPr bwMode="auto">
            <a:xfrm>
              <a:off x="11503299" y="338818"/>
              <a:ext cx="494046" cy="543451"/>
            </a:xfrm>
            <a:prstGeom prst="donut">
              <a:avLst/>
            </a:prstGeom>
            <a:noFill/>
            <a:ln w="25400">
              <a:solidFill>
                <a:schemeClr val="tx1">
                  <a:lumMod val="85000"/>
                  <a:lumOff val="15000"/>
                  <a:alpha val="20000"/>
                </a:schemeClr>
              </a:solidFill>
              <a:miter lim="800000"/>
            </a:ln>
          </p:spPr>
          <p:txBody>
            <a:bodyPr vert="horz" wrap="square" lIns="91440" tIns="45720" rIns="91440" bIns="45720" numCol="1" anchor="t" anchorCtr="0" compatLnSpc="1">
              <a:prstTxWarp prst="textNoShape">
                <a:avLst/>
              </a:prstTxWarp>
            </a:bodyPr>
            <a:lstStyle/>
            <a:p>
              <a:endParaRPr lang="en-US" dirty="0"/>
            </a:p>
          </p:txBody>
        </p:sp>
        <p:sp>
          <p:nvSpPr>
            <p:cNvPr id="8" name="Freeform 10">
              <a:extLst>
                <a:ext uri="{FF2B5EF4-FFF2-40B4-BE49-F238E27FC236}">
                  <a16:creationId xmlns:a16="http://schemas.microsoft.com/office/drawing/2014/main" id="{4712F703-7FF5-448D-88A1-F53B4855B104}"/>
                </a:ext>
              </a:extLst>
            </p:cNvPr>
            <p:cNvSpPr>
              <a:spLocks/>
            </p:cNvSpPr>
            <p:nvPr userDrawn="1"/>
          </p:nvSpPr>
          <p:spPr bwMode="auto">
            <a:xfrm>
              <a:off x="11450390" y="150917"/>
              <a:ext cx="346324" cy="374674"/>
            </a:xfrm>
            <a:prstGeom prst="donu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1BB9ADA-46B1-4DD6-889F-B2EEB422E3D5}"/>
                </a:ext>
              </a:extLst>
            </p:cNvPr>
            <p:cNvSpPr>
              <a:spLocks/>
            </p:cNvSpPr>
            <p:nvPr userDrawn="1"/>
          </p:nvSpPr>
          <p:spPr bwMode="auto">
            <a:xfrm>
              <a:off x="11907758" y="945524"/>
              <a:ext cx="127080" cy="137482"/>
            </a:xfrm>
            <a:prstGeom prst="donu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BE39CCB6-77F5-458B-BC27-7C5817CE6224}"/>
                </a:ext>
              </a:extLst>
            </p:cNvPr>
            <p:cNvSpPr>
              <a:spLocks/>
            </p:cNvSpPr>
            <p:nvPr userDrawn="1"/>
          </p:nvSpPr>
          <p:spPr bwMode="auto">
            <a:xfrm rot="10800000">
              <a:off x="11925211" y="178594"/>
              <a:ext cx="78512" cy="84938"/>
            </a:xfrm>
            <a:prstGeom prst="donut">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17" name="Rectangle 916">
            <a:extLst>
              <a:ext uri="{FF2B5EF4-FFF2-40B4-BE49-F238E27FC236}">
                <a16:creationId xmlns:a16="http://schemas.microsoft.com/office/drawing/2014/main" id="{B32F73AC-226C-4086-B5A9-CFB002EDF084}"/>
              </a:ext>
            </a:extLst>
          </p:cNvPr>
          <p:cNvSpPr/>
          <p:nvPr userDrawn="1"/>
        </p:nvSpPr>
        <p:spPr>
          <a:xfrm>
            <a:off x="3224710" y="6318275"/>
            <a:ext cx="1350050" cy="323165"/>
          </a:xfrm>
          <a:prstGeom prst="rect">
            <a:avLst/>
          </a:prstGeom>
        </p:spPr>
        <p:txBody>
          <a:bodyPr wrap="none">
            <a:spAutoFit/>
          </a:bodyPr>
          <a:lstStyle/>
          <a:p>
            <a:r>
              <a:rPr lang="en-US" sz="1500" b="1" dirty="0">
                <a:solidFill>
                  <a:schemeClr val="tx2"/>
                </a:solidFill>
                <a:latin typeface="+mn-lt"/>
                <a:ea typeface="Segoe UI" panose="020B0502040204020203" pitchFamily="34" charset="0"/>
                <a:cs typeface="Segoe UI" panose="020B0502040204020203" pitchFamily="34" charset="0"/>
              </a:rPr>
              <a:t>Presentation</a:t>
            </a:r>
          </a:p>
        </p:txBody>
      </p:sp>
      <p:grpSp>
        <p:nvGrpSpPr>
          <p:cNvPr id="919" name="Group 918">
            <a:extLst>
              <a:ext uri="{FF2B5EF4-FFF2-40B4-BE49-F238E27FC236}">
                <a16:creationId xmlns:a16="http://schemas.microsoft.com/office/drawing/2014/main" id="{5A6274FC-4851-4AE1-AD47-79393503FC21}"/>
              </a:ext>
            </a:extLst>
          </p:cNvPr>
          <p:cNvGrpSpPr/>
          <p:nvPr userDrawn="1"/>
        </p:nvGrpSpPr>
        <p:grpSpPr>
          <a:xfrm>
            <a:off x="4769775" y="6342071"/>
            <a:ext cx="2055099" cy="293146"/>
            <a:chOff x="4748623" y="6387661"/>
            <a:chExt cx="2055099" cy="293146"/>
          </a:xfrm>
        </p:grpSpPr>
        <p:sp>
          <p:nvSpPr>
            <p:cNvPr id="920" name="Rectangle: Rounded Corners 919">
              <a:extLst>
                <a:ext uri="{FF2B5EF4-FFF2-40B4-BE49-F238E27FC236}">
                  <a16:creationId xmlns:a16="http://schemas.microsoft.com/office/drawing/2014/main" id="{22984A46-3F73-4AF1-B964-AD402DBC34C6}"/>
                </a:ext>
              </a:extLst>
            </p:cNvPr>
            <p:cNvSpPr/>
            <p:nvPr userDrawn="1"/>
          </p:nvSpPr>
          <p:spPr>
            <a:xfrm>
              <a:off x="4748623" y="6412231"/>
              <a:ext cx="2055099" cy="268576"/>
            </a:xfrm>
            <a:prstGeom prst="roundRect">
              <a:avLst>
                <a:gd name="adj" fmla="val 1101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TextBox 920">
              <a:extLst>
                <a:ext uri="{FF2B5EF4-FFF2-40B4-BE49-F238E27FC236}">
                  <a16:creationId xmlns:a16="http://schemas.microsoft.com/office/drawing/2014/main" id="{4DAE3630-96F5-46EB-807A-2CC8576DDD49}"/>
                </a:ext>
              </a:extLst>
            </p:cNvPr>
            <p:cNvSpPr txBox="1"/>
            <p:nvPr userDrawn="1"/>
          </p:nvSpPr>
          <p:spPr>
            <a:xfrm>
              <a:off x="4961579" y="6387661"/>
              <a:ext cx="1804046" cy="265807"/>
            </a:xfrm>
            <a:prstGeom prst="rect">
              <a:avLst/>
            </a:prstGeom>
            <a:noFill/>
          </p:spPr>
          <p:txBody>
            <a:bodyPr wrap="square" rtlCol="0">
              <a:spAutoFit/>
            </a:bodyPr>
            <a:lstStyle/>
            <a:p>
              <a:r>
                <a:rPr lang="en-US" sz="1300" i="0" dirty="0">
                  <a:solidFill>
                    <a:schemeClr val="tx2"/>
                  </a:solidFill>
                  <a:latin typeface="+mn-lt"/>
                  <a:ea typeface="Segoe UI" panose="020B0502040204020203" pitchFamily="34" charset="0"/>
                  <a:cs typeface="Segoe UI" panose="020B0502040204020203" pitchFamily="34" charset="0"/>
                </a:rPr>
                <a:t>www.slidemodel.com</a:t>
              </a:r>
            </a:p>
          </p:txBody>
        </p:sp>
      </p:grpSp>
      <p:sp>
        <p:nvSpPr>
          <p:cNvPr id="922" name="Freeform 5">
            <a:extLst>
              <a:ext uri="{FF2B5EF4-FFF2-40B4-BE49-F238E27FC236}">
                <a16:creationId xmlns:a16="http://schemas.microsoft.com/office/drawing/2014/main" id="{2A3A2B88-8258-48DE-9678-9A90EC533D8E}"/>
              </a:ext>
            </a:extLst>
          </p:cNvPr>
          <p:cNvSpPr>
            <a:spLocks noEditPoints="1"/>
          </p:cNvSpPr>
          <p:nvPr userDrawn="1"/>
        </p:nvSpPr>
        <p:spPr bwMode="auto">
          <a:xfrm>
            <a:off x="4861015" y="6434730"/>
            <a:ext cx="140117" cy="139656"/>
          </a:xfrm>
          <a:custGeom>
            <a:avLst/>
            <a:gdLst>
              <a:gd name="T0" fmla="*/ 126 w 253"/>
              <a:gd name="T1" fmla="*/ 0 h 252"/>
              <a:gd name="T2" fmla="*/ 0 w 253"/>
              <a:gd name="T3" fmla="*/ 126 h 252"/>
              <a:gd name="T4" fmla="*/ 126 w 253"/>
              <a:gd name="T5" fmla="*/ 252 h 252"/>
              <a:gd name="T6" fmla="*/ 253 w 253"/>
              <a:gd name="T7" fmla="*/ 126 h 252"/>
              <a:gd name="T8" fmla="*/ 126 w 253"/>
              <a:gd name="T9" fmla="*/ 0 h 252"/>
              <a:gd name="T10" fmla="*/ 204 w 253"/>
              <a:gd name="T11" fmla="*/ 65 h 252"/>
              <a:gd name="T12" fmla="*/ 225 w 253"/>
              <a:gd name="T13" fmla="*/ 122 h 252"/>
              <a:gd name="T14" fmla="*/ 184 w 253"/>
              <a:gd name="T15" fmla="*/ 117 h 252"/>
              <a:gd name="T16" fmla="*/ 184 w 253"/>
              <a:gd name="T17" fmla="*/ 117 h 252"/>
              <a:gd name="T18" fmla="*/ 156 w 253"/>
              <a:gd name="T19" fmla="*/ 120 h 252"/>
              <a:gd name="T20" fmla="*/ 149 w 253"/>
              <a:gd name="T21" fmla="*/ 104 h 252"/>
              <a:gd name="T22" fmla="*/ 204 w 253"/>
              <a:gd name="T23" fmla="*/ 65 h 252"/>
              <a:gd name="T24" fmla="*/ 126 w 253"/>
              <a:gd name="T25" fmla="*/ 28 h 252"/>
              <a:gd name="T26" fmla="*/ 188 w 253"/>
              <a:gd name="T27" fmla="*/ 49 h 252"/>
              <a:gd name="T28" fmla="*/ 139 w 253"/>
              <a:gd name="T29" fmla="*/ 84 h 252"/>
              <a:gd name="T30" fmla="*/ 105 w 253"/>
              <a:gd name="T31" fmla="*/ 30 h 252"/>
              <a:gd name="T32" fmla="*/ 126 w 253"/>
              <a:gd name="T33" fmla="*/ 28 h 252"/>
              <a:gd name="T34" fmla="*/ 83 w 253"/>
              <a:gd name="T35" fmla="*/ 38 h 252"/>
              <a:gd name="T36" fmla="*/ 118 w 253"/>
              <a:gd name="T37" fmla="*/ 92 h 252"/>
              <a:gd name="T38" fmla="*/ 40 w 253"/>
              <a:gd name="T39" fmla="*/ 103 h 252"/>
              <a:gd name="T40" fmla="*/ 39 w 253"/>
              <a:gd name="T41" fmla="*/ 103 h 252"/>
              <a:gd name="T42" fmla="*/ 39 w 253"/>
              <a:gd name="T43" fmla="*/ 103 h 252"/>
              <a:gd name="T44" fmla="*/ 31 w 253"/>
              <a:gd name="T45" fmla="*/ 102 h 252"/>
              <a:gd name="T46" fmla="*/ 83 w 253"/>
              <a:gd name="T47" fmla="*/ 38 h 252"/>
              <a:gd name="T48" fmla="*/ 28 w 253"/>
              <a:gd name="T49" fmla="*/ 126 h 252"/>
              <a:gd name="T50" fmla="*/ 28 w 253"/>
              <a:gd name="T51" fmla="*/ 125 h 252"/>
              <a:gd name="T52" fmla="*/ 39 w 253"/>
              <a:gd name="T53" fmla="*/ 125 h 252"/>
              <a:gd name="T54" fmla="*/ 39 w 253"/>
              <a:gd name="T55" fmla="*/ 125 h 252"/>
              <a:gd name="T56" fmla="*/ 128 w 253"/>
              <a:gd name="T57" fmla="*/ 112 h 252"/>
              <a:gd name="T58" fmla="*/ 134 w 253"/>
              <a:gd name="T59" fmla="*/ 125 h 252"/>
              <a:gd name="T60" fmla="*/ 78 w 253"/>
              <a:gd name="T61" fmla="*/ 158 h 252"/>
              <a:gd name="T62" fmla="*/ 51 w 253"/>
              <a:gd name="T63" fmla="*/ 190 h 252"/>
              <a:gd name="T64" fmla="*/ 28 w 253"/>
              <a:gd name="T65" fmla="*/ 126 h 252"/>
              <a:gd name="T66" fmla="*/ 126 w 253"/>
              <a:gd name="T67" fmla="*/ 225 h 252"/>
              <a:gd name="T68" fmla="*/ 68 w 253"/>
              <a:gd name="T69" fmla="*/ 205 h 252"/>
              <a:gd name="T70" fmla="*/ 91 w 253"/>
              <a:gd name="T71" fmla="*/ 177 h 252"/>
              <a:gd name="T72" fmla="*/ 142 w 253"/>
              <a:gd name="T73" fmla="*/ 146 h 252"/>
              <a:gd name="T74" fmla="*/ 161 w 253"/>
              <a:gd name="T75" fmla="*/ 218 h 252"/>
              <a:gd name="T76" fmla="*/ 126 w 253"/>
              <a:gd name="T77" fmla="*/ 225 h 252"/>
              <a:gd name="T78" fmla="*/ 182 w 253"/>
              <a:gd name="T79" fmla="*/ 207 h 252"/>
              <a:gd name="T80" fmla="*/ 164 w 253"/>
              <a:gd name="T81" fmla="*/ 141 h 252"/>
              <a:gd name="T82" fmla="*/ 184 w 253"/>
              <a:gd name="T83" fmla="*/ 140 h 252"/>
              <a:gd name="T84" fmla="*/ 184 w 253"/>
              <a:gd name="T85" fmla="*/ 140 h 252"/>
              <a:gd name="T86" fmla="*/ 223 w 253"/>
              <a:gd name="T87" fmla="*/ 144 h 252"/>
              <a:gd name="T88" fmla="*/ 182 w 253"/>
              <a:gd name="T89" fmla="*/ 207 h 252"/>
              <a:gd name="T90" fmla="*/ 182 w 253"/>
              <a:gd name="T91" fmla="*/ 207 h 252"/>
              <a:gd name="T92" fmla="*/ 182 w 253"/>
              <a:gd name="T93" fmla="*/ 20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3" h="252">
                <a:moveTo>
                  <a:pt x="126" y="0"/>
                </a:moveTo>
                <a:cubicBezTo>
                  <a:pt x="57" y="0"/>
                  <a:pt x="0" y="57"/>
                  <a:pt x="0" y="126"/>
                </a:cubicBezTo>
                <a:cubicBezTo>
                  <a:pt x="0" y="196"/>
                  <a:pt x="57" y="252"/>
                  <a:pt x="126" y="252"/>
                </a:cubicBezTo>
                <a:cubicBezTo>
                  <a:pt x="196" y="252"/>
                  <a:pt x="253" y="196"/>
                  <a:pt x="253" y="126"/>
                </a:cubicBezTo>
                <a:cubicBezTo>
                  <a:pt x="253" y="57"/>
                  <a:pt x="196" y="0"/>
                  <a:pt x="126" y="0"/>
                </a:cubicBezTo>
                <a:close/>
                <a:moveTo>
                  <a:pt x="204" y="65"/>
                </a:moveTo>
                <a:cubicBezTo>
                  <a:pt x="216" y="81"/>
                  <a:pt x="224" y="100"/>
                  <a:pt x="225" y="122"/>
                </a:cubicBezTo>
                <a:cubicBezTo>
                  <a:pt x="210" y="119"/>
                  <a:pt x="197" y="117"/>
                  <a:pt x="184" y="117"/>
                </a:cubicBezTo>
                <a:cubicBezTo>
                  <a:pt x="184" y="117"/>
                  <a:pt x="184" y="117"/>
                  <a:pt x="184" y="117"/>
                </a:cubicBezTo>
                <a:cubicBezTo>
                  <a:pt x="174" y="117"/>
                  <a:pt x="165" y="118"/>
                  <a:pt x="156" y="120"/>
                </a:cubicBezTo>
                <a:cubicBezTo>
                  <a:pt x="154" y="114"/>
                  <a:pt x="152" y="109"/>
                  <a:pt x="149" y="104"/>
                </a:cubicBezTo>
                <a:cubicBezTo>
                  <a:pt x="169" y="96"/>
                  <a:pt x="188" y="83"/>
                  <a:pt x="204" y="65"/>
                </a:cubicBezTo>
                <a:close/>
                <a:moveTo>
                  <a:pt x="126" y="28"/>
                </a:moveTo>
                <a:cubicBezTo>
                  <a:pt x="150" y="28"/>
                  <a:pt x="171" y="36"/>
                  <a:pt x="188" y="49"/>
                </a:cubicBezTo>
                <a:cubicBezTo>
                  <a:pt x="175" y="65"/>
                  <a:pt x="158" y="76"/>
                  <a:pt x="139" y="84"/>
                </a:cubicBezTo>
                <a:cubicBezTo>
                  <a:pt x="127" y="59"/>
                  <a:pt x="114" y="41"/>
                  <a:pt x="105" y="30"/>
                </a:cubicBezTo>
                <a:cubicBezTo>
                  <a:pt x="112" y="29"/>
                  <a:pt x="119" y="28"/>
                  <a:pt x="126" y="28"/>
                </a:cubicBezTo>
                <a:close/>
                <a:moveTo>
                  <a:pt x="83" y="38"/>
                </a:moveTo>
                <a:cubicBezTo>
                  <a:pt x="90" y="46"/>
                  <a:pt x="103" y="64"/>
                  <a:pt x="118" y="92"/>
                </a:cubicBezTo>
                <a:cubicBezTo>
                  <a:pt x="88" y="100"/>
                  <a:pt x="58" y="103"/>
                  <a:pt x="40" y="103"/>
                </a:cubicBezTo>
                <a:cubicBezTo>
                  <a:pt x="40" y="103"/>
                  <a:pt x="39" y="103"/>
                  <a:pt x="39" y="103"/>
                </a:cubicBezTo>
                <a:cubicBezTo>
                  <a:pt x="39" y="103"/>
                  <a:pt x="39" y="103"/>
                  <a:pt x="39" y="103"/>
                </a:cubicBezTo>
                <a:cubicBezTo>
                  <a:pt x="36" y="103"/>
                  <a:pt x="33" y="102"/>
                  <a:pt x="31" y="102"/>
                </a:cubicBezTo>
                <a:cubicBezTo>
                  <a:pt x="38" y="74"/>
                  <a:pt x="57" y="51"/>
                  <a:pt x="83" y="38"/>
                </a:cubicBezTo>
                <a:close/>
                <a:moveTo>
                  <a:pt x="28" y="126"/>
                </a:moveTo>
                <a:cubicBezTo>
                  <a:pt x="28" y="126"/>
                  <a:pt x="28" y="125"/>
                  <a:pt x="28" y="125"/>
                </a:cubicBezTo>
                <a:cubicBezTo>
                  <a:pt x="31" y="125"/>
                  <a:pt x="34" y="125"/>
                  <a:pt x="39" y="125"/>
                </a:cubicBezTo>
                <a:cubicBezTo>
                  <a:pt x="39" y="125"/>
                  <a:pt x="39" y="125"/>
                  <a:pt x="39" y="125"/>
                </a:cubicBezTo>
                <a:cubicBezTo>
                  <a:pt x="59" y="125"/>
                  <a:pt x="93" y="123"/>
                  <a:pt x="128" y="112"/>
                </a:cubicBezTo>
                <a:cubicBezTo>
                  <a:pt x="130" y="116"/>
                  <a:pt x="132" y="121"/>
                  <a:pt x="134" y="125"/>
                </a:cubicBezTo>
                <a:cubicBezTo>
                  <a:pt x="110" y="133"/>
                  <a:pt x="92" y="145"/>
                  <a:pt x="78" y="158"/>
                </a:cubicBezTo>
                <a:cubicBezTo>
                  <a:pt x="65" y="170"/>
                  <a:pt x="56" y="182"/>
                  <a:pt x="51" y="190"/>
                </a:cubicBezTo>
                <a:cubicBezTo>
                  <a:pt x="37" y="172"/>
                  <a:pt x="28" y="150"/>
                  <a:pt x="28" y="126"/>
                </a:cubicBezTo>
                <a:close/>
                <a:moveTo>
                  <a:pt x="126" y="225"/>
                </a:moveTo>
                <a:cubicBezTo>
                  <a:pt x="104" y="225"/>
                  <a:pt x="84" y="217"/>
                  <a:pt x="68" y="205"/>
                </a:cubicBezTo>
                <a:cubicBezTo>
                  <a:pt x="71" y="200"/>
                  <a:pt x="79" y="189"/>
                  <a:pt x="91" y="177"/>
                </a:cubicBezTo>
                <a:cubicBezTo>
                  <a:pt x="103" y="165"/>
                  <a:pt x="120" y="153"/>
                  <a:pt x="142" y="146"/>
                </a:cubicBezTo>
                <a:cubicBezTo>
                  <a:pt x="149" y="167"/>
                  <a:pt x="156" y="191"/>
                  <a:pt x="161" y="218"/>
                </a:cubicBezTo>
                <a:cubicBezTo>
                  <a:pt x="150" y="222"/>
                  <a:pt x="139" y="225"/>
                  <a:pt x="126" y="225"/>
                </a:cubicBezTo>
                <a:close/>
                <a:moveTo>
                  <a:pt x="182" y="207"/>
                </a:moveTo>
                <a:cubicBezTo>
                  <a:pt x="177" y="183"/>
                  <a:pt x="171" y="161"/>
                  <a:pt x="164" y="141"/>
                </a:cubicBezTo>
                <a:cubicBezTo>
                  <a:pt x="170" y="140"/>
                  <a:pt x="177" y="140"/>
                  <a:pt x="184" y="140"/>
                </a:cubicBezTo>
                <a:cubicBezTo>
                  <a:pt x="184" y="140"/>
                  <a:pt x="184" y="140"/>
                  <a:pt x="184" y="140"/>
                </a:cubicBezTo>
                <a:cubicBezTo>
                  <a:pt x="196" y="140"/>
                  <a:pt x="209" y="141"/>
                  <a:pt x="223" y="144"/>
                </a:cubicBezTo>
                <a:cubicBezTo>
                  <a:pt x="218" y="170"/>
                  <a:pt x="203" y="193"/>
                  <a:pt x="182" y="207"/>
                </a:cubicBezTo>
                <a:close/>
                <a:moveTo>
                  <a:pt x="182" y="207"/>
                </a:moveTo>
                <a:cubicBezTo>
                  <a:pt x="182" y="207"/>
                  <a:pt x="182" y="207"/>
                  <a:pt x="182" y="207"/>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923" name="Straight Connector 922">
            <a:extLst>
              <a:ext uri="{FF2B5EF4-FFF2-40B4-BE49-F238E27FC236}">
                <a16:creationId xmlns:a16="http://schemas.microsoft.com/office/drawing/2014/main" id="{4F5DEE9E-9866-49D1-AF86-91FFF0240D0B}"/>
              </a:ext>
            </a:extLst>
          </p:cNvPr>
          <p:cNvCxnSpPr>
            <a:cxnSpLocks/>
          </p:cNvCxnSpPr>
          <p:nvPr userDrawn="1"/>
        </p:nvCxnSpPr>
        <p:spPr>
          <a:xfrm>
            <a:off x="4574760" y="6360614"/>
            <a:ext cx="0" cy="291693"/>
          </a:xfrm>
          <a:prstGeom prst="line">
            <a:avLst/>
          </a:prstGeom>
          <a:ln w="25400" cap="flat" cmpd="sng">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27" name="Footer Placeholder 2">
            <a:extLst>
              <a:ext uri="{FF2B5EF4-FFF2-40B4-BE49-F238E27FC236}">
                <a16:creationId xmlns:a16="http://schemas.microsoft.com/office/drawing/2014/main" id="{68A30FE3-4FA0-4372-A2F9-A486F649E813}"/>
              </a:ext>
            </a:extLst>
          </p:cNvPr>
          <p:cNvSpPr>
            <a:spLocks noGrp="1"/>
          </p:cNvSpPr>
          <p:nvPr>
            <p:ph type="ftr" sz="quarter" idx="3"/>
          </p:nvPr>
        </p:nvSpPr>
        <p:spPr>
          <a:xfrm>
            <a:off x="1270925" y="6273923"/>
            <a:ext cx="1897365" cy="365125"/>
          </a:xfrm>
          <a:prstGeom prst="rect">
            <a:avLst/>
          </a:prstGeom>
        </p:spPr>
        <p:txBody>
          <a:bodyPr vert="horz" lIns="91440" tIns="45720" rIns="91440" bIns="45720" rtlCol="0" anchor="ctr"/>
          <a:lstStyle>
            <a:lvl1pPr algn="ctr">
              <a:defRPr sz="1800" spc="0" baseline="0">
                <a:solidFill>
                  <a:schemeClr val="tx2"/>
                </a:solidFill>
                <a:effectLst/>
              </a:defRPr>
            </a:lvl1pPr>
          </a:lstStyle>
          <a:p>
            <a:r>
              <a:rPr lang="en-US" spc="-200" dirty="0">
                <a:latin typeface="+mj-lt"/>
              </a:rPr>
              <a:t>Creative  </a:t>
            </a:r>
            <a:r>
              <a:rPr lang="en-US" spc="-200" dirty="0">
                <a:solidFill>
                  <a:schemeClr val="bg1"/>
                </a:solidFill>
                <a:latin typeface="+mj-lt"/>
              </a:rPr>
              <a:t>Orange</a:t>
            </a:r>
            <a:endParaRPr lang="en-US" dirty="0">
              <a:solidFill>
                <a:schemeClr val="bg1"/>
              </a:solidFill>
              <a:latin typeface="+mj-lt"/>
            </a:endParaRPr>
          </a:p>
        </p:txBody>
      </p:sp>
      <p:sp>
        <p:nvSpPr>
          <p:cNvPr id="928" name="Slide Number Placeholder 3">
            <a:extLst>
              <a:ext uri="{FF2B5EF4-FFF2-40B4-BE49-F238E27FC236}">
                <a16:creationId xmlns:a16="http://schemas.microsoft.com/office/drawing/2014/main" id="{920BD829-4B3F-41A8-9ABE-01C9A0464BC4}"/>
              </a:ext>
            </a:extLst>
          </p:cNvPr>
          <p:cNvSpPr txBox="1">
            <a:spLocks/>
          </p:cNvSpPr>
          <p:nvPr userDrawn="1"/>
        </p:nvSpPr>
        <p:spPr>
          <a:xfrm>
            <a:off x="11532910" y="515421"/>
            <a:ext cx="404429" cy="27432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47BF35-D1D9-4D8A-B3E9-7A6D2CF28FE7}" type="slidenum">
              <a:rPr lang="en-US" sz="1400" b="1" smtClean="0">
                <a:solidFill>
                  <a:schemeClr val="tx2"/>
                </a:solidFill>
              </a:rPr>
              <a:pPr algn="ctr"/>
              <a:t>‹#›</a:t>
            </a:fld>
            <a:endParaRPr lang="en-US" sz="1400" b="1" dirty="0">
              <a:solidFill>
                <a:schemeClr val="tx2"/>
              </a:solidFill>
            </a:endParaRPr>
          </a:p>
        </p:txBody>
      </p:sp>
      <p:grpSp>
        <p:nvGrpSpPr>
          <p:cNvPr id="930" name="Group 929">
            <a:extLst>
              <a:ext uri="{FF2B5EF4-FFF2-40B4-BE49-F238E27FC236}">
                <a16:creationId xmlns:a16="http://schemas.microsoft.com/office/drawing/2014/main" id="{EFABEBFF-7A09-4B8F-AC46-6DA206B3AFD7}"/>
              </a:ext>
            </a:extLst>
          </p:cNvPr>
          <p:cNvGrpSpPr/>
          <p:nvPr userDrawn="1"/>
        </p:nvGrpSpPr>
        <p:grpSpPr>
          <a:xfrm>
            <a:off x="676503" y="6267486"/>
            <a:ext cx="492491" cy="390914"/>
            <a:chOff x="3662363" y="1530350"/>
            <a:chExt cx="1270001" cy="1008063"/>
          </a:xfrm>
          <a:solidFill>
            <a:schemeClr val="accent4"/>
          </a:solidFill>
        </p:grpSpPr>
        <p:sp>
          <p:nvSpPr>
            <p:cNvPr id="931" name="Freeform 5">
              <a:extLst>
                <a:ext uri="{FF2B5EF4-FFF2-40B4-BE49-F238E27FC236}">
                  <a16:creationId xmlns:a16="http://schemas.microsoft.com/office/drawing/2014/main" id="{DFC79324-C216-4F82-AA7B-BD76E77EA179}"/>
                </a:ext>
              </a:extLst>
            </p:cNvPr>
            <p:cNvSpPr>
              <a:spLocks/>
            </p:cNvSpPr>
            <p:nvPr/>
          </p:nvSpPr>
          <p:spPr bwMode="auto">
            <a:xfrm>
              <a:off x="3886201" y="1530350"/>
              <a:ext cx="1046163" cy="158750"/>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9" y="42"/>
                    <a:pt x="0" y="33"/>
                    <a:pt x="0" y="21"/>
                  </a:cubicBezTo>
                  <a:cubicBezTo>
                    <a:pt x="0" y="21"/>
                    <a:pt x="0" y="21"/>
                    <a:pt x="0" y="21"/>
                  </a:cubicBezTo>
                  <a:cubicBezTo>
                    <a:pt x="0" y="10"/>
                    <a:pt x="9" y="0"/>
                    <a:pt x="21" y="0"/>
                  </a:cubicBezTo>
                  <a:cubicBezTo>
                    <a:pt x="255" y="0"/>
                    <a:pt x="255" y="0"/>
                    <a:pt x="255" y="0"/>
                  </a:cubicBezTo>
                  <a:cubicBezTo>
                    <a:pt x="267" y="0"/>
                    <a:pt x="276" y="10"/>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2" name="Freeform 6">
              <a:extLst>
                <a:ext uri="{FF2B5EF4-FFF2-40B4-BE49-F238E27FC236}">
                  <a16:creationId xmlns:a16="http://schemas.microsoft.com/office/drawing/2014/main" id="{0933AE9C-6472-480F-A123-7E098350681D}"/>
                </a:ext>
              </a:extLst>
            </p:cNvPr>
            <p:cNvSpPr>
              <a:spLocks/>
            </p:cNvSpPr>
            <p:nvPr/>
          </p:nvSpPr>
          <p:spPr bwMode="auto">
            <a:xfrm>
              <a:off x="3886201" y="1955800"/>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2"/>
                    <a:pt x="267" y="42"/>
                    <a:pt x="255" y="42"/>
                  </a:cubicBezTo>
                  <a:cubicBezTo>
                    <a:pt x="21" y="42"/>
                    <a:pt x="21" y="42"/>
                    <a:pt x="21" y="42"/>
                  </a:cubicBezTo>
                  <a:cubicBezTo>
                    <a:pt x="9" y="42"/>
                    <a:pt x="0" y="32"/>
                    <a:pt x="0" y="21"/>
                  </a:cubicBezTo>
                  <a:cubicBezTo>
                    <a:pt x="0" y="21"/>
                    <a:pt x="0" y="21"/>
                    <a:pt x="0" y="21"/>
                  </a:cubicBezTo>
                  <a:cubicBezTo>
                    <a:pt x="0" y="9"/>
                    <a:pt x="9"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 name="Freeform 7">
              <a:extLst>
                <a:ext uri="{FF2B5EF4-FFF2-40B4-BE49-F238E27FC236}">
                  <a16:creationId xmlns:a16="http://schemas.microsoft.com/office/drawing/2014/main" id="{2435F855-E075-406E-938B-A25931B573E6}"/>
                </a:ext>
              </a:extLst>
            </p:cNvPr>
            <p:cNvSpPr>
              <a:spLocks/>
            </p:cNvSpPr>
            <p:nvPr/>
          </p:nvSpPr>
          <p:spPr bwMode="auto">
            <a:xfrm>
              <a:off x="3886201" y="2378075"/>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9" y="42"/>
                    <a:pt x="0" y="33"/>
                    <a:pt x="0" y="21"/>
                  </a:cubicBezTo>
                  <a:cubicBezTo>
                    <a:pt x="0" y="21"/>
                    <a:pt x="0" y="21"/>
                    <a:pt x="0" y="21"/>
                  </a:cubicBezTo>
                  <a:cubicBezTo>
                    <a:pt x="0" y="9"/>
                    <a:pt x="9"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 name="Freeform 8">
              <a:extLst>
                <a:ext uri="{FF2B5EF4-FFF2-40B4-BE49-F238E27FC236}">
                  <a16:creationId xmlns:a16="http://schemas.microsoft.com/office/drawing/2014/main" id="{417B41CF-9935-40A1-8ED7-80BE7359FD2A}"/>
                </a:ext>
              </a:extLst>
            </p:cNvPr>
            <p:cNvSpPr>
              <a:spLocks/>
            </p:cNvSpPr>
            <p:nvPr/>
          </p:nvSpPr>
          <p:spPr bwMode="auto">
            <a:xfrm>
              <a:off x="3662363" y="2165350"/>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10" y="42"/>
                    <a:pt x="0" y="33"/>
                    <a:pt x="0" y="21"/>
                  </a:cubicBezTo>
                  <a:cubicBezTo>
                    <a:pt x="0" y="21"/>
                    <a:pt x="0" y="21"/>
                    <a:pt x="0" y="21"/>
                  </a:cubicBezTo>
                  <a:cubicBezTo>
                    <a:pt x="0" y="10"/>
                    <a:pt x="10" y="0"/>
                    <a:pt x="21" y="0"/>
                  </a:cubicBezTo>
                  <a:cubicBezTo>
                    <a:pt x="255" y="0"/>
                    <a:pt x="255" y="0"/>
                    <a:pt x="255" y="0"/>
                  </a:cubicBezTo>
                  <a:cubicBezTo>
                    <a:pt x="267" y="0"/>
                    <a:pt x="276" y="10"/>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 name="Freeform 9">
              <a:extLst>
                <a:ext uri="{FF2B5EF4-FFF2-40B4-BE49-F238E27FC236}">
                  <a16:creationId xmlns:a16="http://schemas.microsoft.com/office/drawing/2014/main" id="{F2062F13-0ACA-4C04-9E90-9E33F4AA99A9}"/>
                </a:ext>
              </a:extLst>
            </p:cNvPr>
            <p:cNvSpPr>
              <a:spLocks/>
            </p:cNvSpPr>
            <p:nvPr/>
          </p:nvSpPr>
          <p:spPr bwMode="auto">
            <a:xfrm>
              <a:off x="3662363" y="1743075"/>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10" y="42"/>
                    <a:pt x="0" y="33"/>
                    <a:pt x="0" y="21"/>
                  </a:cubicBezTo>
                  <a:cubicBezTo>
                    <a:pt x="0" y="21"/>
                    <a:pt x="0" y="21"/>
                    <a:pt x="0" y="21"/>
                  </a:cubicBezTo>
                  <a:cubicBezTo>
                    <a:pt x="0" y="9"/>
                    <a:pt x="10"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0118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5168-1490-AF4D-891A-4593BEC33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D4AE0-8392-ED4D-AB2C-853AFDF588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882A6-2CA0-2A44-A0DE-CEC50471B5BB}"/>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5" name="Footer Placeholder 4">
            <a:extLst>
              <a:ext uri="{FF2B5EF4-FFF2-40B4-BE49-F238E27FC236}">
                <a16:creationId xmlns:a16="http://schemas.microsoft.com/office/drawing/2014/main" id="{11ACC2EA-98C3-224A-B8CD-40361FEF19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782E71-5126-574E-9C5E-C83226944E2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8982261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A243-0FDC-3D48-8451-C7145D4F93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615C6B-4B10-224C-A794-7C19B926E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1BEE59-F121-0743-9BEC-DDB60259DB72}"/>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5" name="Footer Placeholder 4">
            <a:extLst>
              <a:ext uri="{FF2B5EF4-FFF2-40B4-BE49-F238E27FC236}">
                <a16:creationId xmlns:a16="http://schemas.microsoft.com/office/drawing/2014/main" id="{057743F7-25C9-9944-8ADA-9CA10BA5CD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4AE1F7-FCBA-5A49-8DD6-157B9B8E356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3219077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D6FB-5A33-D348-A670-BAE1B4340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4ED3A-049A-6049-A3D2-8B4DB2210E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EA4149-C37E-F44D-828B-D827A4E3F7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E4FEA9-8CD1-1344-BCAB-606BD194544D}"/>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6" name="Footer Placeholder 5">
            <a:extLst>
              <a:ext uri="{FF2B5EF4-FFF2-40B4-BE49-F238E27FC236}">
                <a16:creationId xmlns:a16="http://schemas.microsoft.com/office/drawing/2014/main" id="{CFB83E73-1389-3D4F-936D-A7E9BBBF3B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C26C5D-B0DA-7D45-AAB2-35C1A03B390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4048017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9776-5ABF-CB44-A03F-53AA08E113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D844B2-7CF9-B649-BB81-DA5838068A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66345A-2BAB-5C46-A9E0-C2860E0138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F4EEF2-190A-B441-8FD8-F49BD0183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3DB99C-6E69-8D4B-8763-9F28ABAF6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F33953-D239-3442-B9A3-DD63D80DBDB8}"/>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8" name="Footer Placeholder 7">
            <a:extLst>
              <a:ext uri="{FF2B5EF4-FFF2-40B4-BE49-F238E27FC236}">
                <a16:creationId xmlns:a16="http://schemas.microsoft.com/office/drawing/2014/main" id="{FDD7F477-6441-EE40-B7B7-DB97A37A9A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D491BA-76D7-904E-9CF0-580FA7163FED}"/>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9742861"/>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2289-4C6C-274C-AC1E-0B006F26B5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383A34-6358-B640-A394-765C94F96260}"/>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4" name="Footer Placeholder 3">
            <a:extLst>
              <a:ext uri="{FF2B5EF4-FFF2-40B4-BE49-F238E27FC236}">
                <a16:creationId xmlns:a16="http://schemas.microsoft.com/office/drawing/2014/main" id="{C93D82E3-BE09-2449-90DB-72F068C2BB5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94597B-191C-1E4B-A533-B5B27264F34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589968"/>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D2E9F-B1DE-344A-8107-806CC7D6BAE0}"/>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3" name="Footer Placeholder 2">
            <a:extLst>
              <a:ext uri="{FF2B5EF4-FFF2-40B4-BE49-F238E27FC236}">
                <a16:creationId xmlns:a16="http://schemas.microsoft.com/office/drawing/2014/main" id="{D3CBF142-2EC8-5C4B-8CDB-650E4403FD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CFCC739-CDAA-B74B-8124-67A3FB662F5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76684936"/>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305F-E740-B245-B502-FD1376E724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EFC777-B2C0-304F-837A-B1FF55047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504093-DD1F-C24A-85F1-A74386D4A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158F1-5274-9444-AAA5-08FE2F8D9DB1}"/>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6" name="Footer Placeholder 5">
            <a:extLst>
              <a:ext uri="{FF2B5EF4-FFF2-40B4-BE49-F238E27FC236}">
                <a16:creationId xmlns:a16="http://schemas.microsoft.com/office/drawing/2014/main" id="{7B6C4D59-8B07-E74F-A87F-C197C8CEE4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93A74C-A30B-E34E-B183-A679979C49A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79946231"/>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15541-9FAC-2648-9072-13DDF557C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1C64FB-6B2C-2046-AA2C-3D977BBF1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88C8C8-E16D-2E4D-8CA2-4FBB6CE4F6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8B4FC-76A6-FF49-A327-75E265B63FD4}"/>
              </a:ext>
            </a:extLst>
          </p:cNvPr>
          <p:cNvSpPr>
            <a:spLocks noGrp="1"/>
          </p:cNvSpPr>
          <p:nvPr>
            <p:ph type="dt" sz="half" idx="10"/>
          </p:nvPr>
        </p:nvSpPr>
        <p:spPr/>
        <p:txBody>
          <a:bodyPr/>
          <a:lstStyle/>
          <a:p>
            <a:fld id="{C764DE79-268F-4C1A-8933-263129D2AF90}" type="datetimeFigureOut">
              <a:rPr lang="en-US" smtClean="0"/>
              <a:t>1/28/21</a:t>
            </a:fld>
            <a:endParaRPr lang="en-US" dirty="0"/>
          </a:p>
        </p:txBody>
      </p:sp>
      <p:sp>
        <p:nvSpPr>
          <p:cNvPr id="6" name="Footer Placeholder 5">
            <a:extLst>
              <a:ext uri="{FF2B5EF4-FFF2-40B4-BE49-F238E27FC236}">
                <a16:creationId xmlns:a16="http://schemas.microsoft.com/office/drawing/2014/main" id="{616D2755-01C1-F441-9989-C70E631959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3D9FEE-C936-114D-94C3-7A5BE139F72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28702582"/>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621F40-102C-1042-8404-27DB99470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0D6CD0-CDA0-054D-9D8B-45A38BD11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8D727-829E-E74A-9552-FC3EDFA88F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1/28/21</a:t>
            </a:fld>
            <a:endParaRPr lang="en-US" dirty="0"/>
          </a:p>
        </p:txBody>
      </p:sp>
      <p:sp>
        <p:nvSpPr>
          <p:cNvPr id="5" name="Footer Placeholder 4">
            <a:extLst>
              <a:ext uri="{FF2B5EF4-FFF2-40B4-BE49-F238E27FC236}">
                <a16:creationId xmlns:a16="http://schemas.microsoft.com/office/drawing/2014/main" id="{4FBBA5F1-D2E8-D744-AA01-C7CC5AF7C4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B45CAB9-4EF8-2A4F-BF18-2192D509CC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3248147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5" r:id="rId13"/>
    <p:sldLayoutId id="2147484128" r:id="rId14"/>
    <p:sldLayoutId id="2147484130" r:id="rId15"/>
    <p:sldLayoutId id="2147483762"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notesSlide" Target="../notesSlides/notesSlide10.xml"/><Relationship Id="rId9"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86932EE-F2C7-41A6-9370-D8C575447FB9}"/>
              </a:ext>
            </a:extLst>
          </p:cNvPr>
          <p:cNvSpPr/>
          <p:nvPr/>
        </p:nvSpPr>
        <p:spPr>
          <a:xfrm>
            <a:off x="0" y="0"/>
            <a:ext cx="12192000" cy="6858000"/>
          </a:xfrm>
          <a:prstGeom prst="rect">
            <a:avLst/>
          </a:prstGeom>
          <a:gradFill flip="none" rotWithShape="1">
            <a:gsLst>
              <a:gs pos="0">
                <a:schemeClr val="accent2"/>
              </a:gs>
              <a:gs pos="33000">
                <a:schemeClr val="accent2"/>
              </a:gs>
              <a:gs pos="100000">
                <a:schemeClr val="accent6"/>
              </a:gs>
              <a:gs pos="66000">
                <a:schemeClr val="accent5"/>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
            <a:extLst>
              <a:ext uri="{FF2B5EF4-FFF2-40B4-BE49-F238E27FC236}">
                <a16:creationId xmlns:a16="http://schemas.microsoft.com/office/drawing/2014/main" id="{305A586C-06DB-425C-9A3A-109FDD37981D}"/>
              </a:ext>
            </a:extLst>
          </p:cNvPr>
          <p:cNvSpPr>
            <a:spLocks noEditPoints="1"/>
          </p:cNvSpPr>
          <p:nvPr/>
        </p:nvSpPr>
        <p:spPr bwMode="auto">
          <a:xfrm>
            <a:off x="6190381" y="-908301"/>
            <a:ext cx="6013244" cy="6358630"/>
          </a:xfrm>
          <a:custGeom>
            <a:avLst/>
            <a:gdLst>
              <a:gd name="T0" fmla="*/ 64 w 1143"/>
              <a:gd name="T1" fmla="*/ 176 h 1209"/>
              <a:gd name="T2" fmla="*/ 26 w 1143"/>
              <a:gd name="T3" fmla="*/ 261 h 1209"/>
              <a:gd name="T4" fmla="*/ 302 w 1143"/>
              <a:gd name="T5" fmla="*/ 8 h 1209"/>
              <a:gd name="T6" fmla="*/ 332 w 1143"/>
              <a:gd name="T7" fmla="*/ 3 h 1209"/>
              <a:gd name="T8" fmla="*/ 6 w 1143"/>
              <a:gd name="T9" fmla="*/ 351 h 1209"/>
              <a:gd name="T10" fmla="*/ 356 w 1143"/>
              <a:gd name="T11" fmla="*/ 1 h 1209"/>
              <a:gd name="T12" fmla="*/ 0 w 1143"/>
              <a:gd name="T13" fmla="*/ 430 h 1209"/>
              <a:gd name="T14" fmla="*/ 448 w 1143"/>
              <a:gd name="T15" fmla="*/ 4 h 1209"/>
              <a:gd name="T16" fmla="*/ 470 w 1143"/>
              <a:gd name="T17" fmla="*/ 8 h 1209"/>
              <a:gd name="T18" fmla="*/ 2 w 1143"/>
              <a:gd name="T19" fmla="*/ 498 h 1209"/>
              <a:gd name="T20" fmla="*/ 510 w 1143"/>
              <a:gd name="T21" fmla="*/ 16 h 1209"/>
              <a:gd name="T22" fmla="*/ 6 w 1143"/>
              <a:gd name="T23" fmla="*/ 542 h 1209"/>
              <a:gd name="T24" fmla="*/ 528 w 1143"/>
              <a:gd name="T25" fmla="*/ 20 h 1209"/>
              <a:gd name="T26" fmla="*/ 11 w 1143"/>
              <a:gd name="T27" fmla="*/ 610 h 1209"/>
              <a:gd name="T28" fmla="*/ 600 w 1143"/>
              <a:gd name="T29" fmla="*/ 43 h 1209"/>
              <a:gd name="T30" fmla="*/ 618 w 1143"/>
              <a:gd name="T31" fmla="*/ 50 h 1209"/>
              <a:gd name="T32" fmla="*/ 16 w 1143"/>
              <a:gd name="T33" fmla="*/ 674 h 1209"/>
              <a:gd name="T34" fmla="*/ 634 w 1143"/>
              <a:gd name="T35" fmla="*/ 57 h 1209"/>
              <a:gd name="T36" fmla="*/ 21 w 1143"/>
              <a:gd name="T37" fmla="*/ 742 h 1209"/>
              <a:gd name="T38" fmla="*/ 701 w 1143"/>
              <a:gd name="T39" fmla="*/ 85 h 1209"/>
              <a:gd name="T40" fmla="*/ 719 w 1143"/>
              <a:gd name="T41" fmla="*/ 92 h 1209"/>
              <a:gd name="T42" fmla="*/ 26 w 1143"/>
              <a:gd name="T43" fmla="*/ 807 h 1209"/>
              <a:gd name="T44" fmla="*/ 735 w 1143"/>
              <a:gd name="T45" fmla="*/ 99 h 1209"/>
              <a:gd name="T46" fmla="*/ 34 w 1143"/>
              <a:gd name="T47" fmla="*/ 872 h 1209"/>
              <a:gd name="T48" fmla="*/ 802 w 1143"/>
              <a:gd name="T49" fmla="*/ 126 h 1209"/>
              <a:gd name="T50" fmla="*/ 820 w 1143"/>
              <a:gd name="T51" fmla="*/ 134 h 1209"/>
              <a:gd name="T52" fmla="*/ 46 w 1143"/>
              <a:gd name="T53" fmla="*/ 930 h 1209"/>
              <a:gd name="T54" fmla="*/ 836 w 1143"/>
              <a:gd name="T55" fmla="*/ 140 h 1209"/>
              <a:gd name="T56" fmla="*/ 63 w 1143"/>
              <a:gd name="T57" fmla="*/ 985 h 1209"/>
              <a:gd name="T58" fmla="*/ 900 w 1143"/>
              <a:gd name="T59" fmla="*/ 171 h 1209"/>
              <a:gd name="T60" fmla="*/ 917 w 1143"/>
              <a:gd name="T61" fmla="*/ 180 h 1209"/>
              <a:gd name="T62" fmla="*/ 84 w 1143"/>
              <a:gd name="T63" fmla="*/ 1034 h 1209"/>
              <a:gd name="T64" fmla="*/ 931 w 1143"/>
              <a:gd name="T65" fmla="*/ 188 h 1209"/>
              <a:gd name="T66" fmla="*/ 111 w 1143"/>
              <a:gd name="T67" fmla="*/ 1080 h 1209"/>
              <a:gd name="T68" fmla="*/ 988 w 1143"/>
              <a:gd name="T69" fmla="*/ 226 h 1209"/>
              <a:gd name="T70" fmla="*/ 1002 w 1143"/>
              <a:gd name="T71" fmla="*/ 237 h 1209"/>
              <a:gd name="T72" fmla="*/ 142 w 1143"/>
              <a:gd name="T73" fmla="*/ 1119 h 1209"/>
              <a:gd name="T74" fmla="*/ 1014 w 1143"/>
              <a:gd name="T75" fmla="*/ 248 h 1209"/>
              <a:gd name="T76" fmla="*/ 180 w 1143"/>
              <a:gd name="T77" fmla="*/ 1154 h 1209"/>
              <a:gd name="T78" fmla="*/ 1061 w 1143"/>
              <a:gd name="T79" fmla="*/ 295 h 1209"/>
              <a:gd name="T80" fmla="*/ 1072 w 1143"/>
              <a:gd name="T81" fmla="*/ 309 h 1209"/>
              <a:gd name="T82" fmla="*/ 223 w 1143"/>
              <a:gd name="T83" fmla="*/ 1181 h 1209"/>
              <a:gd name="T84" fmla="*/ 1082 w 1143"/>
              <a:gd name="T85" fmla="*/ 322 h 1209"/>
              <a:gd name="T86" fmla="*/ 277 w 1143"/>
              <a:gd name="T87" fmla="*/ 1200 h 1209"/>
              <a:gd name="T88" fmla="*/ 1116 w 1143"/>
              <a:gd name="T89" fmla="*/ 383 h 1209"/>
              <a:gd name="T90" fmla="*/ 1124 w 1143"/>
              <a:gd name="T91" fmla="*/ 401 h 1209"/>
              <a:gd name="T92" fmla="*/ 338 w 1143"/>
              <a:gd name="T93" fmla="*/ 1209 h 1209"/>
              <a:gd name="T94" fmla="*/ 1129 w 1143"/>
              <a:gd name="T95" fmla="*/ 417 h 1209"/>
              <a:gd name="T96" fmla="*/ 418 w 1143"/>
              <a:gd name="T97" fmla="*/ 1201 h 1209"/>
              <a:gd name="T98" fmla="*/ 1143 w 1143"/>
              <a:gd name="T99" fmla="*/ 499 h 1209"/>
              <a:gd name="T100" fmla="*/ 1143 w 1143"/>
              <a:gd name="T101" fmla="*/ 524 h 1209"/>
              <a:gd name="T102" fmla="*/ 1135 w 1143"/>
              <a:gd name="T103" fmla="*/ 579 h 1209"/>
              <a:gd name="T104" fmla="*/ 580 w 1143"/>
              <a:gd name="T105" fmla="*/ 1135 h 1209"/>
              <a:gd name="T106" fmla="*/ 1111 w 1143"/>
              <a:gd name="T107" fmla="*/ 651 h 1209"/>
              <a:gd name="T108" fmla="*/ 656 w 1143"/>
              <a:gd name="T109" fmla="*/ 1082 h 1209"/>
              <a:gd name="T110" fmla="*/ 869 w 1143"/>
              <a:gd name="T111" fmla="*/ 915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3" h="1209">
                <a:moveTo>
                  <a:pt x="64" y="176"/>
                </a:moveTo>
                <a:cubicBezTo>
                  <a:pt x="191" y="49"/>
                  <a:pt x="191" y="49"/>
                  <a:pt x="191" y="49"/>
                </a:cubicBezTo>
                <a:cubicBezTo>
                  <a:pt x="140" y="78"/>
                  <a:pt x="96" y="121"/>
                  <a:pt x="64" y="176"/>
                </a:cubicBezTo>
                <a:close/>
                <a:moveTo>
                  <a:pt x="235" y="28"/>
                </a:moveTo>
                <a:cubicBezTo>
                  <a:pt x="42" y="221"/>
                  <a:pt x="42" y="221"/>
                  <a:pt x="42" y="221"/>
                </a:cubicBezTo>
                <a:cubicBezTo>
                  <a:pt x="36" y="234"/>
                  <a:pt x="31" y="247"/>
                  <a:pt x="26" y="261"/>
                </a:cubicBezTo>
                <a:cubicBezTo>
                  <a:pt x="273" y="15"/>
                  <a:pt x="273" y="15"/>
                  <a:pt x="273" y="15"/>
                </a:cubicBezTo>
                <a:cubicBezTo>
                  <a:pt x="260" y="19"/>
                  <a:pt x="247" y="23"/>
                  <a:pt x="235" y="28"/>
                </a:cubicBezTo>
                <a:close/>
                <a:moveTo>
                  <a:pt x="302" y="8"/>
                </a:moveTo>
                <a:cubicBezTo>
                  <a:pt x="17" y="293"/>
                  <a:pt x="17" y="293"/>
                  <a:pt x="17" y="293"/>
                </a:cubicBezTo>
                <a:cubicBezTo>
                  <a:pt x="15" y="303"/>
                  <a:pt x="12" y="314"/>
                  <a:pt x="10" y="325"/>
                </a:cubicBezTo>
                <a:cubicBezTo>
                  <a:pt x="332" y="3"/>
                  <a:pt x="332" y="3"/>
                  <a:pt x="332" y="3"/>
                </a:cubicBezTo>
                <a:cubicBezTo>
                  <a:pt x="322" y="5"/>
                  <a:pt x="312" y="6"/>
                  <a:pt x="302" y="8"/>
                </a:cubicBezTo>
                <a:close/>
                <a:moveTo>
                  <a:pt x="356" y="1"/>
                </a:moveTo>
                <a:cubicBezTo>
                  <a:pt x="6" y="351"/>
                  <a:pt x="6" y="351"/>
                  <a:pt x="6" y="351"/>
                </a:cubicBezTo>
                <a:cubicBezTo>
                  <a:pt x="5" y="361"/>
                  <a:pt x="4" y="370"/>
                  <a:pt x="3" y="380"/>
                </a:cubicBezTo>
                <a:cubicBezTo>
                  <a:pt x="383" y="0"/>
                  <a:pt x="383" y="0"/>
                  <a:pt x="383" y="0"/>
                </a:cubicBezTo>
                <a:cubicBezTo>
                  <a:pt x="374" y="0"/>
                  <a:pt x="365" y="1"/>
                  <a:pt x="356" y="1"/>
                </a:cubicBezTo>
                <a:close/>
                <a:moveTo>
                  <a:pt x="405" y="1"/>
                </a:moveTo>
                <a:cubicBezTo>
                  <a:pt x="1" y="404"/>
                  <a:pt x="1" y="404"/>
                  <a:pt x="1" y="404"/>
                </a:cubicBezTo>
                <a:cubicBezTo>
                  <a:pt x="1" y="413"/>
                  <a:pt x="0" y="421"/>
                  <a:pt x="0" y="430"/>
                </a:cubicBezTo>
                <a:cubicBezTo>
                  <a:pt x="428" y="2"/>
                  <a:pt x="428" y="2"/>
                  <a:pt x="428" y="2"/>
                </a:cubicBezTo>
                <a:cubicBezTo>
                  <a:pt x="420" y="1"/>
                  <a:pt x="412" y="1"/>
                  <a:pt x="405" y="1"/>
                </a:cubicBezTo>
                <a:close/>
                <a:moveTo>
                  <a:pt x="448" y="4"/>
                </a:moveTo>
                <a:cubicBezTo>
                  <a:pt x="0" y="452"/>
                  <a:pt x="0" y="452"/>
                  <a:pt x="0" y="452"/>
                </a:cubicBezTo>
                <a:cubicBezTo>
                  <a:pt x="0" y="460"/>
                  <a:pt x="1" y="469"/>
                  <a:pt x="1" y="477"/>
                </a:cubicBezTo>
                <a:cubicBezTo>
                  <a:pt x="470" y="8"/>
                  <a:pt x="470" y="8"/>
                  <a:pt x="470" y="8"/>
                </a:cubicBezTo>
                <a:cubicBezTo>
                  <a:pt x="463" y="6"/>
                  <a:pt x="456" y="5"/>
                  <a:pt x="448" y="4"/>
                </a:cubicBezTo>
                <a:close/>
                <a:moveTo>
                  <a:pt x="489" y="11"/>
                </a:moveTo>
                <a:cubicBezTo>
                  <a:pt x="2" y="498"/>
                  <a:pt x="2" y="498"/>
                  <a:pt x="2" y="498"/>
                </a:cubicBezTo>
                <a:cubicBezTo>
                  <a:pt x="2" y="499"/>
                  <a:pt x="2" y="499"/>
                  <a:pt x="3" y="500"/>
                </a:cubicBezTo>
                <a:cubicBezTo>
                  <a:pt x="4" y="521"/>
                  <a:pt x="4" y="521"/>
                  <a:pt x="4" y="521"/>
                </a:cubicBezTo>
                <a:cubicBezTo>
                  <a:pt x="510" y="16"/>
                  <a:pt x="510" y="16"/>
                  <a:pt x="510" y="16"/>
                </a:cubicBezTo>
                <a:cubicBezTo>
                  <a:pt x="503" y="14"/>
                  <a:pt x="496" y="12"/>
                  <a:pt x="489" y="11"/>
                </a:cubicBezTo>
                <a:close/>
                <a:moveTo>
                  <a:pt x="528" y="20"/>
                </a:moveTo>
                <a:cubicBezTo>
                  <a:pt x="6" y="542"/>
                  <a:pt x="6" y="542"/>
                  <a:pt x="6" y="542"/>
                </a:cubicBezTo>
                <a:cubicBezTo>
                  <a:pt x="8" y="565"/>
                  <a:pt x="8" y="565"/>
                  <a:pt x="8" y="565"/>
                </a:cubicBezTo>
                <a:cubicBezTo>
                  <a:pt x="548" y="26"/>
                  <a:pt x="548" y="26"/>
                  <a:pt x="548" y="26"/>
                </a:cubicBezTo>
                <a:cubicBezTo>
                  <a:pt x="541" y="24"/>
                  <a:pt x="534" y="22"/>
                  <a:pt x="528" y="20"/>
                </a:cubicBezTo>
                <a:close/>
                <a:moveTo>
                  <a:pt x="565" y="31"/>
                </a:moveTo>
                <a:cubicBezTo>
                  <a:pt x="9" y="586"/>
                  <a:pt x="9" y="586"/>
                  <a:pt x="9" y="586"/>
                </a:cubicBezTo>
                <a:cubicBezTo>
                  <a:pt x="11" y="610"/>
                  <a:pt x="11" y="610"/>
                  <a:pt x="11" y="610"/>
                </a:cubicBezTo>
                <a:cubicBezTo>
                  <a:pt x="583" y="37"/>
                  <a:pt x="583" y="37"/>
                  <a:pt x="583" y="37"/>
                </a:cubicBezTo>
                <a:cubicBezTo>
                  <a:pt x="577" y="35"/>
                  <a:pt x="571" y="33"/>
                  <a:pt x="565" y="31"/>
                </a:cubicBezTo>
                <a:close/>
                <a:moveTo>
                  <a:pt x="600" y="43"/>
                </a:moveTo>
                <a:cubicBezTo>
                  <a:pt x="13" y="630"/>
                  <a:pt x="13" y="630"/>
                  <a:pt x="13" y="630"/>
                </a:cubicBezTo>
                <a:cubicBezTo>
                  <a:pt x="14" y="654"/>
                  <a:pt x="14" y="654"/>
                  <a:pt x="14" y="654"/>
                </a:cubicBezTo>
                <a:cubicBezTo>
                  <a:pt x="618" y="50"/>
                  <a:pt x="618" y="50"/>
                  <a:pt x="618" y="50"/>
                </a:cubicBezTo>
                <a:cubicBezTo>
                  <a:pt x="612" y="48"/>
                  <a:pt x="606" y="46"/>
                  <a:pt x="600" y="43"/>
                </a:cubicBezTo>
                <a:close/>
                <a:moveTo>
                  <a:pt x="634" y="57"/>
                </a:moveTo>
                <a:cubicBezTo>
                  <a:pt x="16" y="674"/>
                  <a:pt x="16" y="674"/>
                  <a:pt x="16" y="674"/>
                </a:cubicBezTo>
                <a:cubicBezTo>
                  <a:pt x="18" y="698"/>
                  <a:pt x="18" y="698"/>
                  <a:pt x="18" y="698"/>
                </a:cubicBezTo>
                <a:cubicBezTo>
                  <a:pt x="651" y="64"/>
                  <a:pt x="651" y="64"/>
                  <a:pt x="651" y="64"/>
                </a:cubicBezTo>
                <a:lnTo>
                  <a:pt x="634" y="57"/>
                </a:lnTo>
                <a:close/>
                <a:moveTo>
                  <a:pt x="667" y="71"/>
                </a:moveTo>
                <a:cubicBezTo>
                  <a:pt x="19" y="719"/>
                  <a:pt x="19" y="719"/>
                  <a:pt x="19" y="719"/>
                </a:cubicBezTo>
                <a:cubicBezTo>
                  <a:pt x="21" y="742"/>
                  <a:pt x="21" y="742"/>
                  <a:pt x="21" y="742"/>
                </a:cubicBezTo>
                <a:cubicBezTo>
                  <a:pt x="685" y="78"/>
                  <a:pt x="685" y="78"/>
                  <a:pt x="685" y="78"/>
                </a:cubicBezTo>
                <a:lnTo>
                  <a:pt x="667" y="71"/>
                </a:lnTo>
                <a:close/>
                <a:moveTo>
                  <a:pt x="701" y="85"/>
                </a:moveTo>
                <a:cubicBezTo>
                  <a:pt x="23" y="763"/>
                  <a:pt x="23" y="763"/>
                  <a:pt x="23" y="763"/>
                </a:cubicBezTo>
                <a:cubicBezTo>
                  <a:pt x="25" y="786"/>
                  <a:pt x="25" y="786"/>
                  <a:pt x="25" y="786"/>
                </a:cubicBezTo>
                <a:cubicBezTo>
                  <a:pt x="719" y="92"/>
                  <a:pt x="719" y="92"/>
                  <a:pt x="719" y="92"/>
                </a:cubicBezTo>
                <a:lnTo>
                  <a:pt x="701" y="85"/>
                </a:lnTo>
                <a:close/>
                <a:moveTo>
                  <a:pt x="735" y="99"/>
                </a:moveTo>
                <a:cubicBezTo>
                  <a:pt x="26" y="807"/>
                  <a:pt x="26" y="807"/>
                  <a:pt x="26" y="807"/>
                </a:cubicBezTo>
                <a:cubicBezTo>
                  <a:pt x="27" y="815"/>
                  <a:pt x="28" y="822"/>
                  <a:pt x="28" y="830"/>
                </a:cubicBezTo>
                <a:cubicBezTo>
                  <a:pt x="753" y="106"/>
                  <a:pt x="753" y="106"/>
                  <a:pt x="753" y="106"/>
                </a:cubicBezTo>
                <a:lnTo>
                  <a:pt x="735" y="99"/>
                </a:lnTo>
                <a:close/>
                <a:moveTo>
                  <a:pt x="768" y="112"/>
                </a:moveTo>
                <a:cubicBezTo>
                  <a:pt x="31" y="850"/>
                  <a:pt x="31" y="850"/>
                  <a:pt x="31" y="850"/>
                </a:cubicBezTo>
                <a:cubicBezTo>
                  <a:pt x="32" y="857"/>
                  <a:pt x="33" y="865"/>
                  <a:pt x="34" y="872"/>
                </a:cubicBezTo>
                <a:cubicBezTo>
                  <a:pt x="786" y="120"/>
                  <a:pt x="786" y="120"/>
                  <a:pt x="786" y="120"/>
                </a:cubicBezTo>
                <a:lnTo>
                  <a:pt x="768" y="112"/>
                </a:lnTo>
                <a:close/>
                <a:moveTo>
                  <a:pt x="802" y="126"/>
                </a:moveTo>
                <a:cubicBezTo>
                  <a:pt x="37" y="891"/>
                  <a:pt x="37" y="891"/>
                  <a:pt x="37" y="891"/>
                </a:cubicBezTo>
                <a:cubicBezTo>
                  <a:pt x="39" y="898"/>
                  <a:pt x="40" y="905"/>
                  <a:pt x="42" y="912"/>
                </a:cubicBezTo>
                <a:cubicBezTo>
                  <a:pt x="820" y="134"/>
                  <a:pt x="820" y="134"/>
                  <a:pt x="820" y="134"/>
                </a:cubicBezTo>
                <a:lnTo>
                  <a:pt x="802" y="126"/>
                </a:lnTo>
                <a:close/>
                <a:moveTo>
                  <a:pt x="836" y="140"/>
                </a:moveTo>
                <a:cubicBezTo>
                  <a:pt x="46" y="930"/>
                  <a:pt x="46" y="930"/>
                  <a:pt x="46" y="930"/>
                </a:cubicBezTo>
                <a:cubicBezTo>
                  <a:pt x="48" y="937"/>
                  <a:pt x="50" y="943"/>
                  <a:pt x="51" y="950"/>
                </a:cubicBezTo>
                <a:cubicBezTo>
                  <a:pt x="853" y="148"/>
                  <a:pt x="853" y="148"/>
                  <a:pt x="853" y="148"/>
                </a:cubicBezTo>
                <a:cubicBezTo>
                  <a:pt x="848" y="145"/>
                  <a:pt x="842" y="143"/>
                  <a:pt x="836" y="140"/>
                </a:cubicBezTo>
                <a:close/>
                <a:moveTo>
                  <a:pt x="869" y="155"/>
                </a:moveTo>
                <a:cubicBezTo>
                  <a:pt x="57" y="967"/>
                  <a:pt x="57" y="967"/>
                  <a:pt x="57" y="967"/>
                </a:cubicBezTo>
                <a:cubicBezTo>
                  <a:pt x="59" y="973"/>
                  <a:pt x="61" y="979"/>
                  <a:pt x="63" y="985"/>
                </a:cubicBezTo>
                <a:cubicBezTo>
                  <a:pt x="886" y="163"/>
                  <a:pt x="886" y="163"/>
                  <a:pt x="886" y="163"/>
                </a:cubicBezTo>
                <a:cubicBezTo>
                  <a:pt x="880" y="160"/>
                  <a:pt x="874" y="157"/>
                  <a:pt x="869" y="155"/>
                </a:cubicBezTo>
                <a:close/>
                <a:moveTo>
                  <a:pt x="900" y="171"/>
                </a:moveTo>
                <a:cubicBezTo>
                  <a:pt x="69" y="1002"/>
                  <a:pt x="69" y="1002"/>
                  <a:pt x="69" y="1002"/>
                </a:cubicBezTo>
                <a:cubicBezTo>
                  <a:pt x="72" y="1008"/>
                  <a:pt x="74" y="1013"/>
                  <a:pt x="77" y="1019"/>
                </a:cubicBezTo>
                <a:cubicBezTo>
                  <a:pt x="917" y="180"/>
                  <a:pt x="917" y="180"/>
                  <a:pt x="917" y="180"/>
                </a:cubicBezTo>
                <a:cubicBezTo>
                  <a:pt x="911" y="177"/>
                  <a:pt x="906" y="174"/>
                  <a:pt x="900" y="171"/>
                </a:cubicBezTo>
                <a:close/>
                <a:moveTo>
                  <a:pt x="931" y="188"/>
                </a:moveTo>
                <a:cubicBezTo>
                  <a:pt x="84" y="1034"/>
                  <a:pt x="84" y="1034"/>
                  <a:pt x="84" y="1034"/>
                </a:cubicBezTo>
                <a:cubicBezTo>
                  <a:pt x="87" y="1040"/>
                  <a:pt x="90" y="1045"/>
                  <a:pt x="93" y="1051"/>
                </a:cubicBezTo>
                <a:cubicBezTo>
                  <a:pt x="946" y="197"/>
                  <a:pt x="946" y="197"/>
                  <a:pt x="946" y="197"/>
                </a:cubicBezTo>
                <a:cubicBezTo>
                  <a:pt x="941" y="194"/>
                  <a:pt x="936" y="191"/>
                  <a:pt x="931" y="188"/>
                </a:cubicBezTo>
                <a:close/>
                <a:moveTo>
                  <a:pt x="960" y="206"/>
                </a:moveTo>
                <a:cubicBezTo>
                  <a:pt x="101" y="1065"/>
                  <a:pt x="101" y="1065"/>
                  <a:pt x="101" y="1065"/>
                </a:cubicBezTo>
                <a:cubicBezTo>
                  <a:pt x="104" y="1070"/>
                  <a:pt x="108" y="1075"/>
                  <a:pt x="111" y="1080"/>
                </a:cubicBezTo>
                <a:cubicBezTo>
                  <a:pt x="975" y="217"/>
                  <a:pt x="975" y="217"/>
                  <a:pt x="975" y="217"/>
                </a:cubicBezTo>
                <a:cubicBezTo>
                  <a:pt x="970" y="213"/>
                  <a:pt x="965" y="210"/>
                  <a:pt x="960" y="206"/>
                </a:cubicBezTo>
                <a:close/>
                <a:moveTo>
                  <a:pt x="988" y="226"/>
                </a:moveTo>
                <a:cubicBezTo>
                  <a:pt x="121" y="1093"/>
                  <a:pt x="121" y="1093"/>
                  <a:pt x="121" y="1093"/>
                </a:cubicBezTo>
                <a:cubicBezTo>
                  <a:pt x="124" y="1098"/>
                  <a:pt x="128" y="1103"/>
                  <a:pt x="132" y="1107"/>
                </a:cubicBezTo>
                <a:cubicBezTo>
                  <a:pt x="1002" y="237"/>
                  <a:pt x="1002" y="237"/>
                  <a:pt x="1002" y="237"/>
                </a:cubicBezTo>
                <a:cubicBezTo>
                  <a:pt x="997" y="234"/>
                  <a:pt x="992" y="230"/>
                  <a:pt x="988" y="226"/>
                </a:cubicBezTo>
                <a:close/>
                <a:moveTo>
                  <a:pt x="1014" y="248"/>
                </a:moveTo>
                <a:cubicBezTo>
                  <a:pt x="142" y="1119"/>
                  <a:pt x="142" y="1119"/>
                  <a:pt x="142" y="1119"/>
                </a:cubicBezTo>
                <a:cubicBezTo>
                  <a:pt x="146" y="1123"/>
                  <a:pt x="150" y="1128"/>
                  <a:pt x="155" y="1132"/>
                </a:cubicBezTo>
                <a:cubicBezTo>
                  <a:pt x="1027" y="260"/>
                  <a:pt x="1027" y="260"/>
                  <a:pt x="1027" y="260"/>
                </a:cubicBezTo>
                <a:cubicBezTo>
                  <a:pt x="1023" y="256"/>
                  <a:pt x="1018" y="252"/>
                  <a:pt x="1014" y="248"/>
                </a:cubicBezTo>
                <a:close/>
                <a:moveTo>
                  <a:pt x="1038" y="271"/>
                </a:moveTo>
                <a:cubicBezTo>
                  <a:pt x="166" y="1142"/>
                  <a:pt x="166" y="1142"/>
                  <a:pt x="166" y="1142"/>
                </a:cubicBezTo>
                <a:cubicBezTo>
                  <a:pt x="171" y="1146"/>
                  <a:pt x="176" y="1150"/>
                  <a:pt x="180" y="1154"/>
                </a:cubicBezTo>
                <a:cubicBezTo>
                  <a:pt x="1050" y="284"/>
                  <a:pt x="1050" y="284"/>
                  <a:pt x="1050" y="284"/>
                </a:cubicBezTo>
                <a:cubicBezTo>
                  <a:pt x="1047" y="279"/>
                  <a:pt x="1042" y="275"/>
                  <a:pt x="1038" y="271"/>
                </a:cubicBezTo>
                <a:close/>
                <a:moveTo>
                  <a:pt x="1061" y="295"/>
                </a:moveTo>
                <a:cubicBezTo>
                  <a:pt x="193" y="1163"/>
                  <a:pt x="193" y="1163"/>
                  <a:pt x="193" y="1163"/>
                </a:cubicBezTo>
                <a:cubicBezTo>
                  <a:pt x="198" y="1166"/>
                  <a:pt x="204" y="1170"/>
                  <a:pt x="209" y="1173"/>
                </a:cubicBezTo>
                <a:cubicBezTo>
                  <a:pt x="1072" y="309"/>
                  <a:pt x="1072" y="309"/>
                  <a:pt x="1072" y="309"/>
                </a:cubicBezTo>
                <a:cubicBezTo>
                  <a:pt x="1069" y="305"/>
                  <a:pt x="1065" y="300"/>
                  <a:pt x="1061" y="295"/>
                </a:cubicBezTo>
                <a:close/>
                <a:moveTo>
                  <a:pt x="1082" y="322"/>
                </a:moveTo>
                <a:cubicBezTo>
                  <a:pt x="223" y="1181"/>
                  <a:pt x="223" y="1181"/>
                  <a:pt x="223" y="1181"/>
                </a:cubicBezTo>
                <a:cubicBezTo>
                  <a:pt x="229" y="1183"/>
                  <a:pt x="235" y="1186"/>
                  <a:pt x="241" y="1188"/>
                </a:cubicBezTo>
                <a:cubicBezTo>
                  <a:pt x="1092" y="337"/>
                  <a:pt x="1092" y="337"/>
                  <a:pt x="1092" y="337"/>
                </a:cubicBezTo>
                <a:cubicBezTo>
                  <a:pt x="1089" y="332"/>
                  <a:pt x="1085" y="327"/>
                  <a:pt x="1082" y="322"/>
                </a:cubicBezTo>
                <a:close/>
                <a:moveTo>
                  <a:pt x="1100" y="351"/>
                </a:moveTo>
                <a:cubicBezTo>
                  <a:pt x="257" y="1194"/>
                  <a:pt x="257" y="1194"/>
                  <a:pt x="257" y="1194"/>
                </a:cubicBezTo>
                <a:cubicBezTo>
                  <a:pt x="264" y="1197"/>
                  <a:pt x="270" y="1198"/>
                  <a:pt x="277" y="1200"/>
                </a:cubicBezTo>
                <a:cubicBezTo>
                  <a:pt x="1109" y="368"/>
                  <a:pt x="1109" y="368"/>
                  <a:pt x="1109" y="368"/>
                </a:cubicBezTo>
                <a:cubicBezTo>
                  <a:pt x="1106" y="362"/>
                  <a:pt x="1103" y="357"/>
                  <a:pt x="1100" y="351"/>
                </a:cubicBezTo>
                <a:close/>
                <a:moveTo>
                  <a:pt x="1116" y="383"/>
                </a:moveTo>
                <a:cubicBezTo>
                  <a:pt x="295" y="1204"/>
                  <a:pt x="295" y="1204"/>
                  <a:pt x="295" y="1204"/>
                </a:cubicBezTo>
                <a:cubicBezTo>
                  <a:pt x="302" y="1205"/>
                  <a:pt x="310" y="1206"/>
                  <a:pt x="317" y="1207"/>
                </a:cubicBezTo>
                <a:cubicBezTo>
                  <a:pt x="1124" y="401"/>
                  <a:pt x="1124" y="401"/>
                  <a:pt x="1124" y="401"/>
                </a:cubicBezTo>
                <a:cubicBezTo>
                  <a:pt x="1121" y="395"/>
                  <a:pt x="1119" y="389"/>
                  <a:pt x="1116" y="383"/>
                </a:cubicBezTo>
                <a:close/>
                <a:moveTo>
                  <a:pt x="1129" y="417"/>
                </a:moveTo>
                <a:cubicBezTo>
                  <a:pt x="338" y="1209"/>
                  <a:pt x="338" y="1209"/>
                  <a:pt x="338" y="1209"/>
                </a:cubicBezTo>
                <a:cubicBezTo>
                  <a:pt x="346" y="1209"/>
                  <a:pt x="355" y="1209"/>
                  <a:pt x="364" y="1208"/>
                </a:cubicBezTo>
                <a:cubicBezTo>
                  <a:pt x="1135" y="437"/>
                  <a:pt x="1135" y="437"/>
                  <a:pt x="1135" y="437"/>
                </a:cubicBezTo>
                <a:cubicBezTo>
                  <a:pt x="1133" y="431"/>
                  <a:pt x="1131" y="424"/>
                  <a:pt x="1129" y="417"/>
                </a:cubicBezTo>
                <a:close/>
                <a:moveTo>
                  <a:pt x="1139" y="456"/>
                </a:moveTo>
                <a:cubicBezTo>
                  <a:pt x="388" y="1206"/>
                  <a:pt x="388" y="1206"/>
                  <a:pt x="388" y="1206"/>
                </a:cubicBezTo>
                <a:cubicBezTo>
                  <a:pt x="398" y="1205"/>
                  <a:pt x="408" y="1203"/>
                  <a:pt x="418" y="1201"/>
                </a:cubicBezTo>
                <a:cubicBezTo>
                  <a:pt x="1142" y="478"/>
                  <a:pt x="1142" y="478"/>
                  <a:pt x="1142" y="478"/>
                </a:cubicBezTo>
                <a:cubicBezTo>
                  <a:pt x="1141" y="470"/>
                  <a:pt x="1140" y="463"/>
                  <a:pt x="1139" y="456"/>
                </a:cubicBezTo>
                <a:close/>
                <a:moveTo>
                  <a:pt x="1143" y="499"/>
                </a:moveTo>
                <a:cubicBezTo>
                  <a:pt x="448" y="1194"/>
                  <a:pt x="448" y="1194"/>
                  <a:pt x="448" y="1194"/>
                </a:cubicBezTo>
                <a:cubicBezTo>
                  <a:pt x="460" y="1190"/>
                  <a:pt x="473" y="1186"/>
                  <a:pt x="486" y="1181"/>
                </a:cubicBezTo>
                <a:cubicBezTo>
                  <a:pt x="1143" y="524"/>
                  <a:pt x="1143" y="524"/>
                  <a:pt x="1143" y="524"/>
                </a:cubicBezTo>
                <a:cubicBezTo>
                  <a:pt x="1143" y="516"/>
                  <a:pt x="1143" y="507"/>
                  <a:pt x="1143" y="499"/>
                </a:cubicBezTo>
                <a:close/>
                <a:moveTo>
                  <a:pt x="580" y="1135"/>
                </a:moveTo>
                <a:cubicBezTo>
                  <a:pt x="1135" y="579"/>
                  <a:pt x="1135" y="579"/>
                  <a:pt x="1135" y="579"/>
                </a:cubicBezTo>
                <a:cubicBezTo>
                  <a:pt x="1138" y="569"/>
                  <a:pt x="1139" y="559"/>
                  <a:pt x="1141" y="549"/>
                </a:cubicBezTo>
                <a:cubicBezTo>
                  <a:pt x="525" y="1165"/>
                  <a:pt x="525" y="1165"/>
                  <a:pt x="525" y="1165"/>
                </a:cubicBezTo>
                <a:cubicBezTo>
                  <a:pt x="543" y="1156"/>
                  <a:pt x="561" y="1146"/>
                  <a:pt x="580" y="1135"/>
                </a:cubicBezTo>
                <a:close/>
                <a:moveTo>
                  <a:pt x="656" y="1082"/>
                </a:moveTo>
                <a:cubicBezTo>
                  <a:pt x="767" y="995"/>
                  <a:pt x="767" y="995"/>
                  <a:pt x="767" y="995"/>
                </a:cubicBezTo>
                <a:cubicBezTo>
                  <a:pt x="1111" y="651"/>
                  <a:pt x="1111" y="651"/>
                  <a:pt x="1111" y="651"/>
                </a:cubicBezTo>
                <a:cubicBezTo>
                  <a:pt x="1117" y="637"/>
                  <a:pt x="1123" y="624"/>
                  <a:pt x="1127" y="610"/>
                </a:cubicBezTo>
                <a:cubicBezTo>
                  <a:pt x="651" y="1085"/>
                  <a:pt x="651" y="1085"/>
                  <a:pt x="651" y="1085"/>
                </a:cubicBezTo>
                <a:cubicBezTo>
                  <a:pt x="653" y="1084"/>
                  <a:pt x="654" y="1083"/>
                  <a:pt x="656" y="1082"/>
                </a:cubicBezTo>
                <a:close/>
                <a:moveTo>
                  <a:pt x="933" y="865"/>
                </a:moveTo>
                <a:cubicBezTo>
                  <a:pt x="1001" y="812"/>
                  <a:pt x="1052" y="756"/>
                  <a:pt x="1087" y="698"/>
                </a:cubicBezTo>
                <a:cubicBezTo>
                  <a:pt x="869" y="915"/>
                  <a:pt x="869" y="915"/>
                  <a:pt x="869" y="915"/>
                </a:cubicBezTo>
                <a:lnTo>
                  <a:pt x="933" y="865"/>
                </a:lnTo>
                <a:close/>
              </a:path>
            </a:pathLst>
          </a:custGeom>
          <a:solidFill>
            <a:schemeClr val="accent3"/>
          </a:solidFill>
          <a:ln>
            <a:noFill/>
          </a:ln>
          <a:effectLst/>
        </p:spPr>
        <p:txBody>
          <a:bodyPr vert="horz" wrap="square" lIns="91440" tIns="45720" rIns="91440" bIns="45720" numCol="1" anchor="t" anchorCtr="0" compatLnSpc="1">
            <a:prstTxWarp prst="textNoShape">
              <a:avLst/>
            </a:prstTxWarp>
          </a:bodyPr>
          <a:lstStyle/>
          <a:p>
            <a:endParaRPr lang="en-US"/>
          </a:p>
        </p:txBody>
      </p:sp>
      <p:grpSp>
        <p:nvGrpSpPr>
          <p:cNvPr id="1070" name="Group 1069">
            <a:extLst>
              <a:ext uri="{FF2B5EF4-FFF2-40B4-BE49-F238E27FC236}">
                <a16:creationId xmlns:a16="http://schemas.microsoft.com/office/drawing/2014/main" id="{C91C34DF-77E4-43FE-9FAB-3BC2222A8293}"/>
              </a:ext>
            </a:extLst>
          </p:cNvPr>
          <p:cNvGrpSpPr/>
          <p:nvPr/>
        </p:nvGrpSpPr>
        <p:grpSpPr>
          <a:xfrm>
            <a:off x="9518003" y="6319881"/>
            <a:ext cx="2443163" cy="284163"/>
            <a:chOff x="9518003" y="6319881"/>
            <a:chExt cx="2443163" cy="284163"/>
          </a:xfrm>
          <a:solidFill>
            <a:schemeClr val="bg1"/>
          </a:solidFill>
        </p:grpSpPr>
        <p:sp>
          <p:nvSpPr>
            <p:cNvPr id="1071" name="Freeform 1048">
              <a:extLst>
                <a:ext uri="{FF2B5EF4-FFF2-40B4-BE49-F238E27FC236}">
                  <a16:creationId xmlns:a16="http://schemas.microsoft.com/office/drawing/2014/main" id="{C019000E-9A24-4DAE-AEFE-5DE57C3EA0F6}"/>
                </a:ext>
              </a:extLst>
            </p:cNvPr>
            <p:cNvSpPr>
              <a:spLocks/>
            </p:cNvSpPr>
            <p:nvPr/>
          </p:nvSpPr>
          <p:spPr bwMode="auto">
            <a:xfrm>
              <a:off x="9518003" y="6319881"/>
              <a:ext cx="273050" cy="284163"/>
            </a:xfrm>
            <a:custGeom>
              <a:avLst/>
              <a:gdLst>
                <a:gd name="T0" fmla="*/ 2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2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 y="37"/>
                  </a:moveTo>
                  <a:cubicBezTo>
                    <a:pt x="2" y="37"/>
                    <a:pt x="1"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3"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 name="Freeform 1049">
              <a:extLst>
                <a:ext uri="{FF2B5EF4-FFF2-40B4-BE49-F238E27FC236}">
                  <a16:creationId xmlns:a16="http://schemas.microsoft.com/office/drawing/2014/main" id="{E3789011-C23C-43BA-8D99-2FDE2463475B}"/>
                </a:ext>
              </a:extLst>
            </p:cNvPr>
            <p:cNvSpPr>
              <a:spLocks/>
            </p:cNvSpPr>
            <p:nvPr/>
          </p:nvSpPr>
          <p:spPr bwMode="auto">
            <a:xfrm>
              <a:off x="9662466" y="6319881"/>
              <a:ext cx="273050" cy="284163"/>
            </a:xfrm>
            <a:custGeom>
              <a:avLst/>
              <a:gdLst>
                <a:gd name="T0" fmla="*/ 2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2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 y="37"/>
                  </a:moveTo>
                  <a:cubicBezTo>
                    <a:pt x="2" y="37"/>
                    <a:pt x="1"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4"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 name="Freeform 1050">
              <a:extLst>
                <a:ext uri="{FF2B5EF4-FFF2-40B4-BE49-F238E27FC236}">
                  <a16:creationId xmlns:a16="http://schemas.microsoft.com/office/drawing/2014/main" id="{115247A8-3270-4728-BBD7-A7C028F5BEFF}"/>
                </a:ext>
              </a:extLst>
            </p:cNvPr>
            <p:cNvSpPr>
              <a:spLocks/>
            </p:cNvSpPr>
            <p:nvPr/>
          </p:nvSpPr>
          <p:spPr bwMode="auto">
            <a:xfrm>
              <a:off x="9805341" y="6319881"/>
              <a:ext cx="273050" cy="284163"/>
            </a:xfrm>
            <a:custGeom>
              <a:avLst/>
              <a:gdLst>
                <a:gd name="T0" fmla="*/ 3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3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3" y="37"/>
                  </a:moveTo>
                  <a:cubicBezTo>
                    <a:pt x="2" y="37"/>
                    <a:pt x="2" y="37"/>
                    <a:pt x="1" y="36"/>
                  </a:cubicBezTo>
                  <a:cubicBezTo>
                    <a:pt x="0" y="36"/>
                    <a:pt x="0" y="34"/>
                    <a:pt x="1" y="34"/>
                  </a:cubicBezTo>
                  <a:cubicBezTo>
                    <a:pt x="34" y="0"/>
                    <a:pt x="34" y="0"/>
                    <a:pt x="34" y="0"/>
                  </a:cubicBezTo>
                  <a:cubicBezTo>
                    <a:pt x="35" y="0"/>
                    <a:pt x="37" y="0"/>
                    <a:pt x="37" y="0"/>
                  </a:cubicBezTo>
                  <a:cubicBezTo>
                    <a:pt x="38" y="1"/>
                    <a:pt x="38" y="2"/>
                    <a:pt x="37" y="3"/>
                  </a:cubicBezTo>
                  <a:cubicBezTo>
                    <a:pt x="4" y="36"/>
                    <a:pt x="4" y="36"/>
                    <a:pt x="4" y="36"/>
                  </a:cubicBezTo>
                  <a:cubicBezTo>
                    <a:pt x="4" y="37"/>
                    <a:pt x="3" y="37"/>
                    <a:pt x="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Freeform 1051">
              <a:extLst>
                <a:ext uri="{FF2B5EF4-FFF2-40B4-BE49-F238E27FC236}">
                  <a16:creationId xmlns:a16="http://schemas.microsoft.com/office/drawing/2014/main" id="{129EDC24-9FB3-4B49-A697-B09617151E1E}"/>
                </a:ext>
              </a:extLst>
            </p:cNvPr>
            <p:cNvSpPr>
              <a:spLocks/>
            </p:cNvSpPr>
            <p:nvPr/>
          </p:nvSpPr>
          <p:spPr bwMode="auto">
            <a:xfrm>
              <a:off x="9956153" y="6319881"/>
              <a:ext cx="266700" cy="284163"/>
            </a:xfrm>
            <a:custGeom>
              <a:avLst/>
              <a:gdLst>
                <a:gd name="T0" fmla="*/ 2 w 37"/>
                <a:gd name="T1" fmla="*/ 37 h 37"/>
                <a:gd name="T2" fmla="*/ 0 w 37"/>
                <a:gd name="T3" fmla="*/ 36 h 37"/>
                <a:gd name="T4" fmla="*/ 0 w 37"/>
                <a:gd name="T5" fmla="*/ 34 h 37"/>
                <a:gd name="T6" fmla="*/ 34 w 37"/>
                <a:gd name="T7" fmla="*/ 0 h 37"/>
                <a:gd name="T8" fmla="*/ 36 w 37"/>
                <a:gd name="T9" fmla="*/ 0 h 37"/>
                <a:gd name="T10" fmla="*/ 36 w 37"/>
                <a:gd name="T11" fmla="*/ 3 h 37"/>
                <a:gd name="T12" fmla="*/ 3 w 37"/>
                <a:gd name="T13" fmla="*/ 36 h 37"/>
                <a:gd name="T14" fmla="*/ 2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2" y="37"/>
                  </a:moveTo>
                  <a:cubicBezTo>
                    <a:pt x="1" y="37"/>
                    <a:pt x="1" y="37"/>
                    <a:pt x="0" y="36"/>
                  </a:cubicBezTo>
                  <a:cubicBezTo>
                    <a:pt x="0" y="36"/>
                    <a:pt x="0" y="34"/>
                    <a:pt x="0" y="34"/>
                  </a:cubicBezTo>
                  <a:cubicBezTo>
                    <a:pt x="34" y="0"/>
                    <a:pt x="34" y="0"/>
                    <a:pt x="34" y="0"/>
                  </a:cubicBezTo>
                  <a:cubicBezTo>
                    <a:pt x="34" y="0"/>
                    <a:pt x="36" y="0"/>
                    <a:pt x="36" y="0"/>
                  </a:cubicBezTo>
                  <a:cubicBezTo>
                    <a:pt x="37" y="1"/>
                    <a:pt x="37" y="2"/>
                    <a:pt x="36" y="3"/>
                  </a:cubicBezTo>
                  <a:cubicBezTo>
                    <a:pt x="3" y="36"/>
                    <a:pt x="3" y="36"/>
                    <a:pt x="3" y="36"/>
                  </a:cubicBezTo>
                  <a:cubicBezTo>
                    <a:pt x="3" y="37"/>
                    <a:pt x="2"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 name="Freeform 1052">
              <a:extLst>
                <a:ext uri="{FF2B5EF4-FFF2-40B4-BE49-F238E27FC236}">
                  <a16:creationId xmlns:a16="http://schemas.microsoft.com/office/drawing/2014/main" id="{AAE15EA0-2CF1-4B81-9604-5F1F4562A5D7}"/>
                </a:ext>
              </a:extLst>
            </p:cNvPr>
            <p:cNvSpPr>
              <a:spLocks/>
            </p:cNvSpPr>
            <p:nvPr/>
          </p:nvSpPr>
          <p:spPr bwMode="auto">
            <a:xfrm>
              <a:off x="10100616" y="6319881"/>
              <a:ext cx="265113" cy="284163"/>
            </a:xfrm>
            <a:custGeom>
              <a:avLst/>
              <a:gdLst>
                <a:gd name="T0" fmla="*/ 2 w 37"/>
                <a:gd name="T1" fmla="*/ 37 h 37"/>
                <a:gd name="T2" fmla="*/ 1 w 37"/>
                <a:gd name="T3" fmla="*/ 36 h 37"/>
                <a:gd name="T4" fmla="*/ 1 w 37"/>
                <a:gd name="T5" fmla="*/ 34 h 37"/>
                <a:gd name="T6" fmla="*/ 34 w 37"/>
                <a:gd name="T7" fmla="*/ 0 h 37"/>
                <a:gd name="T8" fmla="*/ 37 w 37"/>
                <a:gd name="T9" fmla="*/ 0 h 37"/>
                <a:gd name="T10" fmla="*/ 37 w 37"/>
                <a:gd name="T11" fmla="*/ 3 h 37"/>
                <a:gd name="T12" fmla="*/ 3 w 37"/>
                <a:gd name="T13" fmla="*/ 36 h 37"/>
                <a:gd name="T14" fmla="*/ 2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2" y="37"/>
                  </a:moveTo>
                  <a:cubicBezTo>
                    <a:pt x="1" y="37"/>
                    <a:pt x="1" y="37"/>
                    <a:pt x="1" y="36"/>
                  </a:cubicBezTo>
                  <a:cubicBezTo>
                    <a:pt x="0" y="36"/>
                    <a:pt x="0" y="34"/>
                    <a:pt x="1" y="34"/>
                  </a:cubicBezTo>
                  <a:cubicBezTo>
                    <a:pt x="34" y="0"/>
                    <a:pt x="34" y="0"/>
                    <a:pt x="34" y="0"/>
                  </a:cubicBezTo>
                  <a:cubicBezTo>
                    <a:pt x="35" y="0"/>
                    <a:pt x="36" y="0"/>
                    <a:pt x="37" y="0"/>
                  </a:cubicBezTo>
                  <a:cubicBezTo>
                    <a:pt x="37" y="1"/>
                    <a:pt x="37" y="2"/>
                    <a:pt x="37" y="3"/>
                  </a:cubicBezTo>
                  <a:cubicBezTo>
                    <a:pt x="3" y="36"/>
                    <a:pt x="3" y="36"/>
                    <a:pt x="3" y="36"/>
                  </a:cubicBezTo>
                  <a:cubicBezTo>
                    <a:pt x="3" y="37"/>
                    <a:pt x="2"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Freeform 1053">
              <a:extLst>
                <a:ext uri="{FF2B5EF4-FFF2-40B4-BE49-F238E27FC236}">
                  <a16:creationId xmlns:a16="http://schemas.microsoft.com/office/drawing/2014/main" id="{845DD822-70B9-4B41-8B06-366D5FD667AA}"/>
                </a:ext>
              </a:extLst>
            </p:cNvPr>
            <p:cNvSpPr>
              <a:spLocks/>
            </p:cNvSpPr>
            <p:nvPr/>
          </p:nvSpPr>
          <p:spPr bwMode="auto">
            <a:xfrm>
              <a:off x="10245078" y="6319881"/>
              <a:ext cx="273050" cy="284163"/>
            </a:xfrm>
            <a:custGeom>
              <a:avLst/>
              <a:gdLst>
                <a:gd name="T0" fmla="*/ 2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2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 y="37"/>
                  </a:moveTo>
                  <a:cubicBezTo>
                    <a:pt x="2" y="37"/>
                    <a:pt x="1"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3"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Freeform 1054">
              <a:extLst>
                <a:ext uri="{FF2B5EF4-FFF2-40B4-BE49-F238E27FC236}">
                  <a16:creationId xmlns:a16="http://schemas.microsoft.com/office/drawing/2014/main" id="{078F4B37-69F4-41DD-8D41-04128A1416C4}"/>
                </a:ext>
              </a:extLst>
            </p:cNvPr>
            <p:cNvSpPr>
              <a:spLocks/>
            </p:cNvSpPr>
            <p:nvPr/>
          </p:nvSpPr>
          <p:spPr bwMode="auto">
            <a:xfrm>
              <a:off x="10387953" y="6319881"/>
              <a:ext cx="273050" cy="284163"/>
            </a:xfrm>
            <a:custGeom>
              <a:avLst/>
              <a:gdLst>
                <a:gd name="T0" fmla="*/ 2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2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 y="37"/>
                  </a:moveTo>
                  <a:cubicBezTo>
                    <a:pt x="2" y="37"/>
                    <a:pt x="1"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3"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Freeform 1055">
              <a:extLst>
                <a:ext uri="{FF2B5EF4-FFF2-40B4-BE49-F238E27FC236}">
                  <a16:creationId xmlns:a16="http://schemas.microsoft.com/office/drawing/2014/main" id="{A0BF68B9-68D1-4655-B83C-D8B8E5EC0F3F}"/>
                </a:ext>
              </a:extLst>
            </p:cNvPr>
            <p:cNvSpPr>
              <a:spLocks/>
            </p:cNvSpPr>
            <p:nvPr/>
          </p:nvSpPr>
          <p:spPr bwMode="auto">
            <a:xfrm>
              <a:off x="10532416" y="6319881"/>
              <a:ext cx="273050" cy="284163"/>
            </a:xfrm>
            <a:custGeom>
              <a:avLst/>
              <a:gdLst>
                <a:gd name="T0" fmla="*/ 2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2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 y="37"/>
                  </a:moveTo>
                  <a:cubicBezTo>
                    <a:pt x="2" y="37"/>
                    <a:pt x="1"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3"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Freeform 1056">
              <a:extLst>
                <a:ext uri="{FF2B5EF4-FFF2-40B4-BE49-F238E27FC236}">
                  <a16:creationId xmlns:a16="http://schemas.microsoft.com/office/drawing/2014/main" id="{A3BB8740-DFCE-4AAA-9172-2CE59AED940A}"/>
                </a:ext>
              </a:extLst>
            </p:cNvPr>
            <p:cNvSpPr>
              <a:spLocks/>
            </p:cNvSpPr>
            <p:nvPr/>
          </p:nvSpPr>
          <p:spPr bwMode="auto">
            <a:xfrm>
              <a:off x="10675291" y="6319881"/>
              <a:ext cx="273050" cy="284163"/>
            </a:xfrm>
            <a:custGeom>
              <a:avLst/>
              <a:gdLst>
                <a:gd name="T0" fmla="*/ 3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3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3" y="37"/>
                  </a:moveTo>
                  <a:cubicBezTo>
                    <a:pt x="2" y="37"/>
                    <a:pt x="2"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4" y="37"/>
                    <a:pt x="3" y="37"/>
                    <a:pt x="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Freeform 1057">
              <a:extLst>
                <a:ext uri="{FF2B5EF4-FFF2-40B4-BE49-F238E27FC236}">
                  <a16:creationId xmlns:a16="http://schemas.microsoft.com/office/drawing/2014/main" id="{FF82EECC-DC3E-4B93-9BA7-110632104499}"/>
                </a:ext>
              </a:extLst>
            </p:cNvPr>
            <p:cNvSpPr>
              <a:spLocks/>
            </p:cNvSpPr>
            <p:nvPr/>
          </p:nvSpPr>
          <p:spPr bwMode="auto">
            <a:xfrm>
              <a:off x="10819753" y="6319881"/>
              <a:ext cx="273050" cy="284163"/>
            </a:xfrm>
            <a:custGeom>
              <a:avLst/>
              <a:gdLst>
                <a:gd name="T0" fmla="*/ 3 w 38"/>
                <a:gd name="T1" fmla="*/ 37 h 37"/>
                <a:gd name="T2" fmla="*/ 1 w 38"/>
                <a:gd name="T3" fmla="*/ 36 h 37"/>
                <a:gd name="T4" fmla="*/ 1 w 38"/>
                <a:gd name="T5" fmla="*/ 34 h 37"/>
                <a:gd name="T6" fmla="*/ 35 w 38"/>
                <a:gd name="T7" fmla="*/ 0 h 37"/>
                <a:gd name="T8" fmla="*/ 37 w 38"/>
                <a:gd name="T9" fmla="*/ 0 h 37"/>
                <a:gd name="T10" fmla="*/ 37 w 38"/>
                <a:gd name="T11" fmla="*/ 3 h 37"/>
                <a:gd name="T12" fmla="*/ 4 w 38"/>
                <a:gd name="T13" fmla="*/ 36 h 37"/>
                <a:gd name="T14" fmla="*/ 3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3" y="37"/>
                  </a:moveTo>
                  <a:cubicBezTo>
                    <a:pt x="2" y="37"/>
                    <a:pt x="2" y="37"/>
                    <a:pt x="1" y="36"/>
                  </a:cubicBezTo>
                  <a:cubicBezTo>
                    <a:pt x="0" y="36"/>
                    <a:pt x="0" y="34"/>
                    <a:pt x="1" y="34"/>
                  </a:cubicBezTo>
                  <a:cubicBezTo>
                    <a:pt x="35" y="0"/>
                    <a:pt x="35" y="0"/>
                    <a:pt x="35" y="0"/>
                  </a:cubicBezTo>
                  <a:cubicBezTo>
                    <a:pt x="35" y="0"/>
                    <a:pt x="37" y="0"/>
                    <a:pt x="37" y="0"/>
                  </a:cubicBezTo>
                  <a:cubicBezTo>
                    <a:pt x="38" y="1"/>
                    <a:pt x="38" y="2"/>
                    <a:pt x="37" y="3"/>
                  </a:cubicBezTo>
                  <a:cubicBezTo>
                    <a:pt x="4" y="36"/>
                    <a:pt x="4" y="36"/>
                    <a:pt x="4" y="36"/>
                  </a:cubicBezTo>
                  <a:cubicBezTo>
                    <a:pt x="4" y="37"/>
                    <a:pt x="3" y="37"/>
                    <a:pt x="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Freeform 1058">
              <a:extLst>
                <a:ext uri="{FF2B5EF4-FFF2-40B4-BE49-F238E27FC236}">
                  <a16:creationId xmlns:a16="http://schemas.microsoft.com/office/drawing/2014/main" id="{6F020B41-4DA5-4157-8F83-E0F4E04B522A}"/>
                </a:ext>
              </a:extLst>
            </p:cNvPr>
            <p:cNvSpPr>
              <a:spLocks/>
            </p:cNvSpPr>
            <p:nvPr/>
          </p:nvSpPr>
          <p:spPr bwMode="auto">
            <a:xfrm>
              <a:off x="10970566" y="6319881"/>
              <a:ext cx="265113" cy="284163"/>
            </a:xfrm>
            <a:custGeom>
              <a:avLst/>
              <a:gdLst>
                <a:gd name="T0" fmla="*/ 2 w 37"/>
                <a:gd name="T1" fmla="*/ 37 h 37"/>
                <a:gd name="T2" fmla="*/ 0 w 37"/>
                <a:gd name="T3" fmla="*/ 36 h 37"/>
                <a:gd name="T4" fmla="*/ 0 w 37"/>
                <a:gd name="T5" fmla="*/ 34 h 37"/>
                <a:gd name="T6" fmla="*/ 34 w 37"/>
                <a:gd name="T7" fmla="*/ 0 h 37"/>
                <a:gd name="T8" fmla="*/ 36 w 37"/>
                <a:gd name="T9" fmla="*/ 0 h 37"/>
                <a:gd name="T10" fmla="*/ 36 w 37"/>
                <a:gd name="T11" fmla="*/ 3 h 37"/>
                <a:gd name="T12" fmla="*/ 3 w 37"/>
                <a:gd name="T13" fmla="*/ 36 h 37"/>
                <a:gd name="T14" fmla="*/ 2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2" y="37"/>
                  </a:moveTo>
                  <a:cubicBezTo>
                    <a:pt x="1" y="37"/>
                    <a:pt x="1" y="37"/>
                    <a:pt x="0" y="36"/>
                  </a:cubicBezTo>
                  <a:cubicBezTo>
                    <a:pt x="0" y="36"/>
                    <a:pt x="0" y="34"/>
                    <a:pt x="0" y="34"/>
                  </a:cubicBezTo>
                  <a:cubicBezTo>
                    <a:pt x="34" y="0"/>
                    <a:pt x="34" y="0"/>
                    <a:pt x="34" y="0"/>
                  </a:cubicBezTo>
                  <a:cubicBezTo>
                    <a:pt x="34" y="0"/>
                    <a:pt x="36" y="0"/>
                    <a:pt x="36" y="0"/>
                  </a:cubicBezTo>
                  <a:cubicBezTo>
                    <a:pt x="37" y="1"/>
                    <a:pt x="37" y="2"/>
                    <a:pt x="36" y="3"/>
                  </a:cubicBezTo>
                  <a:cubicBezTo>
                    <a:pt x="3" y="36"/>
                    <a:pt x="3" y="36"/>
                    <a:pt x="3" y="36"/>
                  </a:cubicBezTo>
                  <a:cubicBezTo>
                    <a:pt x="3" y="37"/>
                    <a:pt x="2"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Freeform 1059">
              <a:extLst>
                <a:ext uri="{FF2B5EF4-FFF2-40B4-BE49-F238E27FC236}">
                  <a16:creationId xmlns:a16="http://schemas.microsoft.com/office/drawing/2014/main" id="{C203CF2B-45A7-4AD8-9B44-94FAEC033354}"/>
                </a:ext>
              </a:extLst>
            </p:cNvPr>
            <p:cNvSpPr>
              <a:spLocks/>
            </p:cNvSpPr>
            <p:nvPr/>
          </p:nvSpPr>
          <p:spPr bwMode="auto">
            <a:xfrm>
              <a:off x="11113441" y="6319881"/>
              <a:ext cx="266700" cy="284163"/>
            </a:xfrm>
            <a:custGeom>
              <a:avLst/>
              <a:gdLst>
                <a:gd name="T0" fmla="*/ 2 w 37"/>
                <a:gd name="T1" fmla="*/ 37 h 37"/>
                <a:gd name="T2" fmla="*/ 1 w 37"/>
                <a:gd name="T3" fmla="*/ 36 h 37"/>
                <a:gd name="T4" fmla="*/ 1 w 37"/>
                <a:gd name="T5" fmla="*/ 34 h 37"/>
                <a:gd name="T6" fmla="*/ 34 w 37"/>
                <a:gd name="T7" fmla="*/ 0 h 37"/>
                <a:gd name="T8" fmla="*/ 37 w 37"/>
                <a:gd name="T9" fmla="*/ 0 h 37"/>
                <a:gd name="T10" fmla="*/ 37 w 37"/>
                <a:gd name="T11" fmla="*/ 3 h 37"/>
                <a:gd name="T12" fmla="*/ 3 w 37"/>
                <a:gd name="T13" fmla="*/ 36 h 37"/>
                <a:gd name="T14" fmla="*/ 2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2" y="37"/>
                  </a:moveTo>
                  <a:cubicBezTo>
                    <a:pt x="1" y="37"/>
                    <a:pt x="1" y="37"/>
                    <a:pt x="1" y="36"/>
                  </a:cubicBezTo>
                  <a:cubicBezTo>
                    <a:pt x="0" y="36"/>
                    <a:pt x="0" y="34"/>
                    <a:pt x="1" y="34"/>
                  </a:cubicBezTo>
                  <a:cubicBezTo>
                    <a:pt x="34" y="0"/>
                    <a:pt x="34" y="0"/>
                    <a:pt x="34" y="0"/>
                  </a:cubicBezTo>
                  <a:cubicBezTo>
                    <a:pt x="35" y="0"/>
                    <a:pt x="36" y="0"/>
                    <a:pt x="37" y="0"/>
                  </a:cubicBezTo>
                  <a:cubicBezTo>
                    <a:pt x="37" y="1"/>
                    <a:pt x="37" y="2"/>
                    <a:pt x="37" y="3"/>
                  </a:cubicBezTo>
                  <a:cubicBezTo>
                    <a:pt x="3" y="36"/>
                    <a:pt x="3" y="36"/>
                    <a:pt x="3" y="36"/>
                  </a:cubicBezTo>
                  <a:cubicBezTo>
                    <a:pt x="3"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Freeform 1060">
              <a:extLst>
                <a:ext uri="{FF2B5EF4-FFF2-40B4-BE49-F238E27FC236}">
                  <a16:creationId xmlns:a16="http://schemas.microsoft.com/office/drawing/2014/main" id="{3AD33D33-F6CF-4532-90F5-ED7F961E59AF}"/>
                </a:ext>
              </a:extLst>
            </p:cNvPr>
            <p:cNvSpPr>
              <a:spLocks/>
            </p:cNvSpPr>
            <p:nvPr/>
          </p:nvSpPr>
          <p:spPr bwMode="auto">
            <a:xfrm>
              <a:off x="11257903" y="6319881"/>
              <a:ext cx="273050" cy="284163"/>
            </a:xfrm>
            <a:custGeom>
              <a:avLst/>
              <a:gdLst>
                <a:gd name="T0" fmla="*/ 2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2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 y="37"/>
                  </a:moveTo>
                  <a:cubicBezTo>
                    <a:pt x="2" y="37"/>
                    <a:pt x="1"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3"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Freeform 1061">
              <a:extLst>
                <a:ext uri="{FF2B5EF4-FFF2-40B4-BE49-F238E27FC236}">
                  <a16:creationId xmlns:a16="http://schemas.microsoft.com/office/drawing/2014/main" id="{65236D99-7BAB-46BB-916E-429DAD39CF96}"/>
                </a:ext>
              </a:extLst>
            </p:cNvPr>
            <p:cNvSpPr>
              <a:spLocks/>
            </p:cNvSpPr>
            <p:nvPr/>
          </p:nvSpPr>
          <p:spPr bwMode="auto">
            <a:xfrm>
              <a:off x="11400778" y="6319881"/>
              <a:ext cx="273050" cy="284163"/>
            </a:xfrm>
            <a:custGeom>
              <a:avLst/>
              <a:gdLst>
                <a:gd name="T0" fmla="*/ 2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2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 y="37"/>
                  </a:moveTo>
                  <a:cubicBezTo>
                    <a:pt x="2" y="37"/>
                    <a:pt x="1"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3"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 name="Freeform 1062">
              <a:extLst>
                <a:ext uri="{FF2B5EF4-FFF2-40B4-BE49-F238E27FC236}">
                  <a16:creationId xmlns:a16="http://schemas.microsoft.com/office/drawing/2014/main" id="{0711E014-BD9A-42D9-9C86-E4BCD5BD843C}"/>
                </a:ext>
              </a:extLst>
            </p:cNvPr>
            <p:cNvSpPr>
              <a:spLocks/>
            </p:cNvSpPr>
            <p:nvPr/>
          </p:nvSpPr>
          <p:spPr bwMode="auto">
            <a:xfrm>
              <a:off x="11545241" y="6319881"/>
              <a:ext cx="273050" cy="284163"/>
            </a:xfrm>
            <a:custGeom>
              <a:avLst/>
              <a:gdLst>
                <a:gd name="T0" fmla="*/ 2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2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2" y="37"/>
                  </a:moveTo>
                  <a:cubicBezTo>
                    <a:pt x="2" y="37"/>
                    <a:pt x="1"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3" y="37"/>
                    <a:pt x="3" y="37"/>
                    <a:pt x="2"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Freeform 1063">
              <a:extLst>
                <a:ext uri="{FF2B5EF4-FFF2-40B4-BE49-F238E27FC236}">
                  <a16:creationId xmlns:a16="http://schemas.microsoft.com/office/drawing/2014/main" id="{E3BD9916-0C2D-4BAF-8B7E-527588F4A40B}"/>
                </a:ext>
              </a:extLst>
            </p:cNvPr>
            <p:cNvSpPr>
              <a:spLocks/>
            </p:cNvSpPr>
            <p:nvPr/>
          </p:nvSpPr>
          <p:spPr bwMode="auto">
            <a:xfrm>
              <a:off x="11688116" y="6319881"/>
              <a:ext cx="273050" cy="284163"/>
            </a:xfrm>
            <a:custGeom>
              <a:avLst/>
              <a:gdLst>
                <a:gd name="T0" fmla="*/ 3 w 38"/>
                <a:gd name="T1" fmla="*/ 37 h 37"/>
                <a:gd name="T2" fmla="*/ 1 w 38"/>
                <a:gd name="T3" fmla="*/ 36 h 37"/>
                <a:gd name="T4" fmla="*/ 1 w 38"/>
                <a:gd name="T5" fmla="*/ 34 h 37"/>
                <a:gd name="T6" fmla="*/ 34 w 38"/>
                <a:gd name="T7" fmla="*/ 0 h 37"/>
                <a:gd name="T8" fmla="*/ 37 w 38"/>
                <a:gd name="T9" fmla="*/ 0 h 37"/>
                <a:gd name="T10" fmla="*/ 37 w 38"/>
                <a:gd name="T11" fmla="*/ 3 h 37"/>
                <a:gd name="T12" fmla="*/ 4 w 38"/>
                <a:gd name="T13" fmla="*/ 36 h 37"/>
                <a:gd name="T14" fmla="*/ 3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3" y="37"/>
                  </a:moveTo>
                  <a:cubicBezTo>
                    <a:pt x="2" y="37"/>
                    <a:pt x="2" y="37"/>
                    <a:pt x="1" y="36"/>
                  </a:cubicBezTo>
                  <a:cubicBezTo>
                    <a:pt x="0" y="36"/>
                    <a:pt x="0" y="34"/>
                    <a:pt x="1" y="34"/>
                  </a:cubicBezTo>
                  <a:cubicBezTo>
                    <a:pt x="34" y="0"/>
                    <a:pt x="34" y="0"/>
                    <a:pt x="34" y="0"/>
                  </a:cubicBezTo>
                  <a:cubicBezTo>
                    <a:pt x="35" y="0"/>
                    <a:pt x="36" y="0"/>
                    <a:pt x="37" y="0"/>
                  </a:cubicBezTo>
                  <a:cubicBezTo>
                    <a:pt x="38" y="1"/>
                    <a:pt x="38" y="2"/>
                    <a:pt x="37" y="3"/>
                  </a:cubicBezTo>
                  <a:cubicBezTo>
                    <a:pt x="4" y="36"/>
                    <a:pt x="4" y="36"/>
                    <a:pt x="4" y="36"/>
                  </a:cubicBezTo>
                  <a:cubicBezTo>
                    <a:pt x="4" y="37"/>
                    <a:pt x="3" y="37"/>
                    <a:pt x="3"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Freeform 13">
            <a:extLst>
              <a:ext uri="{FF2B5EF4-FFF2-40B4-BE49-F238E27FC236}">
                <a16:creationId xmlns:a16="http://schemas.microsoft.com/office/drawing/2014/main" id="{EFAA1F81-C637-44A7-86D3-18E659814C6A}"/>
              </a:ext>
            </a:extLst>
          </p:cNvPr>
          <p:cNvSpPr>
            <a:spLocks/>
          </p:cNvSpPr>
          <p:nvPr/>
        </p:nvSpPr>
        <p:spPr bwMode="auto">
          <a:xfrm>
            <a:off x="4783073" y="-1"/>
            <a:ext cx="7408927" cy="6858001"/>
          </a:xfrm>
          <a:custGeom>
            <a:avLst/>
            <a:gdLst>
              <a:gd name="T0" fmla="*/ 1992 w 1992"/>
              <a:gd name="T1" fmla="*/ 0 h 1851"/>
              <a:gd name="T2" fmla="*/ 1411 w 1992"/>
              <a:gd name="T3" fmla="*/ 0 h 1851"/>
              <a:gd name="T4" fmla="*/ 0 w 1992"/>
              <a:gd name="T5" fmla="*/ 1851 h 1851"/>
              <a:gd name="T6" fmla="*/ 1237 w 1992"/>
              <a:gd name="T7" fmla="*/ 1851 h 1851"/>
              <a:gd name="T8" fmla="*/ 1992 w 1992"/>
              <a:gd name="T9" fmla="*/ 861 h 1851"/>
              <a:gd name="T10" fmla="*/ 1992 w 1992"/>
              <a:gd name="T11" fmla="*/ 0 h 1851"/>
            </a:gdLst>
            <a:ahLst/>
            <a:cxnLst>
              <a:cxn ang="0">
                <a:pos x="T0" y="T1"/>
              </a:cxn>
              <a:cxn ang="0">
                <a:pos x="T2" y="T3"/>
              </a:cxn>
              <a:cxn ang="0">
                <a:pos x="T4" y="T5"/>
              </a:cxn>
              <a:cxn ang="0">
                <a:pos x="T6" y="T7"/>
              </a:cxn>
              <a:cxn ang="0">
                <a:pos x="T8" y="T9"/>
              </a:cxn>
              <a:cxn ang="0">
                <a:pos x="T10" y="T11"/>
              </a:cxn>
            </a:cxnLst>
            <a:rect l="0" t="0" r="r" b="b"/>
            <a:pathLst>
              <a:path w="1992" h="1851">
                <a:moveTo>
                  <a:pt x="1992" y="0"/>
                </a:moveTo>
                <a:lnTo>
                  <a:pt x="1411" y="0"/>
                </a:lnTo>
                <a:lnTo>
                  <a:pt x="0" y="1851"/>
                </a:lnTo>
                <a:lnTo>
                  <a:pt x="1237" y="1851"/>
                </a:lnTo>
                <a:lnTo>
                  <a:pt x="1992" y="861"/>
                </a:lnTo>
                <a:lnTo>
                  <a:pt x="1992" y="0"/>
                </a:lnTo>
                <a:close/>
              </a:path>
            </a:pathLst>
          </a:custGeom>
          <a:solidFill>
            <a:schemeClr val="accent2"/>
          </a:solidFill>
          <a:ln>
            <a:noFill/>
          </a:ln>
          <a:effectLst>
            <a:outerShdw blurRad="254000" sx="102000" sy="102000" algn="c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274ACCFE-D121-463E-92E3-FA0E7BAF14EC}"/>
              </a:ext>
            </a:extLst>
          </p:cNvPr>
          <p:cNvSpPr>
            <a:spLocks/>
          </p:cNvSpPr>
          <p:nvPr/>
        </p:nvSpPr>
        <p:spPr bwMode="auto">
          <a:xfrm>
            <a:off x="2093990" y="-1"/>
            <a:ext cx="6891940" cy="5616819"/>
          </a:xfrm>
          <a:custGeom>
            <a:avLst/>
            <a:gdLst>
              <a:gd name="T0" fmla="*/ 699 w 1853"/>
              <a:gd name="T1" fmla="*/ 1516 h 1516"/>
              <a:gd name="T2" fmla="*/ 1853 w 1853"/>
              <a:gd name="T3" fmla="*/ 0 h 1516"/>
              <a:gd name="T4" fmla="*/ 1157 w 1853"/>
              <a:gd name="T5" fmla="*/ 0 h 1516"/>
              <a:gd name="T6" fmla="*/ 0 w 1853"/>
              <a:gd name="T7" fmla="*/ 1516 h 1516"/>
              <a:gd name="T8" fmla="*/ 699 w 1853"/>
              <a:gd name="T9" fmla="*/ 1516 h 1516"/>
            </a:gdLst>
            <a:ahLst/>
            <a:cxnLst>
              <a:cxn ang="0">
                <a:pos x="T0" y="T1"/>
              </a:cxn>
              <a:cxn ang="0">
                <a:pos x="T2" y="T3"/>
              </a:cxn>
              <a:cxn ang="0">
                <a:pos x="T4" y="T5"/>
              </a:cxn>
              <a:cxn ang="0">
                <a:pos x="T6" y="T7"/>
              </a:cxn>
              <a:cxn ang="0">
                <a:pos x="T8" y="T9"/>
              </a:cxn>
            </a:cxnLst>
            <a:rect l="0" t="0" r="r" b="b"/>
            <a:pathLst>
              <a:path w="1853" h="1516">
                <a:moveTo>
                  <a:pt x="699" y="1516"/>
                </a:moveTo>
                <a:lnTo>
                  <a:pt x="1853" y="0"/>
                </a:lnTo>
                <a:lnTo>
                  <a:pt x="1157" y="0"/>
                </a:lnTo>
                <a:lnTo>
                  <a:pt x="0" y="1516"/>
                </a:lnTo>
                <a:lnTo>
                  <a:pt x="699" y="1516"/>
                </a:lnTo>
                <a:close/>
              </a:path>
            </a:pathLst>
          </a:custGeom>
          <a:gradFill>
            <a:gsLst>
              <a:gs pos="0">
                <a:schemeClr val="accent2"/>
              </a:gs>
              <a:gs pos="46000">
                <a:schemeClr val="accent3"/>
              </a:gs>
              <a:gs pos="100000">
                <a:schemeClr val="accent5"/>
              </a:gs>
            </a:gsLst>
            <a:path path="circle">
              <a:fillToRect l="100000" b="100000"/>
            </a:path>
          </a:gradFill>
          <a:ln>
            <a:noFill/>
          </a:ln>
          <a:effectLst>
            <a:outerShdw blurRad="381000" dist="12700" dir="10800000" algn="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7D89D786-2851-4E0C-AD68-C0350EDE50A7}"/>
              </a:ext>
            </a:extLst>
          </p:cNvPr>
          <p:cNvSpPr>
            <a:spLocks/>
          </p:cNvSpPr>
          <p:nvPr/>
        </p:nvSpPr>
        <p:spPr bwMode="auto">
          <a:xfrm>
            <a:off x="204565" y="-1"/>
            <a:ext cx="4143346" cy="2019238"/>
          </a:xfrm>
          <a:custGeom>
            <a:avLst/>
            <a:gdLst>
              <a:gd name="T0" fmla="*/ 698 w 1114"/>
              <a:gd name="T1" fmla="*/ 545 h 545"/>
              <a:gd name="T2" fmla="*/ 1114 w 1114"/>
              <a:gd name="T3" fmla="*/ 0 h 545"/>
              <a:gd name="T4" fmla="*/ 416 w 1114"/>
              <a:gd name="T5" fmla="*/ 0 h 545"/>
              <a:gd name="T6" fmla="*/ 0 w 1114"/>
              <a:gd name="T7" fmla="*/ 545 h 545"/>
              <a:gd name="T8" fmla="*/ 698 w 1114"/>
              <a:gd name="T9" fmla="*/ 545 h 545"/>
            </a:gdLst>
            <a:ahLst/>
            <a:cxnLst>
              <a:cxn ang="0">
                <a:pos x="T0" y="T1"/>
              </a:cxn>
              <a:cxn ang="0">
                <a:pos x="T2" y="T3"/>
              </a:cxn>
              <a:cxn ang="0">
                <a:pos x="T4" y="T5"/>
              </a:cxn>
              <a:cxn ang="0">
                <a:pos x="T6" y="T7"/>
              </a:cxn>
              <a:cxn ang="0">
                <a:pos x="T8" y="T9"/>
              </a:cxn>
            </a:cxnLst>
            <a:rect l="0" t="0" r="r" b="b"/>
            <a:pathLst>
              <a:path w="1114" h="545">
                <a:moveTo>
                  <a:pt x="698" y="545"/>
                </a:moveTo>
                <a:lnTo>
                  <a:pt x="1114" y="0"/>
                </a:lnTo>
                <a:lnTo>
                  <a:pt x="416" y="0"/>
                </a:lnTo>
                <a:lnTo>
                  <a:pt x="0" y="545"/>
                </a:lnTo>
                <a:lnTo>
                  <a:pt x="698" y="545"/>
                </a:lnTo>
                <a:close/>
              </a:path>
            </a:pathLst>
          </a:custGeom>
          <a:gradFill>
            <a:gsLst>
              <a:gs pos="0">
                <a:schemeClr val="accent2"/>
              </a:gs>
              <a:gs pos="100000">
                <a:schemeClr val="accent4"/>
              </a:gs>
            </a:gsLst>
            <a:lin ang="5400000" scaled="1"/>
          </a:gradFill>
          <a:ln>
            <a:noFill/>
          </a:ln>
          <a:effectLst>
            <a:outerShdw blurRad="127000" dist="88900" sx="80000" sy="80000" algn="tl" rotWithShape="0">
              <a:prstClr val="black">
                <a:alpha val="1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Rounded Corners 9">
            <a:extLst>
              <a:ext uri="{FF2B5EF4-FFF2-40B4-BE49-F238E27FC236}">
                <a16:creationId xmlns:a16="http://schemas.microsoft.com/office/drawing/2014/main" id="{EE8E241E-1E1F-4B87-B3CA-94DC220CBA38}"/>
              </a:ext>
            </a:extLst>
          </p:cNvPr>
          <p:cNvSpPr/>
          <p:nvPr/>
        </p:nvSpPr>
        <p:spPr>
          <a:xfrm>
            <a:off x="1155051" y="5201932"/>
            <a:ext cx="5228736" cy="72348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F28BFFB-A3AE-4381-AB79-BC62219238E1}"/>
              </a:ext>
            </a:extLst>
          </p:cNvPr>
          <p:cNvSpPr txBox="1"/>
          <p:nvPr/>
        </p:nvSpPr>
        <p:spPr>
          <a:xfrm>
            <a:off x="2051301" y="5280668"/>
            <a:ext cx="4139080" cy="523220"/>
          </a:xfrm>
          <a:prstGeom prst="rect">
            <a:avLst/>
          </a:prstGeom>
          <a:noFill/>
        </p:spPr>
        <p:txBody>
          <a:bodyPr wrap="square" rtlCol="0">
            <a:spAutoFit/>
          </a:bodyPr>
          <a:lstStyle/>
          <a:p>
            <a:r>
              <a:rPr lang="en-US" sz="2800" b="1" dirty="0">
                <a:solidFill>
                  <a:schemeClr val="bg1"/>
                </a:solidFill>
                <a:cs typeface="Arial Bold" panose="020B0704020202020204" pitchFamily="34" charset="0"/>
              </a:rPr>
              <a:t>@SDSU</a:t>
            </a:r>
          </a:p>
        </p:txBody>
      </p:sp>
      <p:sp>
        <p:nvSpPr>
          <p:cNvPr id="2143" name="Freeform 5">
            <a:extLst>
              <a:ext uri="{FF2B5EF4-FFF2-40B4-BE49-F238E27FC236}">
                <a16:creationId xmlns:a16="http://schemas.microsoft.com/office/drawing/2014/main" id="{76A241D1-F6C4-491A-8DE0-B6A9DFFF4B43}"/>
              </a:ext>
            </a:extLst>
          </p:cNvPr>
          <p:cNvSpPr>
            <a:spLocks noEditPoints="1"/>
          </p:cNvSpPr>
          <p:nvPr/>
        </p:nvSpPr>
        <p:spPr bwMode="auto">
          <a:xfrm>
            <a:off x="-628402" y="-520786"/>
            <a:ext cx="4311650" cy="4559300"/>
          </a:xfrm>
          <a:custGeom>
            <a:avLst/>
            <a:gdLst>
              <a:gd name="T0" fmla="*/ 64 w 1143"/>
              <a:gd name="T1" fmla="*/ 176 h 1209"/>
              <a:gd name="T2" fmla="*/ 26 w 1143"/>
              <a:gd name="T3" fmla="*/ 261 h 1209"/>
              <a:gd name="T4" fmla="*/ 302 w 1143"/>
              <a:gd name="T5" fmla="*/ 8 h 1209"/>
              <a:gd name="T6" fmla="*/ 332 w 1143"/>
              <a:gd name="T7" fmla="*/ 3 h 1209"/>
              <a:gd name="T8" fmla="*/ 6 w 1143"/>
              <a:gd name="T9" fmla="*/ 351 h 1209"/>
              <a:gd name="T10" fmla="*/ 356 w 1143"/>
              <a:gd name="T11" fmla="*/ 1 h 1209"/>
              <a:gd name="T12" fmla="*/ 0 w 1143"/>
              <a:gd name="T13" fmla="*/ 430 h 1209"/>
              <a:gd name="T14" fmla="*/ 448 w 1143"/>
              <a:gd name="T15" fmla="*/ 4 h 1209"/>
              <a:gd name="T16" fmla="*/ 470 w 1143"/>
              <a:gd name="T17" fmla="*/ 8 h 1209"/>
              <a:gd name="T18" fmla="*/ 2 w 1143"/>
              <a:gd name="T19" fmla="*/ 498 h 1209"/>
              <a:gd name="T20" fmla="*/ 510 w 1143"/>
              <a:gd name="T21" fmla="*/ 16 h 1209"/>
              <a:gd name="T22" fmla="*/ 6 w 1143"/>
              <a:gd name="T23" fmla="*/ 542 h 1209"/>
              <a:gd name="T24" fmla="*/ 528 w 1143"/>
              <a:gd name="T25" fmla="*/ 20 h 1209"/>
              <a:gd name="T26" fmla="*/ 11 w 1143"/>
              <a:gd name="T27" fmla="*/ 610 h 1209"/>
              <a:gd name="T28" fmla="*/ 600 w 1143"/>
              <a:gd name="T29" fmla="*/ 43 h 1209"/>
              <a:gd name="T30" fmla="*/ 618 w 1143"/>
              <a:gd name="T31" fmla="*/ 50 h 1209"/>
              <a:gd name="T32" fmla="*/ 16 w 1143"/>
              <a:gd name="T33" fmla="*/ 674 h 1209"/>
              <a:gd name="T34" fmla="*/ 634 w 1143"/>
              <a:gd name="T35" fmla="*/ 57 h 1209"/>
              <a:gd name="T36" fmla="*/ 21 w 1143"/>
              <a:gd name="T37" fmla="*/ 742 h 1209"/>
              <a:gd name="T38" fmla="*/ 701 w 1143"/>
              <a:gd name="T39" fmla="*/ 85 h 1209"/>
              <a:gd name="T40" fmla="*/ 719 w 1143"/>
              <a:gd name="T41" fmla="*/ 92 h 1209"/>
              <a:gd name="T42" fmla="*/ 26 w 1143"/>
              <a:gd name="T43" fmla="*/ 807 h 1209"/>
              <a:gd name="T44" fmla="*/ 735 w 1143"/>
              <a:gd name="T45" fmla="*/ 99 h 1209"/>
              <a:gd name="T46" fmla="*/ 34 w 1143"/>
              <a:gd name="T47" fmla="*/ 872 h 1209"/>
              <a:gd name="T48" fmla="*/ 802 w 1143"/>
              <a:gd name="T49" fmla="*/ 126 h 1209"/>
              <a:gd name="T50" fmla="*/ 820 w 1143"/>
              <a:gd name="T51" fmla="*/ 134 h 1209"/>
              <a:gd name="T52" fmla="*/ 46 w 1143"/>
              <a:gd name="T53" fmla="*/ 930 h 1209"/>
              <a:gd name="T54" fmla="*/ 836 w 1143"/>
              <a:gd name="T55" fmla="*/ 140 h 1209"/>
              <a:gd name="T56" fmla="*/ 63 w 1143"/>
              <a:gd name="T57" fmla="*/ 985 h 1209"/>
              <a:gd name="T58" fmla="*/ 900 w 1143"/>
              <a:gd name="T59" fmla="*/ 171 h 1209"/>
              <a:gd name="T60" fmla="*/ 917 w 1143"/>
              <a:gd name="T61" fmla="*/ 180 h 1209"/>
              <a:gd name="T62" fmla="*/ 84 w 1143"/>
              <a:gd name="T63" fmla="*/ 1034 h 1209"/>
              <a:gd name="T64" fmla="*/ 931 w 1143"/>
              <a:gd name="T65" fmla="*/ 188 h 1209"/>
              <a:gd name="T66" fmla="*/ 111 w 1143"/>
              <a:gd name="T67" fmla="*/ 1080 h 1209"/>
              <a:gd name="T68" fmla="*/ 988 w 1143"/>
              <a:gd name="T69" fmla="*/ 226 h 1209"/>
              <a:gd name="T70" fmla="*/ 1002 w 1143"/>
              <a:gd name="T71" fmla="*/ 237 h 1209"/>
              <a:gd name="T72" fmla="*/ 142 w 1143"/>
              <a:gd name="T73" fmla="*/ 1119 h 1209"/>
              <a:gd name="T74" fmla="*/ 1014 w 1143"/>
              <a:gd name="T75" fmla="*/ 248 h 1209"/>
              <a:gd name="T76" fmla="*/ 180 w 1143"/>
              <a:gd name="T77" fmla="*/ 1154 h 1209"/>
              <a:gd name="T78" fmla="*/ 1061 w 1143"/>
              <a:gd name="T79" fmla="*/ 295 h 1209"/>
              <a:gd name="T80" fmla="*/ 1072 w 1143"/>
              <a:gd name="T81" fmla="*/ 309 h 1209"/>
              <a:gd name="T82" fmla="*/ 223 w 1143"/>
              <a:gd name="T83" fmla="*/ 1181 h 1209"/>
              <a:gd name="T84" fmla="*/ 1082 w 1143"/>
              <a:gd name="T85" fmla="*/ 322 h 1209"/>
              <a:gd name="T86" fmla="*/ 277 w 1143"/>
              <a:gd name="T87" fmla="*/ 1200 h 1209"/>
              <a:gd name="T88" fmla="*/ 1116 w 1143"/>
              <a:gd name="T89" fmla="*/ 383 h 1209"/>
              <a:gd name="T90" fmla="*/ 1124 w 1143"/>
              <a:gd name="T91" fmla="*/ 401 h 1209"/>
              <a:gd name="T92" fmla="*/ 338 w 1143"/>
              <a:gd name="T93" fmla="*/ 1209 h 1209"/>
              <a:gd name="T94" fmla="*/ 1129 w 1143"/>
              <a:gd name="T95" fmla="*/ 417 h 1209"/>
              <a:gd name="T96" fmla="*/ 418 w 1143"/>
              <a:gd name="T97" fmla="*/ 1201 h 1209"/>
              <a:gd name="T98" fmla="*/ 1143 w 1143"/>
              <a:gd name="T99" fmla="*/ 499 h 1209"/>
              <a:gd name="T100" fmla="*/ 1143 w 1143"/>
              <a:gd name="T101" fmla="*/ 524 h 1209"/>
              <a:gd name="T102" fmla="*/ 1135 w 1143"/>
              <a:gd name="T103" fmla="*/ 579 h 1209"/>
              <a:gd name="T104" fmla="*/ 580 w 1143"/>
              <a:gd name="T105" fmla="*/ 1135 h 1209"/>
              <a:gd name="T106" fmla="*/ 1111 w 1143"/>
              <a:gd name="T107" fmla="*/ 651 h 1209"/>
              <a:gd name="T108" fmla="*/ 656 w 1143"/>
              <a:gd name="T109" fmla="*/ 1082 h 1209"/>
              <a:gd name="T110" fmla="*/ 869 w 1143"/>
              <a:gd name="T111" fmla="*/ 915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3" h="1209">
                <a:moveTo>
                  <a:pt x="64" y="176"/>
                </a:moveTo>
                <a:cubicBezTo>
                  <a:pt x="191" y="49"/>
                  <a:pt x="191" y="49"/>
                  <a:pt x="191" y="49"/>
                </a:cubicBezTo>
                <a:cubicBezTo>
                  <a:pt x="140" y="78"/>
                  <a:pt x="96" y="121"/>
                  <a:pt x="64" y="176"/>
                </a:cubicBezTo>
                <a:close/>
                <a:moveTo>
                  <a:pt x="235" y="28"/>
                </a:moveTo>
                <a:cubicBezTo>
                  <a:pt x="42" y="221"/>
                  <a:pt x="42" y="221"/>
                  <a:pt x="42" y="221"/>
                </a:cubicBezTo>
                <a:cubicBezTo>
                  <a:pt x="36" y="234"/>
                  <a:pt x="31" y="247"/>
                  <a:pt x="26" y="261"/>
                </a:cubicBezTo>
                <a:cubicBezTo>
                  <a:pt x="273" y="15"/>
                  <a:pt x="273" y="15"/>
                  <a:pt x="273" y="15"/>
                </a:cubicBezTo>
                <a:cubicBezTo>
                  <a:pt x="260" y="19"/>
                  <a:pt x="247" y="23"/>
                  <a:pt x="235" y="28"/>
                </a:cubicBezTo>
                <a:close/>
                <a:moveTo>
                  <a:pt x="302" y="8"/>
                </a:moveTo>
                <a:cubicBezTo>
                  <a:pt x="17" y="293"/>
                  <a:pt x="17" y="293"/>
                  <a:pt x="17" y="293"/>
                </a:cubicBezTo>
                <a:cubicBezTo>
                  <a:pt x="15" y="303"/>
                  <a:pt x="12" y="314"/>
                  <a:pt x="10" y="325"/>
                </a:cubicBezTo>
                <a:cubicBezTo>
                  <a:pt x="332" y="3"/>
                  <a:pt x="332" y="3"/>
                  <a:pt x="332" y="3"/>
                </a:cubicBezTo>
                <a:cubicBezTo>
                  <a:pt x="322" y="5"/>
                  <a:pt x="312" y="6"/>
                  <a:pt x="302" y="8"/>
                </a:cubicBezTo>
                <a:close/>
                <a:moveTo>
                  <a:pt x="356" y="1"/>
                </a:moveTo>
                <a:cubicBezTo>
                  <a:pt x="6" y="351"/>
                  <a:pt x="6" y="351"/>
                  <a:pt x="6" y="351"/>
                </a:cubicBezTo>
                <a:cubicBezTo>
                  <a:pt x="5" y="361"/>
                  <a:pt x="4" y="370"/>
                  <a:pt x="3" y="380"/>
                </a:cubicBezTo>
                <a:cubicBezTo>
                  <a:pt x="383" y="0"/>
                  <a:pt x="383" y="0"/>
                  <a:pt x="383" y="0"/>
                </a:cubicBezTo>
                <a:cubicBezTo>
                  <a:pt x="374" y="0"/>
                  <a:pt x="365" y="1"/>
                  <a:pt x="356" y="1"/>
                </a:cubicBezTo>
                <a:close/>
                <a:moveTo>
                  <a:pt x="405" y="1"/>
                </a:moveTo>
                <a:cubicBezTo>
                  <a:pt x="1" y="404"/>
                  <a:pt x="1" y="404"/>
                  <a:pt x="1" y="404"/>
                </a:cubicBezTo>
                <a:cubicBezTo>
                  <a:pt x="1" y="413"/>
                  <a:pt x="0" y="421"/>
                  <a:pt x="0" y="430"/>
                </a:cubicBezTo>
                <a:cubicBezTo>
                  <a:pt x="428" y="2"/>
                  <a:pt x="428" y="2"/>
                  <a:pt x="428" y="2"/>
                </a:cubicBezTo>
                <a:cubicBezTo>
                  <a:pt x="420" y="1"/>
                  <a:pt x="412" y="1"/>
                  <a:pt x="405" y="1"/>
                </a:cubicBezTo>
                <a:close/>
                <a:moveTo>
                  <a:pt x="448" y="4"/>
                </a:moveTo>
                <a:cubicBezTo>
                  <a:pt x="0" y="452"/>
                  <a:pt x="0" y="452"/>
                  <a:pt x="0" y="452"/>
                </a:cubicBezTo>
                <a:cubicBezTo>
                  <a:pt x="0" y="460"/>
                  <a:pt x="1" y="469"/>
                  <a:pt x="1" y="477"/>
                </a:cubicBezTo>
                <a:cubicBezTo>
                  <a:pt x="470" y="8"/>
                  <a:pt x="470" y="8"/>
                  <a:pt x="470" y="8"/>
                </a:cubicBezTo>
                <a:cubicBezTo>
                  <a:pt x="463" y="6"/>
                  <a:pt x="456" y="5"/>
                  <a:pt x="448" y="4"/>
                </a:cubicBezTo>
                <a:close/>
                <a:moveTo>
                  <a:pt x="489" y="11"/>
                </a:moveTo>
                <a:cubicBezTo>
                  <a:pt x="2" y="498"/>
                  <a:pt x="2" y="498"/>
                  <a:pt x="2" y="498"/>
                </a:cubicBezTo>
                <a:cubicBezTo>
                  <a:pt x="2" y="499"/>
                  <a:pt x="2" y="499"/>
                  <a:pt x="3" y="500"/>
                </a:cubicBezTo>
                <a:cubicBezTo>
                  <a:pt x="4" y="521"/>
                  <a:pt x="4" y="521"/>
                  <a:pt x="4" y="521"/>
                </a:cubicBezTo>
                <a:cubicBezTo>
                  <a:pt x="510" y="16"/>
                  <a:pt x="510" y="16"/>
                  <a:pt x="510" y="16"/>
                </a:cubicBezTo>
                <a:cubicBezTo>
                  <a:pt x="503" y="14"/>
                  <a:pt x="496" y="12"/>
                  <a:pt x="489" y="11"/>
                </a:cubicBezTo>
                <a:close/>
                <a:moveTo>
                  <a:pt x="528" y="20"/>
                </a:moveTo>
                <a:cubicBezTo>
                  <a:pt x="6" y="542"/>
                  <a:pt x="6" y="542"/>
                  <a:pt x="6" y="542"/>
                </a:cubicBezTo>
                <a:cubicBezTo>
                  <a:pt x="8" y="565"/>
                  <a:pt x="8" y="565"/>
                  <a:pt x="8" y="565"/>
                </a:cubicBezTo>
                <a:cubicBezTo>
                  <a:pt x="548" y="26"/>
                  <a:pt x="548" y="26"/>
                  <a:pt x="548" y="26"/>
                </a:cubicBezTo>
                <a:cubicBezTo>
                  <a:pt x="541" y="24"/>
                  <a:pt x="534" y="22"/>
                  <a:pt x="528" y="20"/>
                </a:cubicBezTo>
                <a:close/>
                <a:moveTo>
                  <a:pt x="565" y="31"/>
                </a:moveTo>
                <a:cubicBezTo>
                  <a:pt x="9" y="586"/>
                  <a:pt x="9" y="586"/>
                  <a:pt x="9" y="586"/>
                </a:cubicBezTo>
                <a:cubicBezTo>
                  <a:pt x="11" y="610"/>
                  <a:pt x="11" y="610"/>
                  <a:pt x="11" y="610"/>
                </a:cubicBezTo>
                <a:cubicBezTo>
                  <a:pt x="583" y="37"/>
                  <a:pt x="583" y="37"/>
                  <a:pt x="583" y="37"/>
                </a:cubicBezTo>
                <a:cubicBezTo>
                  <a:pt x="577" y="35"/>
                  <a:pt x="571" y="33"/>
                  <a:pt x="565" y="31"/>
                </a:cubicBezTo>
                <a:close/>
                <a:moveTo>
                  <a:pt x="600" y="43"/>
                </a:moveTo>
                <a:cubicBezTo>
                  <a:pt x="13" y="630"/>
                  <a:pt x="13" y="630"/>
                  <a:pt x="13" y="630"/>
                </a:cubicBezTo>
                <a:cubicBezTo>
                  <a:pt x="14" y="654"/>
                  <a:pt x="14" y="654"/>
                  <a:pt x="14" y="654"/>
                </a:cubicBezTo>
                <a:cubicBezTo>
                  <a:pt x="618" y="50"/>
                  <a:pt x="618" y="50"/>
                  <a:pt x="618" y="50"/>
                </a:cubicBezTo>
                <a:cubicBezTo>
                  <a:pt x="612" y="48"/>
                  <a:pt x="606" y="46"/>
                  <a:pt x="600" y="43"/>
                </a:cubicBezTo>
                <a:close/>
                <a:moveTo>
                  <a:pt x="634" y="57"/>
                </a:moveTo>
                <a:cubicBezTo>
                  <a:pt x="16" y="674"/>
                  <a:pt x="16" y="674"/>
                  <a:pt x="16" y="674"/>
                </a:cubicBezTo>
                <a:cubicBezTo>
                  <a:pt x="18" y="698"/>
                  <a:pt x="18" y="698"/>
                  <a:pt x="18" y="698"/>
                </a:cubicBezTo>
                <a:cubicBezTo>
                  <a:pt x="651" y="64"/>
                  <a:pt x="651" y="64"/>
                  <a:pt x="651" y="64"/>
                </a:cubicBezTo>
                <a:lnTo>
                  <a:pt x="634" y="57"/>
                </a:lnTo>
                <a:close/>
                <a:moveTo>
                  <a:pt x="667" y="71"/>
                </a:moveTo>
                <a:cubicBezTo>
                  <a:pt x="19" y="719"/>
                  <a:pt x="19" y="719"/>
                  <a:pt x="19" y="719"/>
                </a:cubicBezTo>
                <a:cubicBezTo>
                  <a:pt x="21" y="742"/>
                  <a:pt x="21" y="742"/>
                  <a:pt x="21" y="742"/>
                </a:cubicBezTo>
                <a:cubicBezTo>
                  <a:pt x="685" y="78"/>
                  <a:pt x="685" y="78"/>
                  <a:pt x="685" y="78"/>
                </a:cubicBezTo>
                <a:lnTo>
                  <a:pt x="667" y="71"/>
                </a:lnTo>
                <a:close/>
                <a:moveTo>
                  <a:pt x="701" y="85"/>
                </a:moveTo>
                <a:cubicBezTo>
                  <a:pt x="23" y="763"/>
                  <a:pt x="23" y="763"/>
                  <a:pt x="23" y="763"/>
                </a:cubicBezTo>
                <a:cubicBezTo>
                  <a:pt x="25" y="786"/>
                  <a:pt x="25" y="786"/>
                  <a:pt x="25" y="786"/>
                </a:cubicBezTo>
                <a:cubicBezTo>
                  <a:pt x="719" y="92"/>
                  <a:pt x="719" y="92"/>
                  <a:pt x="719" y="92"/>
                </a:cubicBezTo>
                <a:lnTo>
                  <a:pt x="701" y="85"/>
                </a:lnTo>
                <a:close/>
                <a:moveTo>
                  <a:pt x="735" y="99"/>
                </a:moveTo>
                <a:cubicBezTo>
                  <a:pt x="26" y="807"/>
                  <a:pt x="26" y="807"/>
                  <a:pt x="26" y="807"/>
                </a:cubicBezTo>
                <a:cubicBezTo>
                  <a:pt x="27" y="815"/>
                  <a:pt x="28" y="822"/>
                  <a:pt x="28" y="830"/>
                </a:cubicBezTo>
                <a:cubicBezTo>
                  <a:pt x="753" y="106"/>
                  <a:pt x="753" y="106"/>
                  <a:pt x="753" y="106"/>
                </a:cubicBezTo>
                <a:lnTo>
                  <a:pt x="735" y="99"/>
                </a:lnTo>
                <a:close/>
                <a:moveTo>
                  <a:pt x="768" y="112"/>
                </a:moveTo>
                <a:cubicBezTo>
                  <a:pt x="31" y="850"/>
                  <a:pt x="31" y="850"/>
                  <a:pt x="31" y="850"/>
                </a:cubicBezTo>
                <a:cubicBezTo>
                  <a:pt x="32" y="857"/>
                  <a:pt x="33" y="865"/>
                  <a:pt x="34" y="872"/>
                </a:cubicBezTo>
                <a:cubicBezTo>
                  <a:pt x="786" y="120"/>
                  <a:pt x="786" y="120"/>
                  <a:pt x="786" y="120"/>
                </a:cubicBezTo>
                <a:lnTo>
                  <a:pt x="768" y="112"/>
                </a:lnTo>
                <a:close/>
                <a:moveTo>
                  <a:pt x="802" y="126"/>
                </a:moveTo>
                <a:cubicBezTo>
                  <a:pt x="37" y="891"/>
                  <a:pt x="37" y="891"/>
                  <a:pt x="37" y="891"/>
                </a:cubicBezTo>
                <a:cubicBezTo>
                  <a:pt x="39" y="898"/>
                  <a:pt x="40" y="905"/>
                  <a:pt x="42" y="912"/>
                </a:cubicBezTo>
                <a:cubicBezTo>
                  <a:pt x="820" y="134"/>
                  <a:pt x="820" y="134"/>
                  <a:pt x="820" y="134"/>
                </a:cubicBezTo>
                <a:lnTo>
                  <a:pt x="802" y="126"/>
                </a:lnTo>
                <a:close/>
                <a:moveTo>
                  <a:pt x="836" y="140"/>
                </a:moveTo>
                <a:cubicBezTo>
                  <a:pt x="46" y="930"/>
                  <a:pt x="46" y="930"/>
                  <a:pt x="46" y="930"/>
                </a:cubicBezTo>
                <a:cubicBezTo>
                  <a:pt x="48" y="937"/>
                  <a:pt x="50" y="943"/>
                  <a:pt x="51" y="950"/>
                </a:cubicBezTo>
                <a:cubicBezTo>
                  <a:pt x="853" y="148"/>
                  <a:pt x="853" y="148"/>
                  <a:pt x="853" y="148"/>
                </a:cubicBezTo>
                <a:cubicBezTo>
                  <a:pt x="848" y="145"/>
                  <a:pt x="842" y="143"/>
                  <a:pt x="836" y="140"/>
                </a:cubicBezTo>
                <a:close/>
                <a:moveTo>
                  <a:pt x="869" y="155"/>
                </a:moveTo>
                <a:cubicBezTo>
                  <a:pt x="57" y="967"/>
                  <a:pt x="57" y="967"/>
                  <a:pt x="57" y="967"/>
                </a:cubicBezTo>
                <a:cubicBezTo>
                  <a:pt x="59" y="973"/>
                  <a:pt x="61" y="979"/>
                  <a:pt x="63" y="985"/>
                </a:cubicBezTo>
                <a:cubicBezTo>
                  <a:pt x="886" y="163"/>
                  <a:pt x="886" y="163"/>
                  <a:pt x="886" y="163"/>
                </a:cubicBezTo>
                <a:cubicBezTo>
                  <a:pt x="880" y="160"/>
                  <a:pt x="874" y="157"/>
                  <a:pt x="869" y="155"/>
                </a:cubicBezTo>
                <a:close/>
                <a:moveTo>
                  <a:pt x="900" y="171"/>
                </a:moveTo>
                <a:cubicBezTo>
                  <a:pt x="69" y="1002"/>
                  <a:pt x="69" y="1002"/>
                  <a:pt x="69" y="1002"/>
                </a:cubicBezTo>
                <a:cubicBezTo>
                  <a:pt x="72" y="1008"/>
                  <a:pt x="74" y="1013"/>
                  <a:pt x="77" y="1019"/>
                </a:cubicBezTo>
                <a:cubicBezTo>
                  <a:pt x="917" y="180"/>
                  <a:pt x="917" y="180"/>
                  <a:pt x="917" y="180"/>
                </a:cubicBezTo>
                <a:cubicBezTo>
                  <a:pt x="911" y="177"/>
                  <a:pt x="906" y="174"/>
                  <a:pt x="900" y="171"/>
                </a:cubicBezTo>
                <a:close/>
                <a:moveTo>
                  <a:pt x="931" y="188"/>
                </a:moveTo>
                <a:cubicBezTo>
                  <a:pt x="84" y="1034"/>
                  <a:pt x="84" y="1034"/>
                  <a:pt x="84" y="1034"/>
                </a:cubicBezTo>
                <a:cubicBezTo>
                  <a:pt x="87" y="1040"/>
                  <a:pt x="90" y="1045"/>
                  <a:pt x="93" y="1051"/>
                </a:cubicBezTo>
                <a:cubicBezTo>
                  <a:pt x="946" y="197"/>
                  <a:pt x="946" y="197"/>
                  <a:pt x="946" y="197"/>
                </a:cubicBezTo>
                <a:cubicBezTo>
                  <a:pt x="941" y="194"/>
                  <a:pt x="936" y="191"/>
                  <a:pt x="931" y="188"/>
                </a:cubicBezTo>
                <a:close/>
                <a:moveTo>
                  <a:pt x="960" y="206"/>
                </a:moveTo>
                <a:cubicBezTo>
                  <a:pt x="101" y="1065"/>
                  <a:pt x="101" y="1065"/>
                  <a:pt x="101" y="1065"/>
                </a:cubicBezTo>
                <a:cubicBezTo>
                  <a:pt x="104" y="1070"/>
                  <a:pt x="108" y="1075"/>
                  <a:pt x="111" y="1080"/>
                </a:cubicBezTo>
                <a:cubicBezTo>
                  <a:pt x="975" y="217"/>
                  <a:pt x="975" y="217"/>
                  <a:pt x="975" y="217"/>
                </a:cubicBezTo>
                <a:cubicBezTo>
                  <a:pt x="970" y="213"/>
                  <a:pt x="965" y="210"/>
                  <a:pt x="960" y="206"/>
                </a:cubicBezTo>
                <a:close/>
                <a:moveTo>
                  <a:pt x="988" y="226"/>
                </a:moveTo>
                <a:cubicBezTo>
                  <a:pt x="121" y="1093"/>
                  <a:pt x="121" y="1093"/>
                  <a:pt x="121" y="1093"/>
                </a:cubicBezTo>
                <a:cubicBezTo>
                  <a:pt x="124" y="1098"/>
                  <a:pt x="128" y="1103"/>
                  <a:pt x="132" y="1107"/>
                </a:cubicBezTo>
                <a:cubicBezTo>
                  <a:pt x="1002" y="237"/>
                  <a:pt x="1002" y="237"/>
                  <a:pt x="1002" y="237"/>
                </a:cubicBezTo>
                <a:cubicBezTo>
                  <a:pt x="997" y="234"/>
                  <a:pt x="992" y="230"/>
                  <a:pt x="988" y="226"/>
                </a:cubicBezTo>
                <a:close/>
                <a:moveTo>
                  <a:pt x="1014" y="248"/>
                </a:moveTo>
                <a:cubicBezTo>
                  <a:pt x="142" y="1119"/>
                  <a:pt x="142" y="1119"/>
                  <a:pt x="142" y="1119"/>
                </a:cubicBezTo>
                <a:cubicBezTo>
                  <a:pt x="146" y="1123"/>
                  <a:pt x="150" y="1128"/>
                  <a:pt x="155" y="1132"/>
                </a:cubicBezTo>
                <a:cubicBezTo>
                  <a:pt x="1027" y="260"/>
                  <a:pt x="1027" y="260"/>
                  <a:pt x="1027" y="260"/>
                </a:cubicBezTo>
                <a:cubicBezTo>
                  <a:pt x="1023" y="256"/>
                  <a:pt x="1018" y="252"/>
                  <a:pt x="1014" y="248"/>
                </a:cubicBezTo>
                <a:close/>
                <a:moveTo>
                  <a:pt x="1038" y="271"/>
                </a:moveTo>
                <a:cubicBezTo>
                  <a:pt x="166" y="1142"/>
                  <a:pt x="166" y="1142"/>
                  <a:pt x="166" y="1142"/>
                </a:cubicBezTo>
                <a:cubicBezTo>
                  <a:pt x="171" y="1146"/>
                  <a:pt x="176" y="1150"/>
                  <a:pt x="180" y="1154"/>
                </a:cubicBezTo>
                <a:cubicBezTo>
                  <a:pt x="1050" y="284"/>
                  <a:pt x="1050" y="284"/>
                  <a:pt x="1050" y="284"/>
                </a:cubicBezTo>
                <a:cubicBezTo>
                  <a:pt x="1047" y="279"/>
                  <a:pt x="1042" y="275"/>
                  <a:pt x="1038" y="271"/>
                </a:cubicBezTo>
                <a:close/>
                <a:moveTo>
                  <a:pt x="1061" y="295"/>
                </a:moveTo>
                <a:cubicBezTo>
                  <a:pt x="193" y="1163"/>
                  <a:pt x="193" y="1163"/>
                  <a:pt x="193" y="1163"/>
                </a:cubicBezTo>
                <a:cubicBezTo>
                  <a:pt x="198" y="1166"/>
                  <a:pt x="204" y="1170"/>
                  <a:pt x="209" y="1173"/>
                </a:cubicBezTo>
                <a:cubicBezTo>
                  <a:pt x="1072" y="309"/>
                  <a:pt x="1072" y="309"/>
                  <a:pt x="1072" y="309"/>
                </a:cubicBezTo>
                <a:cubicBezTo>
                  <a:pt x="1069" y="305"/>
                  <a:pt x="1065" y="300"/>
                  <a:pt x="1061" y="295"/>
                </a:cubicBezTo>
                <a:close/>
                <a:moveTo>
                  <a:pt x="1082" y="322"/>
                </a:moveTo>
                <a:cubicBezTo>
                  <a:pt x="223" y="1181"/>
                  <a:pt x="223" y="1181"/>
                  <a:pt x="223" y="1181"/>
                </a:cubicBezTo>
                <a:cubicBezTo>
                  <a:pt x="229" y="1183"/>
                  <a:pt x="235" y="1186"/>
                  <a:pt x="241" y="1188"/>
                </a:cubicBezTo>
                <a:cubicBezTo>
                  <a:pt x="1092" y="337"/>
                  <a:pt x="1092" y="337"/>
                  <a:pt x="1092" y="337"/>
                </a:cubicBezTo>
                <a:cubicBezTo>
                  <a:pt x="1089" y="332"/>
                  <a:pt x="1085" y="327"/>
                  <a:pt x="1082" y="322"/>
                </a:cubicBezTo>
                <a:close/>
                <a:moveTo>
                  <a:pt x="1100" y="351"/>
                </a:moveTo>
                <a:cubicBezTo>
                  <a:pt x="257" y="1194"/>
                  <a:pt x="257" y="1194"/>
                  <a:pt x="257" y="1194"/>
                </a:cubicBezTo>
                <a:cubicBezTo>
                  <a:pt x="264" y="1197"/>
                  <a:pt x="270" y="1198"/>
                  <a:pt x="277" y="1200"/>
                </a:cubicBezTo>
                <a:cubicBezTo>
                  <a:pt x="1109" y="368"/>
                  <a:pt x="1109" y="368"/>
                  <a:pt x="1109" y="368"/>
                </a:cubicBezTo>
                <a:cubicBezTo>
                  <a:pt x="1106" y="362"/>
                  <a:pt x="1103" y="357"/>
                  <a:pt x="1100" y="351"/>
                </a:cubicBezTo>
                <a:close/>
                <a:moveTo>
                  <a:pt x="1116" y="383"/>
                </a:moveTo>
                <a:cubicBezTo>
                  <a:pt x="295" y="1204"/>
                  <a:pt x="295" y="1204"/>
                  <a:pt x="295" y="1204"/>
                </a:cubicBezTo>
                <a:cubicBezTo>
                  <a:pt x="302" y="1205"/>
                  <a:pt x="310" y="1206"/>
                  <a:pt x="317" y="1207"/>
                </a:cubicBezTo>
                <a:cubicBezTo>
                  <a:pt x="1124" y="401"/>
                  <a:pt x="1124" y="401"/>
                  <a:pt x="1124" y="401"/>
                </a:cubicBezTo>
                <a:cubicBezTo>
                  <a:pt x="1121" y="395"/>
                  <a:pt x="1119" y="389"/>
                  <a:pt x="1116" y="383"/>
                </a:cubicBezTo>
                <a:close/>
                <a:moveTo>
                  <a:pt x="1129" y="417"/>
                </a:moveTo>
                <a:cubicBezTo>
                  <a:pt x="338" y="1209"/>
                  <a:pt x="338" y="1209"/>
                  <a:pt x="338" y="1209"/>
                </a:cubicBezTo>
                <a:cubicBezTo>
                  <a:pt x="346" y="1209"/>
                  <a:pt x="355" y="1209"/>
                  <a:pt x="364" y="1208"/>
                </a:cubicBezTo>
                <a:cubicBezTo>
                  <a:pt x="1135" y="437"/>
                  <a:pt x="1135" y="437"/>
                  <a:pt x="1135" y="437"/>
                </a:cubicBezTo>
                <a:cubicBezTo>
                  <a:pt x="1133" y="431"/>
                  <a:pt x="1131" y="424"/>
                  <a:pt x="1129" y="417"/>
                </a:cubicBezTo>
                <a:close/>
                <a:moveTo>
                  <a:pt x="1139" y="456"/>
                </a:moveTo>
                <a:cubicBezTo>
                  <a:pt x="388" y="1206"/>
                  <a:pt x="388" y="1206"/>
                  <a:pt x="388" y="1206"/>
                </a:cubicBezTo>
                <a:cubicBezTo>
                  <a:pt x="398" y="1205"/>
                  <a:pt x="408" y="1203"/>
                  <a:pt x="418" y="1201"/>
                </a:cubicBezTo>
                <a:cubicBezTo>
                  <a:pt x="1142" y="478"/>
                  <a:pt x="1142" y="478"/>
                  <a:pt x="1142" y="478"/>
                </a:cubicBezTo>
                <a:cubicBezTo>
                  <a:pt x="1141" y="470"/>
                  <a:pt x="1140" y="463"/>
                  <a:pt x="1139" y="456"/>
                </a:cubicBezTo>
                <a:close/>
                <a:moveTo>
                  <a:pt x="1143" y="499"/>
                </a:moveTo>
                <a:cubicBezTo>
                  <a:pt x="448" y="1194"/>
                  <a:pt x="448" y="1194"/>
                  <a:pt x="448" y="1194"/>
                </a:cubicBezTo>
                <a:cubicBezTo>
                  <a:pt x="460" y="1190"/>
                  <a:pt x="473" y="1186"/>
                  <a:pt x="486" y="1181"/>
                </a:cubicBezTo>
                <a:cubicBezTo>
                  <a:pt x="1143" y="524"/>
                  <a:pt x="1143" y="524"/>
                  <a:pt x="1143" y="524"/>
                </a:cubicBezTo>
                <a:cubicBezTo>
                  <a:pt x="1143" y="516"/>
                  <a:pt x="1143" y="507"/>
                  <a:pt x="1143" y="499"/>
                </a:cubicBezTo>
                <a:close/>
                <a:moveTo>
                  <a:pt x="580" y="1135"/>
                </a:moveTo>
                <a:cubicBezTo>
                  <a:pt x="1135" y="579"/>
                  <a:pt x="1135" y="579"/>
                  <a:pt x="1135" y="579"/>
                </a:cubicBezTo>
                <a:cubicBezTo>
                  <a:pt x="1138" y="569"/>
                  <a:pt x="1139" y="559"/>
                  <a:pt x="1141" y="549"/>
                </a:cubicBezTo>
                <a:cubicBezTo>
                  <a:pt x="525" y="1165"/>
                  <a:pt x="525" y="1165"/>
                  <a:pt x="525" y="1165"/>
                </a:cubicBezTo>
                <a:cubicBezTo>
                  <a:pt x="543" y="1156"/>
                  <a:pt x="561" y="1146"/>
                  <a:pt x="580" y="1135"/>
                </a:cubicBezTo>
                <a:close/>
                <a:moveTo>
                  <a:pt x="656" y="1082"/>
                </a:moveTo>
                <a:cubicBezTo>
                  <a:pt x="767" y="995"/>
                  <a:pt x="767" y="995"/>
                  <a:pt x="767" y="995"/>
                </a:cubicBezTo>
                <a:cubicBezTo>
                  <a:pt x="1111" y="651"/>
                  <a:pt x="1111" y="651"/>
                  <a:pt x="1111" y="651"/>
                </a:cubicBezTo>
                <a:cubicBezTo>
                  <a:pt x="1117" y="637"/>
                  <a:pt x="1123" y="624"/>
                  <a:pt x="1127" y="610"/>
                </a:cubicBezTo>
                <a:cubicBezTo>
                  <a:pt x="651" y="1085"/>
                  <a:pt x="651" y="1085"/>
                  <a:pt x="651" y="1085"/>
                </a:cubicBezTo>
                <a:cubicBezTo>
                  <a:pt x="653" y="1084"/>
                  <a:pt x="654" y="1083"/>
                  <a:pt x="656" y="1082"/>
                </a:cubicBezTo>
                <a:close/>
                <a:moveTo>
                  <a:pt x="933" y="865"/>
                </a:moveTo>
                <a:cubicBezTo>
                  <a:pt x="1001" y="812"/>
                  <a:pt x="1052" y="756"/>
                  <a:pt x="1087" y="698"/>
                </a:cubicBezTo>
                <a:cubicBezTo>
                  <a:pt x="869" y="915"/>
                  <a:pt x="869" y="915"/>
                  <a:pt x="869" y="915"/>
                </a:cubicBezTo>
                <a:lnTo>
                  <a:pt x="933" y="865"/>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61" name="Group 2160">
            <a:extLst>
              <a:ext uri="{FF2B5EF4-FFF2-40B4-BE49-F238E27FC236}">
                <a16:creationId xmlns:a16="http://schemas.microsoft.com/office/drawing/2014/main" id="{69D51B76-B29C-4132-A0C6-22945F097548}"/>
              </a:ext>
            </a:extLst>
          </p:cNvPr>
          <p:cNvGrpSpPr/>
          <p:nvPr/>
        </p:nvGrpSpPr>
        <p:grpSpPr>
          <a:xfrm>
            <a:off x="10604451" y="2637264"/>
            <a:ext cx="2088204" cy="2036670"/>
            <a:chOff x="7869264" y="668830"/>
            <a:chExt cx="2088204" cy="2036670"/>
          </a:xfrm>
        </p:grpSpPr>
        <p:sp>
          <p:nvSpPr>
            <p:cNvPr id="2162" name="Oval 2161">
              <a:extLst>
                <a:ext uri="{FF2B5EF4-FFF2-40B4-BE49-F238E27FC236}">
                  <a16:creationId xmlns:a16="http://schemas.microsoft.com/office/drawing/2014/main" id="{66A7AD92-9C47-4874-866E-8391AFB17654}"/>
                </a:ext>
              </a:extLst>
            </p:cNvPr>
            <p:cNvSpPr>
              <a:spLocks noChangeArrowheads="1"/>
            </p:cNvSpPr>
            <p:nvPr/>
          </p:nvSpPr>
          <p:spPr bwMode="auto">
            <a:xfrm>
              <a:off x="7869264" y="799067"/>
              <a:ext cx="1910662" cy="1906433"/>
            </a:xfrm>
            <a:prstGeom prst="ellipse">
              <a:avLst/>
            </a:prstGeom>
            <a:solidFill>
              <a:schemeClr val="tx1">
                <a:lumMod val="85000"/>
                <a:lumOff val="15000"/>
                <a:alpha val="13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63" name="Group 2162">
              <a:extLst>
                <a:ext uri="{FF2B5EF4-FFF2-40B4-BE49-F238E27FC236}">
                  <a16:creationId xmlns:a16="http://schemas.microsoft.com/office/drawing/2014/main" id="{7EEE550E-270F-46F8-AC15-0D313766CDC2}"/>
                </a:ext>
              </a:extLst>
            </p:cNvPr>
            <p:cNvGrpSpPr/>
            <p:nvPr/>
          </p:nvGrpSpPr>
          <p:grpSpPr>
            <a:xfrm>
              <a:off x="8046805" y="668830"/>
              <a:ext cx="1910663" cy="1908546"/>
              <a:chOff x="-76200" y="4271963"/>
              <a:chExt cx="1435101" cy="1433512"/>
            </a:xfrm>
            <a:solidFill>
              <a:schemeClr val="bg2"/>
            </a:solidFill>
          </p:grpSpPr>
          <p:sp>
            <p:nvSpPr>
              <p:cNvPr id="2164" name="Freeform 1119">
                <a:extLst>
                  <a:ext uri="{FF2B5EF4-FFF2-40B4-BE49-F238E27FC236}">
                    <a16:creationId xmlns:a16="http://schemas.microsoft.com/office/drawing/2014/main" id="{695CC2F2-237E-460A-8699-829B6F87988D}"/>
                  </a:ext>
                </a:extLst>
              </p:cNvPr>
              <p:cNvSpPr>
                <a:spLocks/>
              </p:cNvSpPr>
              <p:nvPr/>
            </p:nvSpPr>
            <p:spPr bwMode="auto">
              <a:xfrm>
                <a:off x="76200" y="4422775"/>
                <a:ext cx="120650" cy="120650"/>
              </a:xfrm>
              <a:custGeom>
                <a:avLst/>
                <a:gdLst>
                  <a:gd name="T0" fmla="*/ 0 w 40"/>
                  <a:gd name="T1" fmla="*/ 40 h 40"/>
                  <a:gd name="T2" fmla="*/ 40 w 40"/>
                  <a:gd name="T3" fmla="*/ 0 h 40"/>
                  <a:gd name="T4" fmla="*/ 0 w 40"/>
                  <a:gd name="T5" fmla="*/ 40 h 40"/>
                </a:gdLst>
                <a:ahLst/>
                <a:cxnLst>
                  <a:cxn ang="0">
                    <a:pos x="T0" y="T1"/>
                  </a:cxn>
                  <a:cxn ang="0">
                    <a:pos x="T2" y="T3"/>
                  </a:cxn>
                  <a:cxn ang="0">
                    <a:pos x="T4" y="T5"/>
                  </a:cxn>
                </a:cxnLst>
                <a:rect l="0" t="0" r="r" b="b"/>
                <a:pathLst>
                  <a:path w="40" h="40">
                    <a:moveTo>
                      <a:pt x="0" y="40"/>
                    </a:moveTo>
                    <a:cubicBezTo>
                      <a:pt x="40" y="0"/>
                      <a:pt x="40" y="0"/>
                      <a:pt x="40" y="0"/>
                    </a:cubicBezTo>
                    <a:cubicBezTo>
                      <a:pt x="25" y="12"/>
                      <a:pt x="12" y="25"/>
                      <a:pt x="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5" name="Freeform 1120">
                <a:extLst>
                  <a:ext uri="{FF2B5EF4-FFF2-40B4-BE49-F238E27FC236}">
                    <a16:creationId xmlns:a16="http://schemas.microsoft.com/office/drawing/2014/main" id="{86063AE0-7DC4-40E5-B263-C1E35067B0BA}"/>
                  </a:ext>
                </a:extLst>
              </p:cNvPr>
              <p:cNvSpPr>
                <a:spLocks/>
              </p:cNvSpPr>
              <p:nvPr/>
            </p:nvSpPr>
            <p:spPr bwMode="auto">
              <a:xfrm>
                <a:off x="-42863" y="4305300"/>
                <a:ext cx="468313" cy="469900"/>
              </a:xfrm>
              <a:custGeom>
                <a:avLst/>
                <a:gdLst>
                  <a:gd name="T0" fmla="*/ 137 w 154"/>
                  <a:gd name="T1" fmla="*/ 6 h 155"/>
                  <a:gd name="T2" fmla="*/ 6 w 154"/>
                  <a:gd name="T3" fmla="*/ 137 h 155"/>
                  <a:gd name="T4" fmla="*/ 0 w 154"/>
                  <a:gd name="T5" fmla="*/ 155 h 155"/>
                  <a:gd name="T6" fmla="*/ 154 w 154"/>
                  <a:gd name="T7" fmla="*/ 0 h 155"/>
                  <a:gd name="T8" fmla="*/ 137 w 154"/>
                  <a:gd name="T9" fmla="*/ 6 h 155"/>
                </a:gdLst>
                <a:ahLst/>
                <a:cxnLst>
                  <a:cxn ang="0">
                    <a:pos x="T0" y="T1"/>
                  </a:cxn>
                  <a:cxn ang="0">
                    <a:pos x="T2" y="T3"/>
                  </a:cxn>
                  <a:cxn ang="0">
                    <a:pos x="T4" y="T5"/>
                  </a:cxn>
                  <a:cxn ang="0">
                    <a:pos x="T6" y="T7"/>
                  </a:cxn>
                  <a:cxn ang="0">
                    <a:pos x="T8" y="T9"/>
                  </a:cxn>
                </a:cxnLst>
                <a:rect l="0" t="0" r="r" b="b"/>
                <a:pathLst>
                  <a:path w="154" h="155">
                    <a:moveTo>
                      <a:pt x="137" y="6"/>
                    </a:moveTo>
                    <a:cubicBezTo>
                      <a:pt x="6" y="137"/>
                      <a:pt x="6" y="137"/>
                      <a:pt x="6" y="137"/>
                    </a:cubicBezTo>
                    <a:cubicBezTo>
                      <a:pt x="4" y="143"/>
                      <a:pt x="1" y="149"/>
                      <a:pt x="0" y="155"/>
                    </a:cubicBezTo>
                    <a:cubicBezTo>
                      <a:pt x="154" y="0"/>
                      <a:pt x="154" y="0"/>
                      <a:pt x="154" y="0"/>
                    </a:cubicBezTo>
                    <a:cubicBezTo>
                      <a:pt x="148" y="2"/>
                      <a:pt x="143" y="4"/>
                      <a:pt x="13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6" name="Freeform 1121">
                <a:extLst>
                  <a:ext uri="{FF2B5EF4-FFF2-40B4-BE49-F238E27FC236}">
                    <a16:creationId xmlns:a16="http://schemas.microsoft.com/office/drawing/2014/main" id="{A0281621-FB4C-43F8-9208-56844483590E}"/>
                  </a:ext>
                </a:extLst>
              </p:cNvPr>
              <p:cNvSpPr>
                <a:spLocks/>
              </p:cNvSpPr>
              <p:nvPr/>
            </p:nvSpPr>
            <p:spPr bwMode="auto">
              <a:xfrm>
                <a:off x="-73025" y="4273550"/>
                <a:ext cx="635000" cy="635000"/>
              </a:xfrm>
              <a:custGeom>
                <a:avLst/>
                <a:gdLst>
                  <a:gd name="T0" fmla="*/ 196 w 209"/>
                  <a:gd name="T1" fmla="*/ 2 h 209"/>
                  <a:gd name="T2" fmla="*/ 2 w 209"/>
                  <a:gd name="T3" fmla="*/ 196 h 209"/>
                  <a:gd name="T4" fmla="*/ 0 w 209"/>
                  <a:gd name="T5" fmla="*/ 209 h 209"/>
                  <a:gd name="T6" fmla="*/ 209 w 209"/>
                  <a:gd name="T7" fmla="*/ 0 h 209"/>
                  <a:gd name="T8" fmla="*/ 196 w 209"/>
                  <a:gd name="T9" fmla="*/ 2 h 209"/>
                </a:gdLst>
                <a:ahLst/>
                <a:cxnLst>
                  <a:cxn ang="0">
                    <a:pos x="T0" y="T1"/>
                  </a:cxn>
                  <a:cxn ang="0">
                    <a:pos x="T2" y="T3"/>
                  </a:cxn>
                  <a:cxn ang="0">
                    <a:pos x="T4" y="T5"/>
                  </a:cxn>
                  <a:cxn ang="0">
                    <a:pos x="T6" y="T7"/>
                  </a:cxn>
                  <a:cxn ang="0">
                    <a:pos x="T8" y="T9"/>
                  </a:cxn>
                </a:cxnLst>
                <a:rect l="0" t="0" r="r" b="b"/>
                <a:pathLst>
                  <a:path w="209" h="209">
                    <a:moveTo>
                      <a:pt x="196" y="2"/>
                    </a:moveTo>
                    <a:cubicBezTo>
                      <a:pt x="2" y="196"/>
                      <a:pt x="2" y="196"/>
                      <a:pt x="2" y="196"/>
                    </a:cubicBezTo>
                    <a:cubicBezTo>
                      <a:pt x="1" y="201"/>
                      <a:pt x="1" y="205"/>
                      <a:pt x="0" y="209"/>
                    </a:cubicBezTo>
                    <a:cubicBezTo>
                      <a:pt x="209" y="0"/>
                      <a:pt x="209" y="0"/>
                      <a:pt x="209" y="0"/>
                    </a:cubicBezTo>
                    <a:cubicBezTo>
                      <a:pt x="205" y="1"/>
                      <a:pt x="201" y="1"/>
                      <a:pt x="19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7" name="Freeform 1122">
                <a:extLst>
                  <a:ext uri="{FF2B5EF4-FFF2-40B4-BE49-F238E27FC236}">
                    <a16:creationId xmlns:a16="http://schemas.microsoft.com/office/drawing/2014/main" id="{E5B83AC4-16CA-44FD-9780-248A7650D13B}"/>
                  </a:ext>
                </a:extLst>
              </p:cNvPr>
              <p:cNvSpPr>
                <a:spLocks/>
              </p:cNvSpPr>
              <p:nvPr/>
            </p:nvSpPr>
            <p:spPr bwMode="auto">
              <a:xfrm>
                <a:off x="-76200" y="4271963"/>
                <a:ext cx="750888" cy="747713"/>
              </a:xfrm>
              <a:custGeom>
                <a:avLst/>
                <a:gdLst>
                  <a:gd name="T0" fmla="*/ 236 w 247"/>
                  <a:gd name="T1" fmla="*/ 0 h 247"/>
                  <a:gd name="T2" fmla="*/ 236 w 247"/>
                  <a:gd name="T3" fmla="*/ 0 h 247"/>
                  <a:gd name="T4" fmla="*/ 0 w 247"/>
                  <a:gd name="T5" fmla="*/ 236 h 247"/>
                  <a:gd name="T6" fmla="*/ 0 w 247"/>
                  <a:gd name="T7" fmla="*/ 236 h 247"/>
                  <a:gd name="T8" fmla="*/ 0 w 247"/>
                  <a:gd name="T9" fmla="*/ 247 h 247"/>
                  <a:gd name="T10" fmla="*/ 247 w 247"/>
                  <a:gd name="T11" fmla="*/ 0 h 247"/>
                  <a:gd name="T12" fmla="*/ 236 w 247"/>
                  <a:gd name="T13" fmla="*/ 0 h 247"/>
                </a:gdLst>
                <a:ahLst/>
                <a:cxnLst>
                  <a:cxn ang="0">
                    <a:pos x="T0" y="T1"/>
                  </a:cxn>
                  <a:cxn ang="0">
                    <a:pos x="T2" y="T3"/>
                  </a:cxn>
                  <a:cxn ang="0">
                    <a:pos x="T4" y="T5"/>
                  </a:cxn>
                  <a:cxn ang="0">
                    <a:pos x="T6" y="T7"/>
                  </a:cxn>
                  <a:cxn ang="0">
                    <a:pos x="T8" y="T9"/>
                  </a:cxn>
                  <a:cxn ang="0">
                    <a:pos x="T10" y="T11"/>
                  </a:cxn>
                  <a:cxn ang="0">
                    <a:pos x="T12" y="T13"/>
                  </a:cxn>
                </a:cxnLst>
                <a:rect l="0" t="0" r="r" b="b"/>
                <a:pathLst>
                  <a:path w="247" h="247">
                    <a:moveTo>
                      <a:pt x="236" y="0"/>
                    </a:moveTo>
                    <a:cubicBezTo>
                      <a:pt x="236" y="0"/>
                      <a:pt x="236" y="0"/>
                      <a:pt x="236" y="0"/>
                    </a:cubicBezTo>
                    <a:cubicBezTo>
                      <a:pt x="0" y="236"/>
                      <a:pt x="0" y="236"/>
                      <a:pt x="0" y="236"/>
                    </a:cubicBezTo>
                    <a:cubicBezTo>
                      <a:pt x="0" y="236"/>
                      <a:pt x="0" y="236"/>
                      <a:pt x="0" y="236"/>
                    </a:cubicBezTo>
                    <a:cubicBezTo>
                      <a:pt x="0" y="240"/>
                      <a:pt x="0" y="243"/>
                      <a:pt x="0" y="247"/>
                    </a:cubicBezTo>
                    <a:cubicBezTo>
                      <a:pt x="247" y="0"/>
                      <a:pt x="247" y="0"/>
                      <a:pt x="247" y="0"/>
                    </a:cubicBezTo>
                    <a:cubicBezTo>
                      <a:pt x="243" y="0"/>
                      <a:pt x="240" y="0"/>
                      <a:pt x="2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8" name="Freeform 1123">
                <a:extLst>
                  <a:ext uri="{FF2B5EF4-FFF2-40B4-BE49-F238E27FC236}">
                    <a16:creationId xmlns:a16="http://schemas.microsoft.com/office/drawing/2014/main" id="{A303811A-B48F-433F-84E4-55BE77A666AD}"/>
                  </a:ext>
                </a:extLst>
              </p:cNvPr>
              <p:cNvSpPr>
                <a:spLocks/>
              </p:cNvSpPr>
              <p:nvPr/>
            </p:nvSpPr>
            <p:spPr bwMode="auto">
              <a:xfrm>
                <a:off x="-69850" y="4276725"/>
                <a:ext cx="841375" cy="839788"/>
              </a:xfrm>
              <a:custGeom>
                <a:avLst/>
                <a:gdLst>
                  <a:gd name="T0" fmla="*/ 267 w 277"/>
                  <a:gd name="T1" fmla="*/ 0 h 277"/>
                  <a:gd name="T2" fmla="*/ 0 w 277"/>
                  <a:gd name="T3" fmla="*/ 267 h 277"/>
                  <a:gd name="T4" fmla="*/ 2 w 277"/>
                  <a:gd name="T5" fmla="*/ 277 h 277"/>
                  <a:gd name="T6" fmla="*/ 277 w 277"/>
                  <a:gd name="T7" fmla="*/ 2 h 277"/>
                  <a:gd name="T8" fmla="*/ 267 w 277"/>
                  <a:gd name="T9" fmla="*/ 0 h 277"/>
                </a:gdLst>
                <a:ahLst/>
                <a:cxnLst>
                  <a:cxn ang="0">
                    <a:pos x="T0" y="T1"/>
                  </a:cxn>
                  <a:cxn ang="0">
                    <a:pos x="T2" y="T3"/>
                  </a:cxn>
                  <a:cxn ang="0">
                    <a:pos x="T4" y="T5"/>
                  </a:cxn>
                  <a:cxn ang="0">
                    <a:pos x="T6" y="T7"/>
                  </a:cxn>
                  <a:cxn ang="0">
                    <a:pos x="T8" y="T9"/>
                  </a:cxn>
                </a:cxnLst>
                <a:rect l="0" t="0" r="r" b="b"/>
                <a:pathLst>
                  <a:path w="277" h="277">
                    <a:moveTo>
                      <a:pt x="267" y="0"/>
                    </a:moveTo>
                    <a:cubicBezTo>
                      <a:pt x="0" y="267"/>
                      <a:pt x="0" y="267"/>
                      <a:pt x="0" y="267"/>
                    </a:cubicBezTo>
                    <a:cubicBezTo>
                      <a:pt x="1" y="270"/>
                      <a:pt x="1" y="274"/>
                      <a:pt x="2" y="277"/>
                    </a:cubicBezTo>
                    <a:cubicBezTo>
                      <a:pt x="277" y="2"/>
                      <a:pt x="277" y="2"/>
                      <a:pt x="277" y="2"/>
                    </a:cubicBezTo>
                    <a:cubicBezTo>
                      <a:pt x="274" y="1"/>
                      <a:pt x="270" y="1"/>
                      <a:pt x="26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9" name="Freeform 1124">
                <a:extLst>
                  <a:ext uri="{FF2B5EF4-FFF2-40B4-BE49-F238E27FC236}">
                    <a16:creationId xmlns:a16="http://schemas.microsoft.com/office/drawing/2014/main" id="{AB0BBDB4-564E-4112-9B83-145682ED31E2}"/>
                  </a:ext>
                </a:extLst>
              </p:cNvPr>
              <p:cNvSpPr>
                <a:spLocks/>
              </p:cNvSpPr>
              <p:nvPr/>
            </p:nvSpPr>
            <p:spPr bwMode="auto">
              <a:xfrm>
                <a:off x="-52388" y="4295775"/>
                <a:ext cx="909638" cy="906463"/>
              </a:xfrm>
              <a:custGeom>
                <a:avLst/>
                <a:gdLst>
                  <a:gd name="T0" fmla="*/ 291 w 299"/>
                  <a:gd name="T1" fmla="*/ 0 h 299"/>
                  <a:gd name="T2" fmla="*/ 0 w 299"/>
                  <a:gd name="T3" fmla="*/ 291 h 299"/>
                  <a:gd name="T4" fmla="*/ 3 w 299"/>
                  <a:gd name="T5" fmla="*/ 299 h 299"/>
                  <a:gd name="T6" fmla="*/ 299 w 299"/>
                  <a:gd name="T7" fmla="*/ 3 h 299"/>
                  <a:gd name="T8" fmla="*/ 291 w 299"/>
                  <a:gd name="T9" fmla="*/ 0 h 299"/>
                </a:gdLst>
                <a:ahLst/>
                <a:cxnLst>
                  <a:cxn ang="0">
                    <a:pos x="T0" y="T1"/>
                  </a:cxn>
                  <a:cxn ang="0">
                    <a:pos x="T2" y="T3"/>
                  </a:cxn>
                  <a:cxn ang="0">
                    <a:pos x="T4" y="T5"/>
                  </a:cxn>
                  <a:cxn ang="0">
                    <a:pos x="T6" y="T7"/>
                  </a:cxn>
                  <a:cxn ang="0">
                    <a:pos x="T8" y="T9"/>
                  </a:cxn>
                </a:cxnLst>
                <a:rect l="0" t="0" r="r" b="b"/>
                <a:pathLst>
                  <a:path w="299" h="299">
                    <a:moveTo>
                      <a:pt x="291" y="0"/>
                    </a:moveTo>
                    <a:cubicBezTo>
                      <a:pt x="0" y="291"/>
                      <a:pt x="0" y="291"/>
                      <a:pt x="0" y="291"/>
                    </a:cubicBezTo>
                    <a:cubicBezTo>
                      <a:pt x="1" y="294"/>
                      <a:pt x="2" y="297"/>
                      <a:pt x="3" y="299"/>
                    </a:cubicBezTo>
                    <a:cubicBezTo>
                      <a:pt x="299" y="3"/>
                      <a:pt x="299" y="3"/>
                      <a:pt x="299" y="3"/>
                    </a:cubicBezTo>
                    <a:cubicBezTo>
                      <a:pt x="296" y="2"/>
                      <a:pt x="294" y="1"/>
                      <a:pt x="29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0" name="Freeform 1125">
                <a:extLst>
                  <a:ext uri="{FF2B5EF4-FFF2-40B4-BE49-F238E27FC236}">
                    <a16:creationId xmlns:a16="http://schemas.microsoft.com/office/drawing/2014/main" id="{2422E8A9-5CDC-4715-9D3B-0B4457DC5831}"/>
                  </a:ext>
                </a:extLst>
              </p:cNvPr>
              <p:cNvSpPr>
                <a:spLocks/>
              </p:cNvSpPr>
              <p:nvPr/>
            </p:nvSpPr>
            <p:spPr bwMode="auto">
              <a:xfrm>
                <a:off x="-23813" y="4322763"/>
                <a:ext cx="960438" cy="958850"/>
              </a:xfrm>
              <a:custGeom>
                <a:avLst/>
                <a:gdLst>
                  <a:gd name="T0" fmla="*/ 308 w 316"/>
                  <a:gd name="T1" fmla="*/ 0 h 316"/>
                  <a:gd name="T2" fmla="*/ 0 w 316"/>
                  <a:gd name="T3" fmla="*/ 308 h 316"/>
                  <a:gd name="T4" fmla="*/ 4 w 316"/>
                  <a:gd name="T5" fmla="*/ 316 h 316"/>
                  <a:gd name="T6" fmla="*/ 316 w 316"/>
                  <a:gd name="T7" fmla="*/ 4 h 316"/>
                  <a:gd name="T8" fmla="*/ 308 w 316"/>
                  <a:gd name="T9" fmla="*/ 0 h 316"/>
                </a:gdLst>
                <a:ahLst/>
                <a:cxnLst>
                  <a:cxn ang="0">
                    <a:pos x="T0" y="T1"/>
                  </a:cxn>
                  <a:cxn ang="0">
                    <a:pos x="T2" y="T3"/>
                  </a:cxn>
                  <a:cxn ang="0">
                    <a:pos x="T4" y="T5"/>
                  </a:cxn>
                  <a:cxn ang="0">
                    <a:pos x="T6" y="T7"/>
                  </a:cxn>
                  <a:cxn ang="0">
                    <a:pos x="T8" y="T9"/>
                  </a:cxn>
                </a:cxnLst>
                <a:rect l="0" t="0" r="r" b="b"/>
                <a:pathLst>
                  <a:path w="316" h="316">
                    <a:moveTo>
                      <a:pt x="308" y="0"/>
                    </a:moveTo>
                    <a:cubicBezTo>
                      <a:pt x="0" y="308"/>
                      <a:pt x="0" y="308"/>
                      <a:pt x="0" y="308"/>
                    </a:cubicBezTo>
                    <a:cubicBezTo>
                      <a:pt x="1" y="311"/>
                      <a:pt x="2" y="314"/>
                      <a:pt x="4" y="316"/>
                    </a:cubicBezTo>
                    <a:cubicBezTo>
                      <a:pt x="316" y="4"/>
                      <a:pt x="316" y="4"/>
                      <a:pt x="316" y="4"/>
                    </a:cubicBezTo>
                    <a:cubicBezTo>
                      <a:pt x="313" y="3"/>
                      <a:pt x="311" y="1"/>
                      <a:pt x="3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1" name="Freeform 1126">
                <a:extLst>
                  <a:ext uri="{FF2B5EF4-FFF2-40B4-BE49-F238E27FC236}">
                    <a16:creationId xmlns:a16="http://schemas.microsoft.com/office/drawing/2014/main" id="{221BB044-C37D-4221-955B-1BA7A057B47D}"/>
                  </a:ext>
                </a:extLst>
              </p:cNvPr>
              <p:cNvSpPr>
                <a:spLocks/>
              </p:cNvSpPr>
              <p:nvPr/>
            </p:nvSpPr>
            <p:spPr bwMode="auto">
              <a:xfrm>
                <a:off x="12700" y="4359275"/>
                <a:ext cx="993775" cy="993775"/>
              </a:xfrm>
              <a:custGeom>
                <a:avLst/>
                <a:gdLst>
                  <a:gd name="T0" fmla="*/ 320 w 327"/>
                  <a:gd name="T1" fmla="*/ 0 h 328"/>
                  <a:gd name="T2" fmla="*/ 0 w 327"/>
                  <a:gd name="T3" fmla="*/ 320 h 328"/>
                  <a:gd name="T4" fmla="*/ 4 w 327"/>
                  <a:gd name="T5" fmla="*/ 328 h 328"/>
                  <a:gd name="T6" fmla="*/ 327 w 327"/>
                  <a:gd name="T7" fmla="*/ 4 h 328"/>
                  <a:gd name="T8" fmla="*/ 320 w 327"/>
                  <a:gd name="T9" fmla="*/ 0 h 328"/>
                </a:gdLst>
                <a:ahLst/>
                <a:cxnLst>
                  <a:cxn ang="0">
                    <a:pos x="T0" y="T1"/>
                  </a:cxn>
                  <a:cxn ang="0">
                    <a:pos x="T2" y="T3"/>
                  </a:cxn>
                  <a:cxn ang="0">
                    <a:pos x="T4" y="T5"/>
                  </a:cxn>
                  <a:cxn ang="0">
                    <a:pos x="T6" y="T7"/>
                  </a:cxn>
                  <a:cxn ang="0">
                    <a:pos x="T8" y="T9"/>
                  </a:cxn>
                </a:cxnLst>
                <a:rect l="0" t="0" r="r" b="b"/>
                <a:pathLst>
                  <a:path w="327" h="328">
                    <a:moveTo>
                      <a:pt x="320" y="0"/>
                    </a:moveTo>
                    <a:cubicBezTo>
                      <a:pt x="0" y="320"/>
                      <a:pt x="0" y="320"/>
                      <a:pt x="0" y="320"/>
                    </a:cubicBezTo>
                    <a:cubicBezTo>
                      <a:pt x="1" y="323"/>
                      <a:pt x="2" y="325"/>
                      <a:pt x="4" y="328"/>
                    </a:cubicBezTo>
                    <a:cubicBezTo>
                      <a:pt x="327" y="4"/>
                      <a:pt x="327" y="4"/>
                      <a:pt x="327" y="4"/>
                    </a:cubicBezTo>
                    <a:cubicBezTo>
                      <a:pt x="325" y="2"/>
                      <a:pt x="323" y="1"/>
                      <a:pt x="3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2" name="Freeform 1127">
                <a:extLst>
                  <a:ext uri="{FF2B5EF4-FFF2-40B4-BE49-F238E27FC236}">
                    <a16:creationId xmlns:a16="http://schemas.microsoft.com/office/drawing/2014/main" id="{AB733B8E-6476-471D-A9EA-7751DED05EF4}"/>
                  </a:ext>
                </a:extLst>
              </p:cNvPr>
              <p:cNvSpPr>
                <a:spLocks/>
              </p:cNvSpPr>
              <p:nvPr/>
            </p:nvSpPr>
            <p:spPr bwMode="auto">
              <a:xfrm>
                <a:off x="52388" y="4398963"/>
                <a:ext cx="1020763" cy="1017588"/>
              </a:xfrm>
              <a:custGeom>
                <a:avLst/>
                <a:gdLst>
                  <a:gd name="T0" fmla="*/ 329 w 336"/>
                  <a:gd name="T1" fmla="*/ 0 h 336"/>
                  <a:gd name="T2" fmla="*/ 0 w 336"/>
                  <a:gd name="T3" fmla="*/ 329 h 336"/>
                  <a:gd name="T4" fmla="*/ 5 w 336"/>
                  <a:gd name="T5" fmla="*/ 336 h 336"/>
                  <a:gd name="T6" fmla="*/ 336 w 336"/>
                  <a:gd name="T7" fmla="*/ 5 h 336"/>
                  <a:gd name="T8" fmla="*/ 329 w 336"/>
                  <a:gd name="T9" fmla="*/ 0 h 336"/>
                </a:gdLst>
                <a:ahLst/>
                <a:cxnLst>
                  <a:cxn ang="0">
                    <a:pos x="T0" y="T1"/>
                  </a:cxn>
                  <a:cxn ang="0">
                    <a:pos x="T2" y="T3"/>
                  </a:cxn>
                  <a:cxn ang="0">
                    <a:pos x="T4" y="T5"/>
                  </a:cxn>
                  <a:cxn ang="0">
                    <a:pos x="T6" y="T7"/>
                  </a:cxn>
                  <a:cxn ang="0">
                    <a:pos x="T8" y="T9"/>
                  </a:cxn>
                </a:cxnLst>
                <a:rect l="0" t="0" r="r" b="b"/>
                <a:pathLst>
                  <a:path w="336" h="336">
                    <a:moveTo>
                      <a:pt x="329" y="0"/>
                    </a:moveTo>
                    <a:cubicBezTo>
                      <a:pt x="0" y="329"/>
                      <a:pt x="0" y="329"/>
                      <a:pt x="0" y="329"/>
                    </a:cubicBezTo>
                    <a:cubicBezTo>
                      <a:pt x="2" y="331"/>
                      <a:pt x="3" y="334"/>
                      <a:pt x="5" y="336"/>
                    </a:cubicBezTo>
                    <a:cubicBezTo>
                      <a:pt x="336" y="5"/>
                      <a:pt x="336" y="5"/>
                      <a:pt x="336" y="5"/>
                    </a:cubicBezTo>
                    <a:cubicBezTo>
                      <a:pt x="334" y="3"/>
                      <a:pt x="331" y="2"/>
                      <a:pt x="3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3" name="Freeform 1128">
                <a:extLst>
                  <a:ext uri="{FF2B5EF4-FFF2-40B4-BE49-F238E27FC236}">
                    <a16:creationId xmlns:a16="http://schemas.microsoft.com/office/drawing/2014/main" id="{4C8B17ED-1669-4883-AE89-F8302CAB1D44}"/>
                  </a:ext>
                </a:extLst>
              </p:cNvPr>
              <p:cNvSpPr>
                <a:spLocks/>
              </p:cNvSpPr>
              <p:nvPr/>
            </p:nvSpPr>
            <p:spPr bwMode="auto">
              <a:xfrm>
                <a:off x="100013" y="4446588"/>
                <a:ext cx="1030288" cy="1028700"/>
              </a:xfrm>
              <a:custGeom>
                <a:avLst/>
                <a:gdLst>
                  <a:gd name="T0" fmla="*/ 333 w 339"/>
                  <a:gd name="T1" fmla="*/ 0 h 339"/>
                  <a:gd name="T2" fmla="*/ 0 w 339"/>
                  <a:gd name="T3" fmla="*/ 333 h 339"/>
                  <a:gd name="T4" fmla="*/ 5 w 339"/>
                  <a:gd name="T5" fmla="*/ 339 h 339"/>
                  <a:gd name="T6" fmla="*/ 339 w 339"/>
                  <a:gd name="T7" fmla="*/ 5 h 339"/>
                  <a:gd name="T8" fmla="*/ 333 w 339"/>
                  <a:gd name="T9" fmla="*/ 0 h 339"/>
                </a:gdLst>
                <a:ahLst/>
                <a:cxnLst>
                  <a:cxn ang="0">
                    <a:pos x="T0" y="T1"/>
                  </a:cxn>
                  <a:cxn ang="0">
                    <a:pos x="T2" y="T3"/>
                  </a:cxn>
                  <a:cxn ang="0">
                    <a:pos x="T4" y="T5"/>
                  </a:cxn>
                  <a:cxn ang="0">
                    <a:pos x="T6" y="T7"/>
                  </a:cxn>
                  <a:cxn ang="0">
                    <a:pos x="T8" y="T9"/>
                  </a:cxn>
                </a:cxnLst>
                <a:rect l="0" t="0" r="r" b="b"/>
                <a:pathLst>
                  <a:path w="339" h="339">
                    <a:moveTo>
                      <a:pt x="333" y="0"/>
                    </a:moveTo>
                    <a:cubicBezTo>
                      <a:pt x="0" y="333"/>
                      <a:pt x="0" y="333"/>
                      <a:pt x="0" y="333"/>
                    </a:cubicBezTo>
                    <a:cubicBezTo>
                      <a:pt x="2" y="335"/>
                      <a:pt x="3" y="337"/>
                      <a:pt x="5" y="339"/>
                    </a:cubicBezTo>
                    <a:cubicBezTo>
                      <a:pt x="339" y="5"/>
                      <a:pt x="339" y="5"/>
                      <a:pt x="339" y="5"/>
                    </a:cubicBezTo>
                    <a:cubicBezTo>
                      <a:pt x="337" y="3"/>
                      <a:pt x="335" y="2"/>
                      <a:pt x="3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4" name="Freeform 1129">
                <a:extLst>
                  <a:ext uri="{FF2B5EF4-FFF2-40B4-BE49-F238E27FC236}">
                    <a16:creationId xmlns:a16="http://schemas.microsoft.com/office/drawing/2014/main" id="{57A73239-A15A-4C79-9562-C5DF4AEE789D}"/>
                  </a:ext>
                </a:extLst>
              </p:cNvPr>
              <p:cNvSpPr>
                <a:spLocks/>
              </p:cNvSpPr>
              <p:nvPr/>
            </p:nvSpPr>
            <p:spPr bwMode="auto">
              <a:xfrm>
                <a:off x="152400" y="4498975"/>
                <a:ext cx="1030288" cy="1030288"/>
              </a:xfrm>
              <a:custGeom>
                <a:avLst/>
                <a:gdLst>
                  <a:gd name="T0" fmla="*/ 334 w 339"/>
                  <a:gd name="T1" fmla="*/ 0 h 340"/>
                  <a:gd name="T2" fmla="*/ 0 w 339"/>
                  <a:gd name="T3" fmla="*/ 334 h 340"/>
                  <a:gd name="T4" fmla="*/ 6 w 339"/>
                  <a:gd name="T5" fmla="*/ 340 h 340"/>
                  <a:gd name="T6" fmla="*/ 339 w 339"/>
                  <a:gd name="T7" fmla="*/ 6 h 340"/>
                  <a:gd name="T8" fmla="*/ 334 w 339"/>
                  <a:gd name="T9" fmla="*/ 0 h 340"/>
                </a:gdLst>
                <a:ahLst/>
                <a:cxnLst>
                  <a:cxn ang="0">
                    <a:pos x="T0" y="T1"/>
                  </a:cxn>
                  <a:cxn ang="0">
                    <a:pos x="T2" y="T3"/>
                  </a:cxn>
                  <a:cxn ang="0">
                    <a:pos x="T4" y="T5"/>
                  </a:cxn>
                  <a:cxn ang="0">
                    <a:pos x="T6" y="T7"/>
                  </a:cxn>
                  <a:cxn ang="0">
                    <a:pos x="T8" y="T9"/>
                  </a:cxn>
                </a:cxnLst>
                <a:rect l="0" t="0" r="r" b="b"/>
                <a:pathLst>
                  <a:path w="339" h="340">
                    <a:moveTo>
                      <a:pt x="334" y="0"/>
                    </a:moveTo>
                    <a:cubicBezTo>
                      <a:pt x="0" y="334"/>
                      <a:pt x="0" y="334"/>
                      <a:pt x="0" y="334"/>
                    </a:cubicBezTo>
                    <a:cubicBezTo>
                      <a:pt x="2" y="336"/>
                      <a:pt x="4" y="338"/>
                      <a:pt x="6" y="340"/>
                    </a:cubicBezTo>
                    <a:cubicBezTo>
                      <a:pt x="339" y="6"/>
                      <a:pt x="339" y="6"/>
                      <a:pt x="339" y="6"/>
                    </a:cubicBezTo>
                    <a:cubicBezTo>
                      <a:pt x="338" y="4"/>
                      <a:pt x="336" y="2"/>
                      <a:pt x="3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5" name="Freeform 1130">
                <a:extLst>
                  <a:ext uri="{FF2B5EF4-FFF2-40B4-BE49-F238E27FC236}">
                    <a16:creationId xmlns:a16="http://schemas.microsoft.com/office/drawing/2014/main" id="{E1C0D151-0B5C-4F1F-B5CA-AED056967E21}"/>
                  </a:ext>
                </a:extLst>
              </p:cNvPr>
              <p:cNvSpPr>
                <a:spLocks/>
              </p:cNvSpPr>
              <p:nvPr/>
            </p:nvSpPr>
            <p:spPr bwMode="auto">
              <a:xfrm>
                <a:off x="212725" y="4559300"/>
                <a:ext cx="1017588" cy="1016000"/>
              </a:xfrm>
              <a:custGeom>
                <a:avLst/>
                <a:gdLst>
                  <a:gd name="T0" fmla="*/ 330 w 335"/>
                  <a:gd name="T1" fmla="*/ 0 h 335"/>
                  <a:gd name="T2" fmla="*/ 0 w 335"/>
                  <a:gd name="T3" fmla="*/ 330 h 335"/>
                  <a:gd name="T4" fmla="*/ 6 w 335"/>
                  <a:gd name="T5" fmla="*/ 335 h 335"/>
                  <a:gd name="T6" fmla="*/ 335 w 335"/>
                  <a:gd name="T7" fmla="*/ 6 h 335"/>
                  <a:gd name="T8" fmla="*/ 330 w 335"/>
                  <a:gd name="T9" fmla="*/ 0 h 335"/>
                </a:gdLst>
                <a:ahLst/>
                <a:cxnLst>
                  <a:cxn ang="0">
                    <a:pos x="T0" y="T1"/>
                  </a:cxn>
                  <a:cxn ang="0">
                    <a:pos x="T2" y="T3"/>
                  </a:cxn>
                  <a:cxn ang="0">
                    <a:pos x="T4" y="T5"/>
                  </a:cxn>
                  <a:cxn ang="0">
                    <a:pos x="T6" y="T7"/>
                  </a:cxn>
                  <a:cxn ang="0">
                    <a:pos x="T8" y="T9"/>
                  </a:cxn>
                </a:cxnLst>
                <a:rect l="0" t="0" r="r" b="b"/>
                <a:pathLst>
                  <a:path w="335" h="335">
                    <a:moveTo>
                      <a:pt x="330" y="0"/>
                    </a:moveTo>
                    <a:cubicBezTo>
                      <a:pt x="0" y="330"/>
                      <a:pt x="0" y="330"/>
                      <a:pt x="0" y="330"/>
                    </a:cubicBezTo>
                    <a:cubicBezTo>
                      <a:pt x="2" y="332"/>
                      <a:pt x="4" y="334"/>
                      <a:pt x="6" y="335"/>
                    </a:cubicBezTo>
                    <a:cubicBezTo>
                      <a:pt x="335" y="6"/>
                      <a:pt x="335" y="6"/>
                      <a:pt x="335" y="6"/>
                    </a:cubicBezTo>
                    <a:cubicBezTo>
                      <a:pt x="334" y="4"/>
                      <a:pt x="332" y="2"/>
                      <a:pt x="3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6" name="Freeform 1131">
                <a:extLst>
                  <a:ext uri="{FF2B5EF4-FFF2-40B4-BE49-F238E27FC236}">
                    <a16:creationId xmlns:a16="http://schemas.microsoft.com/office/drawing/2014/main" id="{600C459D-7998-46A7-A3A9-0CE0C172737E}"/>
                  </a:ext>
                </a:extLst>
              </p:cNvPr>
              <p:cNvSpPr>
                <a:spLocks/>
              </p:cNvSpPr>
              <p:nvPr/>
            </p:nvSpPr>
            <p:spPr bwMode="auto">
              <a:xfrm>
                <a:off x="276225" y="4622800"/>
                <a:ext cx="996950" cy="995363"/>
              </a:xfrm>
              <a:custGeom>
                <a:avLst/>
                <a:gdLst>
                  <a:gd name="T0" fmla="*/ 324 w 328"/>
                  <a:gd name="T1" fmla="*/ 0 h 328"/>
                  <a:gd name="T2" fmla="*/ 0 w 328"/>
                  <a:gd name="T3" fmla="*/ 324 h 328"/>
                  <a:gd name="T4" fmla="*/ 7 w 328"/>
                  <a:gd name="T5" fmla="*/ 328 h 328"/>
                  <a:gd name="T6" fmla="*/ 328 w 328"/>
                  <a:gd name="T7" fmla="*/ 7 h 328"/>
                  <a:gd name="T8" fmla="*/ 324 w 328"/>
                  <a:gd name="T9" fmla="*/ 0 h 328"/>
                </a:gdLst>
                <a:ahLst/>
                <a:cxnLst>
                  <a:cxn ang="0">
                    <a:pos x="T0" y="T1"/>
                  </a:cxn>
                  <a:cxn ang="0">
                    <a:pos x="T2" y="T3"/>
                  </a:cxn>
                  <a:cxn ang="0">
                    <a:pos x="T4" y="T5"/>
                  </a:cxn>
                  <a:cxn ang="0">
                    <a:pos x="T6" y="T7"/>
                  </a:cxn>
                  <a:cxn ang="0">
                    <a:pos x="T8" y="T9"/>
                  </a:cxn>
                </a:cxnLst>
                <a:rect l="0" t="0" r="r" b="b"/>
                <a:pathLst>
                  <a:path w="328" h="328">
                    <a:moveTo>
                      <a:pt x="324" y="0"/>
                    </a:moveTo>
                    <a:cubicBezTo>
                      <a:pt x="0" y="324"/>
                      <a:pt x="0" y="324"/>
                      <a:pt x="0" y="324"/>
                    </a:cubicBezTo>
                    <a:cubicBezTo>
                      <a:pt x="2" y="325"/>
                      <a:pt x="5" y="326"/>
                      <a:pt x="7" y="328"/>
                    </a:cubicBezTo>
                    <a:cubicBezTo>
                      <a:pt x="328" y="7"/>
                      <a:pt x="328" y="7"/>
                      <a:pt x="328" y="7"/>
                    </a:cubicBezTo>
                    <a:cubicBezTo>
                      <a:pt x="326" y="5"/>
                      <a:pt x="325" y="2"/>
                      <a:pt x="3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7" name="Freeform 1132">
                <a:extLst>
                  <a:ext uri="{FF2B5EF4-FFF2-40B4-BE49-F238E27FC236}">
                    <a16:creationId xmlns:a16="http://schemas.microsoft.com/office/drawing/2014/main" id="{D0940EAE-49F8-4414-BC64-68AFAFB8074E}"/>
                  </a:ext>
                </a:extLst>
              </p:cNvPr>
              <p:cNvSpPr>
                <a:spLocks/>
              </p:cNvSpPr>
              <p:nvPr/>
            </p:nvSpPr>
            <p:spPr bwMode="auto">
              <a:xfrm>
                <a:off x="346075" y="4692650"/>
                <a:ext cx="960438" cy="958850"/>
              </a:xfrm>
              <a:custGeom>
                <a:avLst/>
                <a:gdLst>
                  <a:gd name="T0" fmla="*/ 313 w 316"/>
                  <a:gd name="T1" fmla="*/ 0 h 316"/>
                  <a:gd name="T2" fmla="*/ 0 w 316"/>
                  <a:gd name="T3" fmla="*/ 313 h 316"/>
                  <a:gd name="T4" fmla="*/ 8 w 316"/>
                  <a:gd name="T5" fmla="*/ 316 h 316"/>
                  <a:gd name="T6" fmla="*/ 316 w 316"/>
                  <a:gd name="T7" fmla="*/ 8 h 316"/>
                  <a:gd name="T8" fmla="*/ 313 w 316"/>
                  <a:gd name="T9" fmla="*/ 0 h 316"/>
                </a:gdLst>
                <a:ahLst/>
                <a:cxnLst>
                  <a:cxn ang="0">
                    <a:pos x="T0" y="T1"/>
                  </a:cxn>
                  <a:cxn ang="0">
                    <a:pos x="T2" y="T3"/>
                  </a:cxn>
                  <a:cxn ang="0">
                    <a:pos x="T4" y="T5"/>
                  </a:cxn>
                  <a:cxn ang="0">
                    <a:pos x="T6" y="T7"/>
                  </a:cxn>
                  <a:cxn ang="0">
                    <a:pos x="T8" y="T9"/>
                  </a:cxn>
                </a:cxnLst>
                <a:rect l="0" t="0" r="r" b="b"/>
                <a:pathLst>
                  <a:path w="316" h="316">
                    <a:moveTo>
                      <a:pt x="313" y="0"/>
                    </a:moveTo>
                    <a:cubicBezTo>
                      <a:pt x="0" y="313"/>
                      <a:pt x="0" y="313"/>
                      <a:pt x="0" y="313"/>
                    </a:cubicBezTo>
                    <a:cubicBezTo>
                      <a:pt x="3" y="314"/>
                      <a:pt x="5" y="315"/>
                      <a:pt x="8" y="316"/>
                    </a:cubicBezTo>
                    <a:cubicBezTo>
                      <a:pt x="316" y="8"/>
                      <a:pt x="316" y="8"/>
                      <a:pt x="316" y="8"/>
                    </a:cubicBezTo>
                    <a:cubicBezTo>
                      <a:pt x="315" y="6"/>
                      <a:pt x="314" y="3"/>
                      <a:pt x="3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8" name="Freeform 1133">
                <a:extLst>
                  <a:ext uri="{FF2B5EF4-FFF2-40B4-BE49-F238E27FC236}">
                    <a16:creationId xmlns:a16="http://schemas.microsoft.com/office/drawing/2014/main" id="{01F697CD-6558-4108-8682-E384DFED8D1C}"/>
                  </a:ext>
                </a:extLst>
              </p:cNvPr>
              <p:cNvSpPr>
                <a:spLocks/>
              </p:cNvSpPr>
              <p:nvPr/>
            </p:nvSpPr>
            <p:spPr bwMode="auto">
              <a:xfrm>
                <a:off x="425450" y="4772025"/>
                <a:ext cx="909638" cy="906463"/>
              </a:xfrm>
              <a:custGeom>
                <a:avLst/>
                <a:gdLst>
                  <a:gd name="T0" fmla="*/ 297 w 299"/>
                  <a:gd name="T1" fmla="*/ 0 h 299"/>
                  <a:gd name="T2" fmla="*/ 0 w 299"/>
                  <a:gd name="T3" fmla="*/ 297 h 299"/>
                  <a:gd name="T4" fmla="*/ 9 w 299"/>
                  <a:gd name="T5" fmla="*/ 299 h 299"/>
                  <a:gd name="T6" fmla="*/ 299 w 299"/>
                  <a:gd name="T7" fmla="*/ 9 h 299"/>
                  <a:gd name="T8" fmla="*/ 297 w 299"/>
                  <a:gd name="T9" fmla="*/ 0 h 299"/>
                </a:gdLst>
                <a:ahLst/>
                <a:cxnLst>
                  <a:cxn ang="0">
                    <a:pos x="T0" y="T1"/>
                  </a:cxn>
                  <a:cxn ang="0">
                    <a:pos x="T2" y="T3"/>
                  </a:cxn>
                  <a:cxn ang="0">
                    <a:pos x="T4" y="T5"/>
                  </a:cxn>
                  <a:cxn ang="0">
                    <a:pos x="T6" y="T7"/>
                  </a:cxn>
                  <a:cxn ang="0">
                    <a:pos x="T8" y="T9"/>
                  </a:cxn>
                </a:cxnLst>
                <a:rect l="0" t="0" r="r" b="b"/>
                <a:pathLst>
                  <a:path w="299" h="299">
                    <a:moveTo>
                      <a:pt x="297" y="0"/>
                    </a:moveTo>
                    <a:cubicBezTo>
                      <a:pt x="0" y="297"/>
                      <a:pt x="0" y="297"/>
                      <a:pt x="0" y="297"/>
                    </a:cubicBezTo>
                    <a:cubicBezTo>
                      <a:pt x="3" y="298"/>
                      <a:pt x="6" y="298"/>
                      <a:pt x="9" y="299"/>
                    </a:cubicBezTo>
                    <a:cubicBezTo>
                      <a:pt x="299" y="9"/>
                      <a:pt x="299" y="9"/>
                      <a:pt x="299" y="9"/>
                    </a:cubicBezTo>
                    <a:cubicBezTo>
                      <a:pt x="298" y="6"/>
                      <a:pt x="297" y="3"/>
                      <a:pt x="29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9" name="Freeform 1134">
                <a:extLst>
                  <a:ext uri="{FF2B5EF4-FFF2-40B4-BE49-F238E27FC236}">
                    <a16:creationId xmlns:a16="http://schemas.microsoft.com/office/drawing/2014/main" id="{692EC011-B266-4898-8D76-F8E2EC16F8CD}"/>
                  </a:ext>
                </a:extLst>
              </p:cNvPr>
              <p:cNvSpPr>
                <a:spLocks/>
              </p:cNvSpPr>
              <p:nvPr/>
            </p:nvSpPr>
            <p:spPr bwMode="auto">
              <a:xfrm>
                <a:off x="511175" y="4859338"/>
                <a:ext cx="841375" cy="836613"/>
              </a:xfrm>
              <a:custGeom>
                <a:avLst/>
                <a:gdLst>
                  <a:gd name="T0" fmla="*/ 276 w 277"/>
                  <a:gd name="T1" fmla="*/ 0 h 276"/>
                  <a:gd name="T2" fmla="*/ 0 w 277"/>
                  <a:gd name="T3" fmla="*/ 275 h 276"/>
                  <a:gd name="T4" fmla="*/ 10 w 277"/>
                  <a:gd name="T5" fmla="*/ 276 h 276"/>
                  <a:gd name="T6" fmla="*/ 277 w 277"/>
                  <a:gd name="T7" fmla="*/ 9 h 276"/>
                  <a:gd name="T8" fmla="*/ 276 w 277"/>
                  <a:gd name="T9" fmla="*/ 0 h 276"/>
                </a:gdLst>
                <a:ahLst/>
                <a:cxnLst>
                  <a:cxn ang="0">
                    <a:pos x="T0" y="T1"/>
                  </a:cxn>
                  <a:cxn ang="0">
                    <a:pos x="T2" y="T3"/>
                  </a:cxn>
                  <a:cxn ang="0">
                    <a:pos x="T4" y="T5"/>
                  </a:cxn>
                  <a:cxn ang="0">
                    <a:pos x="T6" y="T7"/>
                  </a:cxn>
                  <a:cxn ang="0">
                    <a:pos x="T8" y="T9"/>
                  </a:cxn>
                </a:cxnLst>
                <a:rect l="0" t="0" r="r" b="b"/>
                <a:pathLst>
                  <a:path w="277" h="276">
                    <a:moveTo>
                      <a:pt x="276" y="0"/>
                    </a:moveTo>
                    <a:cubicBezTo>
                      <a:pt x="0" y="275"/>
                      <a:pt x="0" y="275"/>
                      <a:pt x="0" y="275"/>
                    </a:cubicBezTo>
                    <a:cubicBezTo>
                      <a:pt x="4" y="275"/>
                      <a:pt x="7" y="276"/>
                      <a:pt x="10" y="276"/>
                    </a:cubicBezTo>
                    <a:cubicBezTo>
                      <a:pt x="277" y="9"/>
                      <a:pt x="277" y="9"/>
                      <a:pt x="277" y="9"/>
                    </a:cubicBezTo>
                    <a:cubicBezTo>
                      <a:pt x="277" y="6"/>
                      <a:pt x="276" y="3"/>
                      <a:pt x="27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0" name="Freeform 1135">
                <a:extLst>
                  <a:ext uri="{FF2B5EF4-FFF2-40B4-BE49-F238E27FC236}">
                    <a16:creationId xmlns:a16="http://schemas.microsoft.com/office/drawing/2014/main" id="{A0272ED5-B70B-4D5C-AFB5-D07F655B731F}"/>
                  </a:ext>
                </a:extLst>
              </p:cNvPr>
              <p:cNvSpPr>
                <a:spLocks/>
              </p:cNvSpPr>
              <p:nvPr/>
            </p:nvSpPr>
            <p:spPr bwMode="auto">
              <a:xfrm>
                <a:off x="608013" y="4953000"/>
                <a:ext cx="750888" cy="752475"/>
              </a:xfrm>
              <a:custGeom>
                <a:avLst/>
                <a:gdLst>
                  <a:gd name="T0" fmla="*/ 247 w 247"/>
                  <a:gd name="T1" fmla="*/ 11 h 248"/>
                  <a:gd name="T2" fmla="*/ 247 w 247"/>
                  <a:gd name="T3" fmla="*/ 0 h 248"/>
                  <a:gd name="T4" fmla="*/ 0 w 247"/>
                  <a:gd name="T5" fmla="*/ 247 h 248"/>
                  <a:gd name="T6" fmla="*/ 11 w 247"/>
                  <a:gd name="T7" fmla="*/ 248 h 248"/>
                  <a:gd name="T8" fmla="*/ 11 w 247"/>
                  <a:gd name="T9" fmla="*/ 248 h 248"/>
                  <a:gd name="T10" fmla="*/ 247 w 247"/>
                  <a:gd name="T11" fmla="*/ 11 h 248"/>
                </a:gdLst>
                <a:ahLst/>
                <a:cxnLst>
                  <a:cxn ang="0">
                    <a:pos x="T0" y="T1"/>
                  </a:cxn>
                  <a:cxn ang="0">
                    <a:pos x="T2" y="T3"/>
                  </a:cxn>
                  <a:cxn ang="0">
                    <a:pos x="T4" y="T5"/>
                  </a:cxn>
                  <a:cxn ang="0">
                    <a:pos x="T6" y="T7"/>
                  </a:cxn>
                  <a:cxn ang="0">
                    <a:pos x="T8" y="T9"/>
                  </a:cxn>
                  <a:cxn ang="0">
                    <a:pos x="T10" y="T11"/>
                  </a:cxn>
                </a:cxnLst>
                <a:rect l="0" t="0" r="r" b="b"/>
                <a:pathLst>
                  <a:path w="247" h="248">
                    <a:moveTo>
                      <a:pt x="247" y="11"/>
                    </a:moveTo>
                    <a:cubicBezTo>
                      <a:pt x="247" y="8"/>
                      <a:pt x="247" y="4"/>
                      <a:pt x="247" y="0"/>
                    </a:cubicBezTo>
                    <a:cubicBezTo>
                      <a:pt x="0" y="247"/>
                      <a:pt x="0" y="247"/>
                      <a:pt x="0" y="247"/>
                    </a:cubicBezTo>
                    <a:cubicBezTo>
                      <a:pt x="4" y="247"/>
                      <a:pt x="7" y="248"/>
                      <a:pt x="11" y="248"/>
                    </a:cubicBezTo>
                    <a:cubicBezTo>
                      <a:pt x="11" y="248"/>
                      <a:pt x="11" y="248"/>
                      <a:pt x="11" y="248"/>
                    </a:cubicBezTo>
                    <a:cubicBezTo>
                      <a:pt x="247" y="11"/>
                      <a:pt x="247" y="11"/>
                      <a:pt x="24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1" name="Freeform 1136">
                <a:extLst>
                  <a:ext uri="{FF2B5EF4-FFF2-40B4-BE49-F238E27FC236}">
                    <a16:creationId xmlns:a16="http://schemas.microsoft.com/office/drawing/2014/main" id="{83868224-2D03-4F99-B62B-D26192462307}"/>
                  </a:ext>
                </a:extLst>
              </p:cNvPr>
              <p:cNvSpPr>
                <a:spLocks/>
              </p:cNvSpPr>
              <p:nvPr/>
            </p:nvSpPr>
            <p:spPr bwMode="auto">
              <a:xfrm>
                <a:off x="720725" y="5065713"/>
                <a:ext cx="635000" cy="633413"/>
              </a:xfrm>
              <a:custGeom>
                <a:avLst/>
                <a:gdLst>
                  <a:gd name="T0" fmla="*/ 209 w 209"/>
                  <a:gd name="T1" fmla="*/ 0 h 209"/>
                  <a:gd name="T2" fmla="*/ 0 w 209"/>
                  <a:gd name="T3" fmla="*/ 209 h 209"/>
                  <a:gd name="T4" fmla="*/ 13 w 209"/>
                  <a:gd name="T5" fmla="*/ 207 h 209"/>
                  <a:gd name="T6" fmla="*/ 207 w 209"/>
                  <a:gd name="T7" fmla="*/ 13 h 209"/>
                  <a:gd name="T8" fmla="*/ 209 w 209"/>
                  <a:gd name="T9" fmla="*/ 0 h 209"/>
                </a:gdLst>
                <a:ahLst/>
                <a:cxnLst>
                  <a:cxn ang="0">
                    <a:pos x="T0" y="T1"/>
                  </a:cxn>
                  <a:cxn ang="0">
                    <a:pos x="T2" y="T3"/>
                  </a:cxn>
                  <a:cxn ang="0">
                    <a:pos x="T4" y="T5"/>
                  </a:cxn>
                  <a:cxn ang="0">
                    <a:pos x="T6" y="T7"/>
                  </a:cxn>
                  <a:cxn ang="0">
                    <a:pos x="T8" y="T9"/>
                  </a:cxn>
                </a:cxnLst>
                <a:rect l="0" t="0" r="r" b="b"/>
                <a:pathLst>
                  <a:path w="209" h="209">
                    <a:moveTo>
                      <a:pt x="209" y="0"/>
                    </a:moveTo>
                    <a:cubicBezTo>
                      <a:pt x="0" y="209"/>
                      <a:pt x="0" y="209"/>
                      <a:pt x="0" y="209"/>
                    </a:cubicBezTo>
                    <a:cubicBezTo>
                      <a:pt x="4" y="209"/>
                      <a:pt x="9" y="208"/>
                      <a:pt x="13" y="207"/>
                    </a:cubicBezTo>
                    <a:cubicBezTo>
                      <a:pt x="207" y="13"/>
                      <a:pt x="207" y="13"/>
                      <a:pt x="207" y="13"/>
                    </a:cubicBezTo>
                    <a:cubicBezTo>
                      <a:pt x="208" y="9"/>
                      <a:pt x="209" y="4"/>
                      <a:pt x="20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2" name="Freeform 1137">
                <a:extLst>
                  <a:ext uri="{FF2B5EF4-FFF2-40B4-BE49-F238E27FC236}">
                    <a16:creationId xmlns:a16="http://schemas.microsoft.com/office/drawing/2014/main" id="{F12658A5-42A7-4BD0-BFB3-472CE4E51F0B}"/>
                  </a:ext>
                </a:extLst>
              </p:cNvPr>
              <p:cNvSpPr>
                <a:spLocks/>
              </p:cNvSpPr>
              <p:nvPr/>
            </p:nvSpPr>
            <p:spPr bwMode="auto">
              <a:xfrm>
                <a:off x="857250" y="5202238"/>
                <a:ext cx="471488" cy="469900"/>
              </a:xfrm>
              <a:custGeom>
                <a:avLst/>
                <a:gdLst>
                  <a:gd name="T0" fmla="*/ 155 w 155"/>
                  <a:gd name="T1" fmla="*/ 0 h 155"/>
                  <a:gd name="T2" fmla="*/ 0 w 155"/>
                  <a:gd name="T3" fmla="*/ 155 h 155"/>
                  <a:gd name="T4" fmla="*/ 17 w 155"/>
                  <a:gd name="T5" fmla="*/ 148 h 155"/>
                  <a:gd name="T6" fmla="*/ 148 w 155"/>
                  <a:gd name="T7" fmla="*/ 18 h 155"/>
                  <a:gd name="T8" fmla="*/ 155 w 155"/>
                  <a:gd name="T9" fmla="*/ 0 h 155"/>
                </a:gdLst>
                <a:ahLst/>
                <a:cxnLst>
                  <a:cxn ang="0">
                    <a:pos x="T0" y="T1"/>
                  </a:cxn>
                  <a:cxn ang="0">
                    <a:pos x="T2" y="T3"/>
                  </a:cxn>
                  <a:cxn ang="0">
                    <a:pos x="T4" y="T5"/>
                  </a:cxn>
                  <a:cxn ang="0">
                    <a:pos x="T6" y="T7"/>
                  </a:cxn>
                  <a:cxn ang="0">
                    <a:pos x="T8" y="T9"/>
                  </a:cxn>
                </a:cxnLst>
                <a:rect l="0" t="0" r="r" b="b"/>
                <a:pathLst>
                  <a:path w="155" h="155">
                    <a:moveTo>
                      <a:pt x="155" y="0"/>
                    </a:moveTo>
                    <a:cubicBezTo>
                      <a:pt x="0" y="155"/>
                      <a:pt x="0" y="155"/>
                      <a:pt x="0" y="155"/>
                    </a:cubicBezTo>
                    <a:cubicBezTo>
                      <a:pt x="6" y="153"/>
                      <a:pt x="12" y="151"/>
                      <a:pt x="17" y="148"/>
                    </a:cubicBezTo>
                    <a:cubicBezTo>
                      <a:pt x="148" y="18"/>
                      <a:pt x="148" y="18"/>
                      <a:pt x="148" y="18"/>
                    </a:cubicBezTo>
                    <a:cubicBezTo>
                      <a:pt x="151" y="12"/>
                      <a:pt x="153" y="6"/>
                      <a:pt x="15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3" name="Freeform 1138">
                <a:extLst>
                  <a:ext uri="{FF2B5EF4-FFF2-40B4-BE49-F238E27FC236}">
                    <a16:creationId xmlns:a16="http://schemas.microsoft.com/office/drawing/2014/main" id="{2D7CA8AE-1C5E-4ED5-B368-682F2E52759F}"/>
                  </a:ext>
                </a:extLst>
              </p:cNvPr>
              <p:cNvSpPr>
                <a:spLocks/>
              </p:cNvSpPr>
              <p:nvPr/>
            </p:nvSpPr>
            <p:spPr bwMode="auto">
              <a:xfrm>
                <a:off x="1085850" y="5429250"/>
                <a:ext cx="120650" cy="122238"/>
              </a:xfrm>
              <a:custGeom>
                <a:avLst/>
                <a:gdLst>
                  <a:gd name="T0" fmla="*/ 40 w 40"/>
                  <a:gd name="T1" fmla="*/ 0 h 40"/>
                  <a:gd name="T2" fmla="*/ 0 w 40"/>
                  <a:gd name="T3" fmla="*/ 40 h 40"/>
                  <a:gd name="T4" fmla="*/ 40 w 40"/>
                  <a:gd name="T5" fmla="*/ 0 h 40"/>
                </a:gdLst>
                <a:ahLst/>
                <a:cxnLst>
                  <a:cxn ang="0">
                    <a:pos x="T0" y="T1"/>
                  </a:cxn>
                  <a:cxn ang="0">
                    <a:pos x="T2" y="T3"/>
                  </a:cxn>
                  <a:cxn ang="0">
                    <a:pos x="T4" y="T5"/>
                  </a:cxn>
                </a:cxnLst>
                <a:rect l="0" t="0" r="r" b="b"/>
                <a:pathLst>
                  <a:path w="40" h="40">
                    <a:moveTo>
                      <a:pt x="40" y="0"/>
                    </a:moveTo>
                    <a:cubicBezTo>
                      <a:pt x="0" y="40"/>
                      <a:pt x="0" y="40"/>
                      <a:pt x="0" y="40"/>
                    </a:cubicBezTo>
                    <a:cubicBezTo>
                      <a:pt x="15" y="28"/>
                      <a:pt x="28" y="15"/>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4" name="Freeform 15">
            <a:extLst>
              <a:ext uri="{FF2B5EF4-FFF2-40B4-BE49-F238E27FC236}">
                <a16:creationId xmlns:a16="http://schemas.microsoft.com/office/drawing/2014/main" id="{0EDF2426-23B7-47C6-967C-4F4921284FF4}"/>
              </a:ext>
            </a:extLst>
          </p:cNvPr>
          <p:cNvSpPr>
            <a:spLocks/>
          </p:cNvSpPr>
          <p:nvPr/>
        </p:nvSpPr>
        <p:spPr bwMode="auto">
          <a:xfrm>
            <a:off x="0" y="1385679"/>
            <a:ext cx="4976478" cy="5472321"/>
          </a:xfrm>
          <a:custGeom>
            <a:avLst/>
            <a:gdLst>
              <a:gd name="T0" fmla="*/ 338 w 1338"/>
              <a:gd name="T1" fmla="*/ 0 h 1477"/>
              <a:gd name="T2" fmla="*/ 0 w 1338"/>
              <a:gd name="T3" fmla="*/ 445 h 1477"/>
              <a:gd name="T4" fmla="*/ 0 w 1338"/>
              <a:gd name="T5" fmla="*/ 1477 h 1477"/>
              <a:gd name="T6" fmla="*/ 212 w 1338"/>
              <a:gd name="T7" fmla="*/ 1477 h 1477"/>
              <a:gd name="T8" fmla="*/ 1338 w 1338"/>
              <a:gd name="T9" fmla="*/ 0 h 1477"/>
              <a:gd name="T10" fmla="*/ 338 w 1338"/>
              <a:gd name="T11" fmla="*/ 0 h 1477"/>
            </a:gdLst>
            <a:ahLst/>
            <a:cxnLst>
              <a:cxn ang="0">
                <a:pos x="T0" y="T1"/>
              </a:cxn>
              <a:cxn ang="0">
                <a:pos x="T2" y="T3"/>
              </a:cxn>
              <a:cxn ang="0">
                <a:pos x="T4" y="T5"/>
              </a:cxn>
              <a:cxn ang="0">
                <a:pos x="T6" y="T7"/>
              </a:cxn>
              <a:cxn ang="0">
                <a:pos x="T8" y="T9"/>
              </a:cxn>
              <a:cxn ang="0">
                <a:pos x="T10" y="T11"/>
              </a:cxn>
            </a:cxnLst>
            <a:rect l="0" t="0" r="r" b="b"/>
            <a:pathLst>
              <a:path w="1338" h="1477">
                <a:moveTo>
                  <a:pt x="338" y="0"/>
                </a:moveTo>
                <a:lnTo>
                  <a:pt x="0" y="445"/>
                </a:lnTo>
                <a:lnTo>
                  <a:pt x="0" y="1477"/>
                </a:lnTo>
                <a:lnTo>
                  <a:pt x="212" y="1477"/>
                </a:lnTo>
                <a:lnTo>
                  <a:pt x="1338" y="0"/>
                </a:lnTo>
                <a:lnTo>
                  <a:pt x="338" y="0"/>
                </a:lnTo>
                <a:close/>
              </a:path>
            </a:pathLst>
          </a:custGeom>
          <a:gradFill>
            <a:gsLst>
              <a:gs pos="0">
                <a:schemeClr val="accent2"/>
              </a:gs>
              <a:gs pos="46000">
                <a:schemeClr val="accent4"/>
              </a:gs>
              <a:gs pos="100000">
                <a:schemeClr val="accent5"/>
              </a:gs>
            </a:gsLst>
            <a:path path="circle">
              <a:fillToRect l="100000" b="100000"/>
            </a:path>
          </a:gradFill>
          <a:ln>
            <a:noFill/>
          </a:ln>
          <a:effectLst>
            <a:outerShdw blurRad="50800" dist="25400" dir="2700000" algn="tl" rotWithShape="0">
              <a:prstClr val="black">
                <a:alpha val="2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C7589238-BC97-4949-BFB3-0C438EA34CC7}"/>
              </a:ext>
            </a:extLst>
          </p:cNvPr>
          <p:cNvGrpSpPr/>
          <p:nvPr/>
        </p:nvGrpSpPr>
        <p:grpSpPr>
          <a:xfrm>
            <a:off x="2491929" y="1827571"/>
            <a:ext cx="1411183" cy="1120127"/>
            <a:chOff x="3662363" y="1530350"/>
            <a:chExt cx="1270001" cy="1008063"/>
          </a:xfrm>
          <a:solidFill>
            <a:schemeClr val="bg1"/>
          </a:solidFill>
        </p:grpSpPr>
        <p:sp>
          <p:nvSpPr>
            <p:cNvPr id="6" name="Freeform 5">
              <a:extLst>
                <a:ext uri="{FF2B5EF4-FFF2-40B4-BE49-F238E27FC236}">
                  <a16:creationId xmlns:a16="http://schemas.microsoft.com/office/drawing/2014/main" id="{866503A9-E17A-447C-9654-705585B1B041}"/>
                </a:ext>
              </a:extLst>
            </p:cNvPr>
            <p:cNvSpPr>
              <a:spLocks/>
            </p:cNvSpPr>
            <p:nvPr/>
          </p:nvSpPr>
          <p:spPr bwMode="auto">
            <a:xfrm>
              <a:off x="3886201" y="1530350"/>
              <a:ext cx="1046163" cy="158750"/>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9" y="42"/>
                    <a:pt x="0" y="33"/>
                    <a:pt x="0" y="21"/>
                  </a:cubicBezTo>
                  <a:cubicBezTo>
                    <a:pt x="0" y="21"/>
                    <a:pt x="0" y="21"/>
                    <a:pt x="0" y="21"/>
                  </a:cubicBezTo>
                  <a:cubicBezTo>
                    <a:pt x="0" y="10"/>
                    <a:pt x="9" y="0"/>
                    <a:pt x="21" y="0"/>
                  </a:cubicBezTo>
                  <a:cubicBezTo>
                    <a:pt x="255" y="0"/>
                    <a:pt x="255" y="0"/>
                    <a:pt x="255" y="0"/>
                  </a:cubicBezTo>
                  <a:cubicBezTo>
                    <a:pt x="267" y="0"/>
                    <a:pt x="276" y="10"/>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4CFC8246-F7D1-480B-8A52-E329B4622B03}"/>
                </a:ext>
              </a:extLst>
            </p:cNvPr>
            <p:cNvSpPr>
              <a:spLocks/>
            </p:cNvSpPr>
            <p:nvPr/>
          </p:nvSpPr>
          <p:spPr bwMode="auto">
            <a:xfrm>
              <a:off x="3886201" y="1955800"/>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2"/>
                    <a:pt x="267" y="42"/>
                    <a:pt x="255" y="42"/>
                  </a:cubicBezTo>
                  <a:cubicBezTo>
                    <a:pt x="21" y="42"/>
                    <a:pt x="21" y="42"/>
                    <a:pt x="21" y="42"/>
                  </a:cubicBezTo>
                  <a:cubicBezTo>
                    <a:pt x="9" y="42"/>
                    <a:pt x="0" y="32"/>
                    <a:pt x="0" y="21"/>
                  </a:cubicBezTo>
                  <a:cubicBezTo>
                    <a:pt x="0" y="21"/>
                    <a:pt x="0" y="21"/>
                    <a:pt x="0" y="21"/>
                  </a:cubicBezTo>
                  <a:cubicBezTo>
                    <a:pt x="0" y="9"/>
                    <a:pt x="9"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6616838-8D4F-4C8D-9C93-02EDCF3EAC4F}"/>
                </a:ext>
              </a:extLst>
            </p:cNvPr>
            <p:cNvSpPr>
              <a:spLocks/>
            </p:cNvSpPr>
            <p:nvPr/>
          </p:nvSpPr>
          <p:spPr bwMode="auto">
            <a:xfrm>
              <a:off x="3886201" y="2378075"/>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9" y="42"/>
                    <a:pt x="0" y="33"/>
                    <a:pt x="0" y="21"/>
                  </a:cubicBezTo>
                  <a:cubicBezTo>
                    <a:pt x="0" y="21"/>
                    <a:pt x="0" y="21"/>
                    <a:pt x="0" y="21"/>
                  </a:cubicBezTo>
                  <a:cubicBezTo>
                    <a:pt x="0" y="9"/>
                    <a:pt x="9"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11CAF96F-EFA2-48B3-B887-85CD689A13B2}"/>
                </a:ext>
              </a:extLst>
            </p:cNvPr>
            <p:cNvSpPr>
              <a:spLocks/>
            </p:cNvSpPr>
            <p:nvPr/>
          </p:nvSpPr>
          <p:spPr bwMode="auto">
            <a:xfrm>
              <a:off x="3662363" y="2165350"/>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10" y="42"/>
                    <a:pt x="0" y="33"/>
                    <a:pt x="0" y="21"/>
                  </a:cubicBezTo>
                  <a:cubicBezTo>
                    <a:pt x="0" y="21"/>
                    <a:pt x="0" y="21"/>
                    <a:pt x="0" y="21"/>
                  </a:cubicBezTo>
                  <a:cubicBezTo>
                    <a:pt x="0" y="10"/>
                    <a:pt x="10" y="0"/>
                    <a:pt x="21" y="0"/>
                  </a:cubicBezTo>
                  <a:cubicBezTo>
                    <a:pt x="255" y="0"/>
                    <a:pt x="255" y="0"/>
                    <a:pt x="255" y="0"/>
                  </a:cubicBezTo>
                  <a:cubicBezTo>
                    <a:pt x="267" y="0"/>
                    <a:pt x="276" y="10"/>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5C3E2469-E56A-4533-8A76-6A43C6BF3315}"/>
                </a:ext>
              </a:extLst>
            </p:cNvPr>
            <p:cNvSpPr>
              <a:spLocks/>
            </p:cNvSpPr>
            <p:nvPr/>
          </p:nvSpPr>
          <p:spPr bwMode="auto">
            <a:xfrm>
              <a:off x="3662363" y="1743075"/>
              <a:ext cx="1046163" cy="160338"/>
            </a:xfrm>
            <a:custGeom>
              <a:avLst/>
              <a:gdLst>
                <a:gd name="T0" fmla="*/ 276 w 276"/>
                <a:gd name="T1" fmla="*/ 21 h 42"/>
                <a:gd name="T2" fmla="*/ 255 w 276"/>
                <a:gd name="T3" fmla="*/ 42 h 42"/>
                <a:gd name="T4" fmla="*/ 21 w 276"/>
                <a:gd name="T5" fmla="*/ 42 h 42"/>
                <a:gd name="T6" fmla="*/ 0 w 276"/>
                <a:gd name="T7" fmla="*/ 21 h 42"/>
                <a:gd name="T8" fmla="*/ 0 w 276"/>
                <a:gd name="T9" fmla="*/ 21 h 42"/>
                <a:gd name="T10" fmla="*/ 21 w 276"/>
                <a:gd name="T11" fmla="*/ 0 h 42"/>
                <a:gd name="T12" fmla="*/ 255 w 276"/>
                <a:gd name="T13" fmla="*/ 0 h 42"/>
                <a:gd name="T14" fmla="*/ 276 w 276"/>
                <a:gd name="T15" fmla="*/ 2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42">
                  <a:moveTo>
                    <a:pt x="276" y="21"/>
                  </a:moveTo>
                  <a:cubicBezTo>
                    <a:pt x="276" y="33"/>
                    <a:pt x="267" y="42"/>
                    <a:pt x="255" y="42"/>
                  </a:cubicBezTo>
                  <a:cubicBezTo>
                    <a:pt x="21" y="42"/>
                    <a:pt x="21" y="42"/>
                    <a:pt x="21" y="42"/>
                  </a:cubicBezTo>
                  <a:cubicBezTo>
                    <a:pt x="10" y="42"/>
                    <a:pt x="0" y="33"/>
                    <a:pt x="0" y="21"/>
                  </a:cubicBezTo>
                  <a:cubicBezTo>
                    <a:pt x="0" y="21"/>
                    <a:pt x="0" y="21"/>
                    <a:pt x="0" y="21"/>
                  </a:cubicBezTo>
                  <a:cubicBezTo>
                    <a:pt x="0" y="9"/>
                    <a:pt x="10" y="0"/>
                    <a:pt x="21" y="0"/>
                  </a:cubicBezTo>
                  <a:cubicBezTo>
                    <a:pt x="255" y="0"/>
                    <a:pt x="255" y="0"/>
                    <a:pt x="255" y="0"/>
                  </a:cubicBezTo>
                  <a:cubicBezTo>
                    <a:pt x="267" y="0"/>
                    <a:pt x="276" y="9"/>
                    <a:pt x="27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0" name="TextBox 59">
            <a:extLst>
              <a:ext uri="{FF2B5EF4-FFF2-40B4-BE49-F238E27FC236}">
                <a16:creationId xmlns:a16="http://schemas.microsoft.com/office/drawing/2014/main" id="{0CC13BB3-B031-4F50-8D8A-A9528E5E2DFA}"/>
              </a:ext>
            </a:extLst>
          </p:cNvPr>
          <p:cNvSpPr txBox="1"/>
          <p:nvPr/>
        </p:nvSpPr>
        <p:spPr>
          <a:xfrm>
            <a:off x="1104637" y="3308390"/>
            <a:ext cx="8762746" cy="1938992"/>
          </a:xfrm>
          <a:prstGeom prst="rect">
            <a:avLst/>
          </a:prstGeom>
          <a:noFill/>
          <a:effectLst/>
        </p:spPr>
        <p:txBody>
          <a:bodyPr wrap="square" rtlCol="0">
            <a:spAutoFit/>
          </a:bodyPr>
          <a:lstStyle/>
          <a:p>
            <a:r>
              <a:rPr lang="en-US" sz="12000" spc="-700" dirty="0">
                <a:solidFill>
                  <a:schemeClr val="bg1"/>
                </a:solidFill>
                <a:effectLst>
                  <a:outerShdw dist="38100" dir="2700000" algn="tl">
                    <a:srgbClr val="000000">
                      <a:alpha val="20000"/>
                    </a:srgbClr>
                  </a:outerShdw>
                </a:effectLst>
                <a:latin typeface="+mj-lt"/>
              </a:rPr>
              <a:t>PEER LEADERS</a:t>
            </a:r>
          </a:p>
        </p:txBody>
      </p:sp>
    </p:spTree>
    <p:extLst>
      <p:ext uri="{BB962C8B-B14F-4D97-AF65-F5344CB8AC3E}">
        <p14:creationId xmlns:p14="http://schemas.microsoft.com/office/powerpoint/2010/main" val="3957600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6A66CCFE-8468-49FE-B941-071EB112A24E}"/>
              </a:ext>
            </a:extLst>
          </p:cNvPr>
          <p:cNvSpPr/>
          <p:nvPr/>
        </p:nvSpPr>
        <p:spPr>
          <a:xfrm>
            <a:off x="7197725" y="0"/>
            <a:ext cx="4318000" cy="6858000"/>
          </a:xfrm>
          <a:prstGeom prst="rect">
            <a:avLst/>
          </a:prstGeom>
          <a:gradFill>
            <a:gsLst>
              <a:gs pos="300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Title 287">
            <a:extLst>
              <a:ext uri="{FF2B5EF4-FFF2-40B4-BE49-F238E27FC236}">
                <a16:creationId xmlns:a16="http://schemas.microsoft.com/office/drawing/2014/main" id="{971A0F90-634E-4CD9-9429-E6A754E0D739}"/>
              </a:ext>
            </a:extLst>
          </p:cNvPr>
          <p:cNvSpPr txBox="1">
            <a:spLocks/>
          </p:cNvSpPr>
          <p:nvPr/>
        </p:nvSpPr>
        <p:spPr>
          <a:xfrm>
            <a:off x="7431288" y="632917"/>
            <a:ext cx="3795512"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Lab Leaders in </a:t>
            </a:r>
            <a:r>
              <a:rPr lang="en-US" sz="3500" dirty="0" err="1">
                <a:ea typeface="Segoe UI Bold" panose="020B0802040204020203" pitchFamily="34" charset="0"/>
                <a:cs typeface="Segoe UI Bold" panose="020B0802040204020203" pitchFamily="34" charset="0"/>
              </a:rPr>
              <a:t>PreCalculus</a:t>
            </a:r>
            <a:endParaRPr lang="en-US" sz="3500" dirty="0">
              <a:ea typeface="Segoe UI Bold" panose="020B0802040204020203" pitchFamily="34" charset="0"/>
              <a:cs typeface="Segoe UI Bold" panose="020B0802040204020203" pitchFamily="34" charset="0"/>
            </a:endParaRPr>
          </a:p>
        </p:txBody>
      </p:sp>
      <p:grpSp>
        <p:nvGrpSpPr>
          <p:cNvPr id="297" name="Group 296">
            <a:extLst>
              <a:ext uri="{FF2B5EF4-FFF2-40B4-BE49-F238E27FC236}">
                <a16:creationId xmlns:a16="http://schemas.microsoft.com/office/drawing/2014/main" id="{23CC9F11-680D-44E1-A3A1-6F3B5E7D3A83}"/>
              </a:ext>
            </a:extLst>
          </p:cNvPr>
          <p:cNvGrpSpPr/>
          <p:nvPr/>
        </p:nvGrpSpPr>
        <p:grpSpPr>
          <a:xfrm>
            <a:off x="7557886" y="1677302"/>
            <a:ext cx="689368" cy="134317"/>
            <a:chOff x="822326" y="1148393"/>
            <a:chExt cx="897694" cy="166395"/>
          </a:xfrm>
        </p:grpSpPr>
        <p:sp>
          <p:nvSpPr>
            <p:cNvPr id="298" name="Oval 170">
              <a:extLst>
                <a:ext uri="{FF2B5EF4-FFF2-40B4-BE49-F238E27FC236}">
                  <a16:creationId xmlns:a16="http://schemas.microsoft.com/office/drawing/2014/main" id="{E7FBEDCE-5565-4724-A593-6315595B880E}"/>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99" name="Oval 171">
              <a:extLst>
                <a:ext uri="{FF2B5EF4-FFF2-40B4-BE49-F238E27FC236}">
                  <a16:creationId xmlns:a16="http://schemas.microsoft.com/office/drawing/2014/main" id="{4E68D544-5F4E-409F-8434-6C43ADC3363B}"/>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00" name="Oval 172">
              <a:extLst>
                <a:ext uri="{FF2B5EF4-FFF2-40B4-BE49-F238E27FC236}">
                  <a16:creationId xmlns:a16="http://schemas.microsoft.com/office/drawing/2014/main" id="{335025C6-1D24-492B-87D2-BBC19E632F65}"/>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01" name="Oval 173">
              <a:extLst>
                <a:ext uri="{FF2B5EF4-FFF2-40B4-BE49-F238E27FC236}">
                  <a16:creationId xmlns:a16="http://schemas.microsoft.com/office/drawing/2014/main" id="{BCAA1AEB-DD52-4AF3-8D76-CABDD9A9307C}"/>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304" name="Shape 1155">
            <a:extLst>
              <a:ext uri="{FF2B5EF4-FFF2-40B4-BE49-F238E27FC236}">
                <a16:creationId xmlns:a16="http://schemas.microsoft.com/office/drawing/2014/main" id="{6CF3CC43-A42C-4046-8B1A-04CA89D229C6}"/>
              </a:ext>
            </a:extLst>
          </p:cNvPr>
          <p:cNvSpPr/>
          <p:nvPr/>
        </p:nvSpPr>
        <p:spPr>
          <a:xfrm>
            <a:off x="7431288" y="2685886"/>
            <a:ext cx="4084437" cy="644022"/>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r>
              <a:rPr lang="en-US" sz="1600" dirty="0">
                <a:solidFill>
                  <a:schemeClr val="bg1">
                    <a:lumMod val="50000"/>
                  </a:schemeClr>
                </a:solidFill>
                <a:ea typeface="Segoe UI" panose="020B0502040204020203" pitchFamily="34" charset="0"/>
                <a:cs typeface="Segoe UI" panose="020B0502040204020203" pitchFamily="34" charset="0"/>
              </a:rPr>
              <a:t>Needed to provide more time for active learning.</a:t>
            </a:r>
          </a:p>
        </p:txBody>
      </p:sp>
      <p:grpSp>
        <p:nvGrpSpPr>
          <p:cNvPr id="1067" name="Group 1066">
            <a:extLst>
              <a:ext uri="{FF2B5EF4-FFF2-40B4-BE49-F238E27FC236}">
                <a16:creationId xmlns:a16="http://schemas.microsoft.com/office/drawing/2014/main" id="{9AB7E79E-9E24-4B58-83DE-39383F888FCE}"/>
              </a:ext>
            </a:extLst>
          </p:cNvPr>
          <p:cNvGrpSpPr/>
          <p:nvPr/>
        </p:nvGrpSpPr>
        <p:grpSpPr>
          <a:xfrm>
            <a:off x="7499658" y="4453944"/>
            <a:ext cx="4110651" cy="381260"/>
            <a:chOff x="7499658" y="4288768"/>
            <a:chExt cx="4110651" cy="381260"/>
          </a:xfrm>
        </p:grpSpPr>
        <p:sp>
          <p:nvSpPr>
            <p:cNvPr id="305" name="Shape 1155">
              <a:extLst>
                <a:ext uri="{FF2B5EF4-FFF2-40B4-BE49-F238E27FC236}">
                  <a16:creationId xmlns:a16="http://schemas.microsoft.com/office/drawing/2014/main" id="{D19A3525-887F-46A7-ABC5-A19E6945706F}"/>
                </a:ext>
              </a:extLst>
            </p:cNvPr>
            <p:cNvSpPr/>
            <p:nvPr/>
          </p:nvSpPr>
          <p:spPr>
            <a:xfrm>
              <a:off x="7929097" y="4333782"/>
              <a:ext cx="3681212" cy="33624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r>
                <a:rPr lang="en-US" sz="1600" dirty="0">
                  <a:solidFill>
                    <a:schemeClr val="bg1">
                      <a:lumMod val="50000"/>
                    </a:schemeClr>
                  </a:solidFill>
                  <a:ea typeface="Segoe UI" panose="020B0502040204020203" pitchFamily="34" charset="0"/>
                  <a:cs typeface="Segoe UI" panose="020B0502040204020203" pitchFamily="34" charset="0"/>
                </a:rPr>
                <a:t>Break out Labs (Lab Leaders)</a:t>
              </a:r>
            </a:p>
          </p:txBody>
        </p:sp>
        <p:sp>
          <p:nvSpPr>
            <p:cNvPr id="1066" name="Arrow: Chevron 1065">
              <a:extLst>
                <a:ext uri="{FF2B5EF4-FFF2-40B4-BE49-F238E27FC236}">
                  <a16:creationId xmlns:a16="http://schemas.microsoft.com/office/drawing/2014/main" id="{189D118E-31AC-4F8F-A6E3-B311F96DC1DC}"/>
                </a:ext>
              </a:extLst>
            </p:cNvPr>
            <p:cNvSpPr/>
            <p:nvPr/>
          </p:nvSpPr>
          <p:spPr>
            <a:xfrm>
              <a:off x="7499658" y="4288768"/>
              <a:ext cx="189828" cy="18982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F6F1BCF9-8A63-4943-8B9F-6602EE293FE1}"/>
              </a:ext>
            </a:extLst>
          </p:cNvPr>
          <p:cNvGrpSpPr/>
          <p:nvPr/>
        </p:nvGrpSpPr>
        <p:grpSpPr>
          <a:xfrm>
            <a:off x="7499658" y="5245251"/>
            <a:ext cx="4110651" cy="381260"/>
            <a:chOff x="7499658" y="4288768"/>
            <a:chExt cx="4110651" cy="381260"/>
          </a:xfrm>
        </p:grpSpPr>
        <p:sp>
          <p:nvSpPr>
            <p:cNvPr id="309" name="Shape 1155">
              <a:extLst>
                <a:ext uri="{FF2B5EF4-FFF2-40B4-BE49-F238E27FC236}">
                  <a16:creationId xmlns:a16="http://schemas.microsoft.com/office/drawing/2014/main" id="{4FA10802-61E4-467F-B84C-BFCEF02F9C4E}"/>
                </a:ext>
              </a:extLst>
            </p:cNvPr>
            <p:cNvSpPr/>
            <p:nvPr/>
          </p:nvSpPr>
          <p:spPr>
            <a:xfrm>
              <a:off x="7929097" y="4333782"/>
              <a:ext cx="3681212" cy="336246"/>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r>
                <a:rPr lang="en-US" sz="1600" dirty="0">
                  <a:solidFill>
                    <a:schemeClr val="bg1">
                      <a:lumMod val="50000"/>
                    </a:schemeClr>
                  </a:solidFill>
                  <a:ea typeface="Segoe UI" panose="020B0502040204020203" pitchFamily="34" charset="0"/>
                  <a:cs typeface="Segoe UI" panose="020B0502040204020203" pitchFamily="34" charset="0"/>
                </a:rPr>
                <a:t>Learning Communities (SI)</a:t>
              </a:r>
            </a:p>
          </p:txBody>
        </p:sp>
        <p:sp>
          <p:nvSpPr>
            <p:cNvPr id="310" name="Arrow: Chevron 309">
              <a:extLst>
                <a:ext uri="{FF2B5EF4-FFF2-40B4-BE49-F238E27FC236}">
                  <a16:creationId xmlns:a16="http://schemas.microsoft.com/office/drawing/2014/main" id="{9751E8F6-AEE6-4211-93AD-27F93F7679E8}"/>
                </a:ext>
              </a:extLst>
            </p:cNvPr>
            <p:cNvSpPr/>
            <p:nvPr/>
          </p:nvSpPr>
          <p:spPr>
            <a:xfrm>
              <a:off x="7499658" y="4288768"/>
              <a:ext cx="189828" cy="18982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Diagram&#10;&#10;Description automatically generated">
            <a:extLst>
              <a:ext uri="{FF2B5EF4-FFF2-40B4-BE49-F238E27FC236}">
                <a16:creationId xmlns:a16="http://schemas.microsoft.com/office/drawing/2014/main" id="{117F639C-E2B5-B548-8D9A-73E919802580}"/>
              </a:ext>
            </a:extLst>
          </p:cNvPr>
          <p:cNvPicPr>
            <a:picLocks noChangeAspect="1"/>
          </p:cNvPicPr>
          <p:nvPr/>
        </p:nvPicPr>
        <p:blipFill>
          <a:blip r:embed="rId3"/>
          <a:stretch>
            <a:fillRect/>
          </a:stretch>
        </p:blipFill>
        <p:spPr>
          <a:xfrm>
            <a:off x="592104" y="626462"/>
            <a:ext cx="5623870" cy="5346426"/>
          </a:xfrm>
          <a:prstGeom prst="rect">
            <a:avLst/>
          </a:prstGeom>
        </p:spPr>
      </p:pic>
      <p:sp>
        <p:nvSpPr>
          <p:cNvPr id="12" name="Rectangle 11">
            <a:extLst>
              <a:ext uri="{FF2B5EF4-FFF2-40B4-BE49-F238E27FC236}">
                <a16:creationId xmlns:a16="http://schemas.microsoft.com/office/drawing/2014/main" id="{127F631E-7F6B-0D42-BA14-B7C67A01EA3F}"/>
              </a:ext>
            </a:extLst>
          </p:cNvPr>
          <p:cNvSpPr/>
          <p:nvPr/>
        </p:nvSpPr>
        <p:spPr>
          <a:xfrm>
            <a:off x="252919" y="2395761"/>
            <a:ext cx="5963055" cy="136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E2052BC-CF0F-0C4E-B714-73BEA6768549}"/>
              </a:ext>
            </a:extLst>
          </p:cNvPr>
          <p:cNvSpPr/>
          <p:nvPr/>
        </p:nvSpPr>
        <p:spPr>
          <a:xfrm>
            <a:off x="252919" y="3756265"/>
            <a:ext cx="5963055" cy="252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198CF3AC-0222-F244-944D-382A00689803}"/>
              </a:ext>
            </a:extLst>
          </p:cNvPr>
          <p:cNvPicPr>
            <a:picLocks noChangeAspect="1"/>
          </p:cNvPicPr>
          <p:nvPr/>
        </p:nvPicPr>
        <p:blipFill>
          <a:blip r:embed="rId4"/>
          <a:stretch>
            <a:fillRect/>
          </a:stretch>
        </p:blipFill>
        <p:spPr>
          <a:xfrm>
            <a:off x="3083935" y="1784643"/>
            <a:ext cx="816931" cy="602972"/>
          </a:xfrm>
          <a:prstGeom prst="rect">
            <a:avLst/>
          </a:prstGeom>
        </p:spPr>
      </p:pic>
      <p:sp>
        <p:nvSpPr>
          <p:cNvPr id="4" name="TextBox 3">
            <a:extLst>
              <a:ext uri="{FF2B5EF4-FFF2-40B4-BE49-F238E27FC236}">
                <a16:creationId xmlns:a16="http://schemas.microsoft.com/office/drawing/2014/main" id="{803D6F86-9ABB-854B-86E5-1C76FCAE65D0}"/>
              </a:ext>
            </a:extLst>
          </p:cNvPr>
          <p:cNvSpPr txBox="1"/>
          <p:nvPr/>
        </p:nvSpPr>
        <p:spPr>
          <a:xfrm>
            <a:off x="2391508" y="239151"/>
            <a:ext cx="2091214" cy="369332"/>
          </a:xfrm>
          <a:prstGeom prst="rect">
            <a:avLst/>
          </a:prstGeom>
          <a:noFill/>
        </p:spPr>
        <p:txBody>
          <a:bodyPr wrap="none" rtlCol="0">
            <a:spAutoFit/>
          </a:bodyPr>
          <a:lstStyle/>
          <a:p>
            <a:r>
              <a:rPr lang="en-US" dirty="0"/>
              <a:t>Starting in Fall, 2015</a:t>
            </a:r>
          </a:p>
        </p:txBody>
      </p:sp>
      <p:pic>
        <p:nvPicPr>
          <p:cNvPr id="23" name="Picture 22" descr="Text&#10;&#10;Description automatically generated with medium confidence">
            <a:extLst>
              <a:ext uri="{FF2B5EF4-FFF2-40B4-BE49-F238E27FC236}">
                <a16:creationId xmlns:a16="http://schemas.microsoft.com/office/drawing/2014/main" id="{F0CE851D-845A-7E4B-A212-5321C9BB6EE4}"/>
              </a:ext>
            </a:extLst>
          </p:cNvPr>
          <p:cNvPicPr>
            <a:picLocks noChangeAspect="1"/>
          </p:cNvPicPr>
          <p:nvPr/>
        </p:nvPicPr>
        <p:blipFill>
          <a:blip r:embed="rId4"/>
          <a:stretch>
            <a:fillRect/>
          </a:stretch>
        </p:blipFill>
        <p:spPr>
          <a:xfrm>
            <a:off x="2140686" y="1784643"/>
            <a:ext cx="816931" cy="602972"/>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8215D34E-4B8F-C745-B85C-E5708F128FDB}"/>
              </a:ext>
            </a:extLst>
          </p:cNvPr>
          <p:cNvPicPr>
            <a:picLocks noChangeAspect="1"/>
          </p:cNvPicPr>
          <p:nvPr/>
        </p:nvPicPr>
        <p:blipFill>
          <a:blip r:embed="rId4"/>
          <a:stretch>
            <a:fillRect/>
          </a:stretch>
        </p:blipFill>
        <p:spPr>
          <a:xfrm>
            <a:off x="4027184" y="1784643"/>
            <a:ext cx="816931" cy="602972"/>
          </a:xfrm>
          <a:prstGeom prst="rect">
            <a:avLst/>
          </a:prstGeom>
        </p:spPr>
      </p:pic>
    </p:spTree>
    <p:extLst>
      <p:ext uri="{BB962C8B-B14F-4D97-AF65-F5344CB8AC3E}">
        <p14:creationId xmlns:p14="http://schemas.microsoft.com/office/powerpoint/2010/main" val="137779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53">
            <a:extLst>
              <a:ext uri="{FF2B5EF4-FFF2-40B4-BE49-F238E27FC236}">
                <a16:creationId xmlns:a16="http://schemas.microsoft.com/office/drawing/2014/main" id="{397CCA39-DDD2-461D-A68C-03D1BD230A2F}"/>
              </a:ext>
            </a:extLst>
          </p:cNvPr>
          <p:cNvSpPr>
            <a:spLocks noGrp="1"/>
          </p:cNvSpPr>
          <p:nvPr>
            <p:ph type="ftr" sz="quarter" idx="4294967295"/>
          </p:nvPr>
        </p:nvSpPr>
        <p:spPr>
          <a:xfrm>
            <a:off x="0" y="6273800"/>
            <a:ext cx="1897063" cy="365125"/>
          </a:xfrm>
        </p:spPr>
        <p:txBody>
          <a:bodyPr/>
          <a:lstStyle/>
          <a:p>
            <a:r>
              <a:rPr lang="en-US" spc="-200">
                <a:latin typeface="+mj-lt"/>
              </a:rPr>
              <a:t>Creative  </a:t>
            </a:r>
            <a:r>
              <a:rPr lang="en-US" spc="-200">
                <a:solidFill>
                  <a:schemeClr val="bg1"/>
                </a:solidFill>
                <a:latin typeface="+mj-lt"/>
              </a:rPr>
              <a:t>Orange</a:t>
            </a:r>
            <a:endParaRPr lang="en-US" dirty="0">
              <a:solidFill>
                <a:schemeClr val="bg1"/>
              </a:solidFill>
              <a:latin typeface="+mj-lt"/>
            </a:endParaRPr>
          </a:p>
        </p:txBody>
      </p:sp>
      <p:sp>
        <p:nvSpPr>
          <p:cNvPr id="106" name="Title 287">
            <a:extLst>
              <a:ext uri="{FF2B5EF4-FFF2-40B4-BE49-F238E27FC236}">
                <a16:creationId xmlns:a16="http://schemas.microsoft.com/office/drawing/2014/main" id="{F0B39A05-69B5-4CB6-9F05-C6E1D412A747}"/>
              </a:ext>
            </a:extLst>
          </p:cNvPr>
          <p:cNvSpPr txBox="1">
            <a:spLocks/>
          </p:cNvSpPr>
          <p:nvPr/>
        </p:nvSpPr>
        <p:spPr>
          <a:xfrm>
            <a:off x="664464" y="486035"/>
            <a:ext cx="9722271"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Goal of the Labs</a:t>
            </a:r>
          </a:p>
        </p:txBody>
      </p:sp>
      <p:grpSp>
        <p:nvGrpSpPr>
          <p:cNvPr id="107" name="Group 106">
            <a:extLst>
              <a:ext uri="{FF2B5EF4-FFF2-40B4-BE49-F238E27FC236}">
                <a16:creationId xmlns:a16="http://schemas.microsoft.com/office/drawing/2014/main" id="{B57ACC22-6CAD-486C-A0EA-E265969C6A5B}"/>
              </a:ext>
            </a:extLst>
          </p:cNvPr>
          <p:cNvGrpSpPr/>
          <p:nvPr/>
        </p:nvGrpSpPr>
        <p:grpSpPr>
          <a:xfrm>
            <a:off x="781451" y="1170147"/>
            <a:ext cx="689368" cy="134317"/>
            <a:chOff x="822326" y="1148393"/>
            <a:chExt cx="897694" cy="166395"/>
          </a:xfrm>
        </p:grpSpPr>
        <p:sp>
          <p:nvSpPr>
            <p:cNvPr id="108" name="Oval 170">
              <a:extLst>
                <a:ext uri="{FF2B5EF4-FFF2-40B4-BE49-F238E27FC236}">
                  <a16:creationId xmlns:a16="http://schemas.microsoft.com/office/drawing/2014/main" id="{A419668B-DF96-42D4-8B46-B636EF79298D}"/>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Oval 171">
              <a:extLst>
                <a:ext uri="{FF2B5EF4-FFF2-40B4-BE49-F238E27FC236}">
                  <a16:creationId xmlns:a16="http://schemas.microsoft.com/office/drawing/2014/main" id="{C0B7240C-2DBB-4A10-B07A-FE2A7D434B46}"/>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Oval 172">
              <a:extLst>
                <a:ext uri="{FF2B5EF4-FFF2-40B4-BE49-F238E27FC236}">
                  <a16:creationId xmlns:a16="http://schemas.microsoft.com/office/drawing/2014/main" id="{1A2D794F-5109-412A-8B40-3339451EFD03}"/>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Oval 173">
              <a:extLst>
                <a:ext uri="{FF2B5EF4-FFF2-40B4-BE49-F238E27FC236}">
                  <a16:creationId xmlns:a16="http://schemas.microsoft.com/office/drawing/2014/main" id="{CA563907-3F06-44E9-B0BC-6A692F9CA3C8}"/>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7" name="Rectangle 6">
            <a:extLst>
              <a:ext uri="{FF2B5EF4-FFF2-40B4-BE49-F238E27FC236}">
                <a16:creationId xmlns:a16="http://schemas.microsoft.com/office/drawing/2014/main" id="{A1925CD2-5743-4016-8CCA-E3160CFB0DC8}"/>
              </a:ext>
            </a:extLst>
          </p:cNvPr>
          <p:cNvSpPr/>
          <p:nvPr/>
        </p:nvSpPr>
        <p:spPr>
          <a:xfrm>
            <a:off x="1034391" y="1687540"/>
            <a:ext cx="3257812" cy="4201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F074900-C474-40FD-91FD-439EAAA4B2D7}"/>
              </a:ext>
            </a:extLst>
          </p:cNvPr>
          <p:cNvSpPr/>
          <p:nvPr/>
        </p:nvSpPr>
        <p:spPr>
          <a:xfrm>
            <a:off x="4467094" y="1687540"/>
            <a:ext cx="3257812" cy="4201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09E484E-CCE7-4B5C-B659-D4B8B3C8C5C0}"/>
              </a:ext>
            </a:extLst>
          </p:cNvPr>
          <p:cNvSpPr/>
          <p:nvPr/>
        </p:nvSpPr>
        <p:spPr>
          <a:xfrm>
            <a:off x="7899797" y="1687540"/>
            <a:ext cx="3257812" cy="42013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33586AA-FEE8-49FF-9B5C-3CE548FCE89D}"/>
              </a:ext>
            </a:extLst>
          </p:cNvPr>
          <p:cNvSpPr/>
          <p:nvPr/>
        </p:nvSpPr>
        <p:spPr>
          <a:xfrm>
            <a:off x="1034391" y="5767388"/>
            <a:ext cx="3257812" cy="1214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5F0C0C6-6154-4828-9D03-DD38618BC023}"/>
              </a:ext>
            </a:extLst>
          </p:cNvPr>
          <p:cNvSpPr/>
          <p:nvPr/>
        </p:nvSpPr>
        <p:spPr>
          <a:xfrm>
            <a:off x="4467094" y="5767388"/>
            <a:ext cx="3257812" cy="1214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A778E82-141B-4753-B023-AA3878BC7B95}"/>
              </a:ext>
            </a:extLst>
          </p:cNvPr>
          <p:cNvSpPr/>
          <p:nvPr/>
        </p:nvSpPr>
        <p:spPr>
          <a:xfrm>
            <a:off x="7899797" y="5767388"/>
            <a:ext cx="3257812" cy="12146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C84CF06C-D7EF-4CA4-84C9-B7271925BFCD}"/>
              </a:ext>
            </a:extLst>
          </p:cNvPr>
          <p:cNvSpPr>
            <a:spLocks noEditPoints="1"/>
          </p:cNvSpPr>
          <p:nvPr/>
        </p:nvSpPr>
        <p:spPr bwMode="auto">
          <a:xfrm>
            <a:off x="5713570" y="2132595"/>
            <a:ext cx="764858" cy="770097"/>
          </a:xfrm>
          <a:custGeom>
            <a:avLst/>
            <a:gdLst>
              <a:gd name="T0" fmla="*/ 117 w 184"/>
              <a:gd name="T1" fmla="*/ 87 h 184"/>
              <a:gd name="T2" fmla="*/ 139 w 184"/>
              <a:gd name="T3" fmla="*/ 108 h 184"/>
              <a:gd name="T4" fmla="*/ 160 w 184"/>
              <a:gd name="T5" fmla="*/ 87 h 184"/>
              <a:gd name="T6" fmla="*/ 139 w 184"/>
              <a:gd name="T7" fmla="*/ 65 h 184"/>
              <a:gd name="T8" fmla="*/ 117 w 184"/>
              <a:gd name="T9" fmla="*/ 87 h 184"/>
              <a:gd name="T10" fmla="*/ 179 w 184"/>
              <a:gd name="T11" fmla="*/ 162 h 184"/>
              <a:gd name="T12" fmla="*/ 5 w 184"/>
              <a:gd name="T13" fmla="*/ 162 h 184"/>
              <a:gd name="T14" fmla="*/ 0 w 184"/>
              <a:gd name="T15" fmla="*/ 167 h 184"/>
              <a:gd name="T16" fmla="*/ 0 w 184"/>
              <a:gd name="T17" fmla="*/ 178 h 184"/>
              <a:gd name="T18" fmla="*/ 5 w 184"/>
              <a:gd name="T19" fmla="*/ 184 h 184"/>
              <a:gd name="T20" fmla="*/ 179 w 184"/>
              <a:gd name="T21" fmla="*/ 184 h 184"/>
              <a:gd name="T22" fmla="*/ 184 w 184"/>
              <a:gd name="T23" fmla="*/ 178 h 184"/>
              <a:gd name="T24" fmla="*/ 184 w 184"/>
              <a:gd name="T25" fmla="*/ 167 h 184"/>
              <a:gd name="T26" fmla="*/ 179 w 184"/>
              <a:gd name="T27" fmla="*/ 162 h 184"/>
              <a:gd name="T28" fmla="*/ 139 w 184"/>
              <a:gd name="T29" fmla="*/ 119 h 184"/>
              <a:gd name="T30" fmla="*/ 120 w 184"/>
              <a:gd name="T31" fmla="*/ 113 h 184"/>
              <a:gd name="T32" fmla="*/ 108 w 184"/>
              <a:gd name="T33" fmla="*/ 124 h 184"/>
              <a:gd name="T34" fmla="*/ 108 w 184"/>
              <a:gd name="T35" fmla="*/ 135 h 184"/>
              <a:gd name="T36" fmla="*/ 101 w 184"/>
              <a:gd name="T37" fmla="*/ 149 h 184"/>
              <a:gd name="T38" fmla="*/ 101 w 184"/>
              <a:gd name="T39" fmla="*/ 151 h 184"/>
              <a:gd name="T40" fmla="*/ 176 w 184"/>
              <a:gd name="T41" fmla="*/ 151 h 184"/>
              <a:gd name="T42" fmla="*/ 176 w 184"/>
              <a:gd name="T43" fmla="*/ 146 h 184"/>
              <a:gd name="T44" fmla="*/ 157 w 184"/>
              <a:gd name="T45" fmla="*/ 113 h 184"/>
              <a:gd name="T46" fmla="*/ 139 w 184"/>
              <a:gd name="T47" fmla="*/ 119 h 184"/>
              <a:gd name="T48" fmla="*/ 6 w 184"/>
              <a:gd name="T49" fmla="*/ 141 h 184"/>
              <a:gd name="T50" fmla="*/ 31 w 184"/>
              <a:gd name="T51" fmla="*/ 141 h 184"/>
              <a:gd name="T52" fmla="*/ 27 w 184"/>
              <a:gd name="T53" fmla="*/ 151 h 184"/>
              <a:gd name="T54" fmla="*/ 71 w 184"/>
              <a:gd name="T55" fmla="*/ 151 h 184"/>
              <a:gd name="T56" fmla="*/ 67 w 184"/>
              <a:gd name="T57" fmla="*/ 141 h 184"/>
              <a:gd name="T58" fmla="*/ 92 w 184"/>
              <a:gd name="T59" fmla="*/ 141 h 184"/>
              <a:gd name="T60" fmla="*/ 97 w 184"/>
              <a:gd name="T61" fmla="*/ 135 h 184"/>
              <a:gd name="T62" fmla="*/ 97 w 184"/>
              <a:gd name="T63" fmla="*/ 81 h 184"/>
              <a:gd name="T64" fmla="*/ 92 w 184"/>
              <a:gd name="T65" fmla="*/ 76 h 184"/>
              <a:gd name="T66" fmla="*/ 6 w 184"/>
              <a:gd name="T67" fmla="*/ 76 h 184"/>
              <a:gd name="T68" fmla="*/ 0 w 184"/>
              <a:gd name="T69" fmla="*/ 81 h 184"/>
              <a:gd name="T70" fmla="*/ 0 w 184"/>
              <a:gd name="T71" fmla="*/ 135 h 184"/>
              <a:gd name="T72" fmla="*/ 6 w 184"/>
              <a:gd name="T73" fmla="*/ 141 h 184"/>
              <a:gd name="T74" fmla="*/ 42 w 184"/>
              <a:gd name="T75" fmla="*/ 54 h 184"/>
              <a:gd name="T76" fmla="*/ 87 w 184"/>
              <a:gd name="T77" fmla="*/ 54 h 184"/>
              <a:gd name="T78" fmla="*/ 107 w 184"/>
              <a:gd name="T79" fmla="*/ 67 h 184"/>
              <a:gd name="T80" fmla="*/ 110 w 184"/>
              <a:gd name="T81" fmla="*/ 68 h 184"/>
              <a:gd name="T82" fmla="*/ 112 w 184"/>
              <a:gd name="T83" fmla="*/ 67 h 184"/>
              <a:gd name="T84" fmla="*/ 115 w 184"/>
              <a:gd name="T85" fmla="*/ 63 h 184"/>
              <a:gd name="T86" fmla="*/ 115 w 184"/>
              <a:gd name="T87" fmla="*/ 54 h 184"/>
              <a:gd name="T88" fmla="*/ 121 w 184"/>
              <a:gd name="T89" fmla="*/ 54 h 184"/>
              <a:gd name="T90" fmla="*/ 133 w 184"/>
              <a:gd name="T91" fmla="*/ 41 h 184"/>
              <a:gd name="T92" fmla="*/ 133 w 184"/>
              <a:gd name="T93" fmla="*/ 12 h 184"/>
              <a:gd name="T94" fmla="*/ 121 w 184"/>
              <a:gd name="T95" fmla="*/ 0 h 184"/>
              <a:gd name="T96" fmla="*/ 42 w 184"/>
              <a:gd name="T97" fmla="*/ 0 h 184"/>
              <a:gd name="T98" fmla="*/ 29 w 184"/>
              <a:gd name="T99" fmla="*/ 12 h 184"/>
              <a:gd name="T100" fmla="*/ 29 w 184"/>
              <a:gd name="T101" fmla="*/ 41 h 184"/>
              <a:gd name="T102" fmla="*/ 42 w 184"/>
              <a:gd name="T103" fmla="*/ 54 h 184"/>
              <a:gd name="T104" fmla="*/ 56 w 184"/>
              <a:gd name="T105" fmla="*/ 21 h 184"/>
              <a:gd name="T106" fmla="*/ 106 w 184"/>
              <a:gd name="T107" fmla="*/ 21 h 184"/>
              <a:gd name="T108" fmla="*/ 112 w 184"/>
              <a:gd name="T109" fmla="*/ 27 h 184"/>
              <a:gd name="T110" fmla="*/ 106 w 184"/>
              <a:gd name="T111" fmla="*/ 32 h 184"/>
              <a:gd name="T112" fmla="*/ 56 w 184"/>
              <a:gd name="T113" fmla="*/ 32 h 184"/>
              <a:gd name="T114" fmla="*/ 51 w 184"/>
              <a:gd name="T115" fmla="*/ 27 h 184"/>
              <a:gd name="T116" fmla="*/ 56 w 184"/>
              <a:gd name="T117" fmla="*/ 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 h="184">
                <a:moveTo>
                  <a:pt x="117" y="87"/>
                </a:moveTo>
                <a:cubicBezTo>
                  <a:pt x="117" y="98"/>
                  <a:pt x="127" y="108"/>
                  <a:pt x="139" y="108"/>
                </a:cubicBezTo>
                <a:cubicBezTo>
                  <a:pt x="151" y="108"/>
                  <a:pt x="160" y="98"/>
                  <a:pt x="160" y="87"/>
                </a:cubicBezTo>
                <a:cubicBezTo>
                  <a:pt x="160" y="75"/>
                  <a:pt x="151" y="65"/>
                  <a:pt x="139" y="65"/>
                </a:cubicBezTo>
                <a:cubicBezTo>
                  <a:pt x="127" y="65"/>
                  <a:pt x="117" y="75"/>
                  <a:pt x="117" y="87"/>
                </a:cubicBezTo>
                <a:close/>
                <a:moveTo>
                  <a:pt x="179" y="162"/>
                </a:moveTo>
                <a:cubicBezTo>
                  <a:pt x="5" y="162"/>
                  <a:pt x="5" y="162"/>
                  <a:pt x="5" y="162"/>
                </a:cubicBezTo>
                <a:cubicBezTo>
                  <a:pt x="2" y="162"/>
                  <a:pt x="0" y="165"/>
                  <a:pt x="0" y="167"/>
                </a:cubicBezTo>
                <a:cubicBezTo>
                  <a:pt x="0" y="178"/>
                  <a:pt x="0" y="178"/>
                  <a:pt x="0" y="178"/>
                </a:cubicBezTo>
                <a:cubicBezTo>
                  <a:pt x="0" y="181"/>
                  <a:pt x="2" y="184"/>
                  <a:pt x="5" y="184"/>
                </a:cubicBezTo>
                <a:cubicBezTo>
                  <a:pt x="179" y="184"/>
                  <a:pt x="179" y="184"/>
                  <a:pt x="179" y="184"/>
                </a:cubicBezTo>
                <a:cubicBezTo>
                  <a:pt x="182" y="184"/>
                  <a:pt x="184" y="181"/>
                  <a:pt x="184" y="178"/>
                </a:cubicBezTo>
                <a:cubicBezTo>
                  <a:pt x="184" y="167"/>
                  <a:pt x="184" y="167"/>
                  <a:pt x="184" y="167"/>
                </a:cubicBezTo>
                <a:cubicBezTo>
                  <a:pt x="184" y="165"/>
                  <a:pt x="182" y="162"/>
                  <a:pt x="179" y="162"/>
                </a:cubicBezTo>
                <a:close/>
                <a:moveTo>
                  <a:pt x="139" y="119"/>
                </a:moveTo>
                <a:cubicBezTo>
                  <a:pt x="132" y="119"/>
                  <a:pt x="125" y="117"/>
                  <a:pt x="120" y="113"/>
                </a:cubicBezTo>
                <a:cubicBezTo>
                  <a:pt x="115" y="116"/>
                  <a:pt x="111" y="119"/>
                  <a:pt x="108" y="124"/>
                </a:cubicBezTo>
                <a:cubicBezTo>
                  <a:pt x="108" y="135"/>
                  <a:pt x="108" y="135"/>
                  <a:pt x="108" y="135"/>
                </a:cubicBezTo>
                <a:cubicBezTo>
                  <a:pt x="108" y="141"/>
                  <a:pt x="105" y="146"/>
                  <a:pt x="101" y="149"/>
                </a:cubicBezTo>
                <a:cubicBezTo>
                  <a:pt x="101" y="151"/>
                  <a:pt x="101" y="151"/>
                  <a:pt x="101" y="151"/>
                </a:cubicBezTo>
                <a:cubicBezTo>
                  <a:pt x="176" y="151"/>
                  <a:pt x="176" y="151"/>
                  <a:pt x="176" y="151"/>
                </a:cubicBezTo>
                <a:cubicBezTo>
                  <a:pt x="176" y="146"/>
                  <a:pt x="176" y="146"/>
                  <a:pt x="176" y="146"/>
                </a:cubicBezTo>
                <a:cubicBezTo>
                  <a:pt x="176" y="132"/>
                  <a:pt x="169" y="120"/>
                  <a:pt x="157" y="113"/>
                </a:cubicBezTo>
                <a:cubicBezTo>
                  <a:pt x="152" y="117"/>
                  <a:pt x="146" y="119"/>
                  <a:pt x="139" y="119"/>
                </a:cubicBezTo>
                <a:close/>
                <a:moveTo>
                  <a:pt x="6" y="141"/>
                </a:moveTo>
                <a:cubicBezTo>
                  <a:pt x="31" y="141"/>
                  <a:pt x="31" y="141"/>
                  <a:pt x="31" y="141"/>
                </a:cubicBezTo>
                <a:cubicBezTo>
                  <a:pt x="27" y="151"/>
                  <a:pt x="27" y="151"/>
                  <a:pt x="27" y="151"/>
                </a:cubicBezTo>
                <a:cubicBezTo>
                  <a:pt x="71" y="151"/>
                  <a:pt x="71" y="151"/>
                  <a:pt x="71" y="151"/>
                </a:cubicBezTo>
                <a:cubicBezTo>
                  <a:pt x="67" y="141"/>
                  <a:pt x="67" y="141"/>
                  <a:pt x="67" y="141"/>
                </a:cubicBezTo>
                <a:cubicBezTo>
                  <a:pt x="92" y="141"/>
                  <a:pt x="92" y="141"/>
                  <a:pt x="92" y="141"/>
                </a:cubicBezTo>
                <a:cubicBezTo>
                  <a:pt x="95" y="141"/>
                  <a:pt x="97" y="138"/>
                  <a:pt x="97" y="135"/>
                </a:cubicBezTo>
                <a:cubicBezTo>
                  <a:pt x="97" y="81"/>
                  <a:pt x="97" y="81"/>
                  <a:pt x="97" y="81"/>
                </a:cubicBezTo>
                <a:cubicBezTo>
                  <a:pt x="97" y="78"/>
                  <a:pt x="95" y="76"/>
                  <a:pt x="92" y="76"/>
                </a:cubicBezTo>
                <a:cubicBezTo>
                  <a:pt x="6" y="76"/>
                  <a:pt x="6" y="76"/>
                  <a:pt x="6" y="76"/>
                </a:cubicBezTo>
                <a:cubicBezTo>
                  <a:pt x="3" y="76"/>
                  <a:pt x="0" y="78"/>
                  <a:pt x="0" y="81"/>
                </a:cubicBezTo>
                <a:cubicBezTo>
                  <a:pt x="0" y="135"/>
                  <a:pt x="0" y="135"/>
                  <a:pt x="0" y="135"/>
                </a:cubicBezTo>
                <a:cubicBezTo>
                  <a:pt x="0" y="138"/>
                  <a:pt x="3" y="141"/>
                  <a:pt x="6" y="141"/>
                </a:cubicBezTo>
                <a:close/>
                <a:moveTo>
                  <a:pt x="42" y="54"/>
                </a:moveTo>
                <a:cubicBezTo>
                  <a:pt x="87" y="54"/>
                  <a:pt x="87" y="54"/>
                  <a:pt x="87" y="54"/>
                </a:cubicBezTo>
                <a:cubicBezTo>
                  <a:pt x="107" y="67"/>
                  <a:pt x="107" y="67"/>
                  <a:pt x="107" y="67"/>
                </a:cubicBezTo>
                <a:cubicBezTo>
                  <a:pt x="108" y="68"/>
                  <a:pt x="109" y="68"/>
                  <a:pt x="110" y="68"/>
                </a:cubicBezTo>
                <a:cubicBezTo>
                  <a:pt x="111" y="68"/>
                  <a:pt x="112" y="68"/>
                  <a:pt x="112" y="67"/>
                </a:cubicBezTo>
                <a:cubicBezTo>
                  <a:pt x="114" y="66"/>
                  <a:pt x="115" y="64"/>
                  <a:pt x="115" y="63"/>
                </a:cubicBezTo>
                <a:cubicBezTo>
                  <a:pt x="115" y="54"/>
                  <a:pt x="115" y="54"/>
                  <a:pt x="115" y="54"/>
                </a:cubicBezTo>
                <a:cubicBezTo>
                  <a:pt x="121" y="54"/>
                  <a:pt x="121" y="54"/>
                  <a:pt x="121" y="54"/>
                </a:cubicBezTo>
                <a:cubicBezTo>
                  <a:pt x="128" y="54"/>
                  <a:pt x="133" y="48"/>
                  <a:pt x="133" y="41"/>
                </a:cubicBezTo>
                <a:cubicBezTo>
                  <a:pt x="133" y="12"/>
                  <a:pt x="133" y="12"/>
                  <a:pt x="133" y="12"/>
                </a:cubicBezTo>
                <a:cubicBezTo>
                  <a:pt x="133" y="5"/>
                  <a:pt x="128" y="0"/>
                  <a:pt x="121" y="0"/>
                </a:cubicBezTo>
                <a:cubicBezTo>
                  <a:pt x="42" y="0"/>
                  <a:pt x="42" y="0"/>
                  <a:pt x="42" y="0"/>
                </a:cubicBezTo>
                <a:cubicBezTo>
                  <a:pt x="35" y="0"/>
                  <a:pt x="29" y="5"/>
                  <a:pt x="29" y="12"/>
                </a:cubicBezTo>
                <a:cubicBezTo>
                  <a:pt x="29" y="41"/>
                  <a:pt x="29" y="41"/>
                  <a:pt x="29" y="41"/>
                </a:cubicBezTo>
                <a:cubicBezTo>
                  <a:pt x="29" y="48"/>
                  <a:pt x="35" y="54"/>
                  <a:pt x="42" y="54"/>
                </a:cubicBezTo>
                <a:close/>
                <a:moveTo>
                  <a:pt x="56" y="21"/>
                </a:moveTo>
                <a:cubicBezTo>
                  <a:pt x="106" y="21"/>
                  <a:pt x="106" y="21"/>
                  <a:pt x="106" y="21"/>
                </a:cubicBezTo>
                <a:cubicBezTo>
                  <a:pt x="109" y="21"/>
                  <a:pt x="112" y="24"/>
                  <a:pt x="112" y="27"/>
                </a:cubicBezTo>
                <a:cubicBezTo>
                  <a:pt x="112" y="30"/>
                  <a:pt x="109" y="32"/>
                  <a:pt x="106" y="32"/>
                </a:cubicBezTo>
                <a:cubicBezTo>
                  <a:pt x="56" y="32"/>
                  <a:pt x="56" y="32"/>
                  <a:pt x="56" y="32"/>
                </a:cubicBezTo>
                <a:cubicBezTo>
                  <a:pt x="53" y="32"/>
                  <a:pt x="51" y="30"/>
                  <a:pt x="51" y="27"/>
                </a:cubicBezTo>
                <a:cubicBezTo>
                  <a:pt x="51" y="24"/>
                  <a:pt x="53" y="21"/>
                  <a:pt x="56"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BDEAF27-7430-4BEF-AC67-9E0CAD71F95E}"/>
              </a:ext>
            </a:extLst>
          </p:cNvPr>
          <p:cNvSpPr>
            <a:spLocks noEditPoints="1"/>
          </p:cNvSpPr>
          <p:nvPr/>
        </p:nvSpPr>
        <p:spPr bwMode="auto">
          <a:xfrm>
            <a:off x="9063327" y="2048775"/>
            <a:ext cx="930752" cy="937737"/>
          </a:xfrm>
          <a:custGeom>
            <a:avLst/>
            <a:gdLst>
              <a:gd name="T0" fmla="*/ 112 w 224"/>
              <a:gd name="T1" fmla="*/ 102 h 224"/>
              <a:gd name="T2" fmla="*/ 131 w 224"/>
              <a:gd name="T3" fmla="*/ 84 h 224"/>
              <a:gd name="T4" fmla="*/ 112 w 224"/>
              <a:gd name="T5" fmla="*/ 65 h 224"/>
              <a:gd name="T6" fmla="*/ 94 w 224"/>
              <a:gd name="T7" fmla="*/ 84 h 224"/>
              <a:gd name="T8" fmla="*/ 112 w 224"/>
              <a:gd name="T9" fmla="*/ 102 h 224"/>
              <a:gd name="T10" fmla="*/ 124 w 224"/>
              <a:gd name="T11" fmla="*/ 112 h 224"/>
              <a:gd name="T12" fmla="*/ 101 w 224"/>
              <a:gd name="T13" fmla="*/ 112 h 224"/>
              <a:gd name="T14" fmla="*/ 75 w 224"/>
              <a:gd name="T15" fmla="*/ 137 h 224"/>
              <a:gd name="T16" fmla="*/ 75 w 224"/>
              <a:gd name="T17" fmla="*/ 142 h 224"/>
              <a:gd name="T18" fmla="*/ 82 w 224"/>
              <a:gd name="T19" fmla="*/ 149 h 224"/>
              <a:gd name="T20" fmla="*/ 143 w 224"/>
              <a:gd name="T21" fmla="*/ 149 h 224"/>
              <a:gd name="T22" fmla="*/ 150 w 224"/>
              <a:gd name="T23" fmla="*/ 142 h 224"/>
              <a:gd name="T24" fmla="*/ 150 w 224"/>
              <a:gd name="T25" fmla="*/ 137 h 224"/>
              <a:gd name="T26" fmla="*/ 124 w 224"/>
              <a:gd name="T27" fmla="*/ 112 h 224"/>
              <a:gd name="T28" fmla="*/ 215 w 224"/>
              <a:gd name="T29" fmla="*/ 102 h 224"/>
              <a:gd name="T30" fmla="*/ 208 w 224"/>
              <a:gd name="T31" fmla="*/ 102 h 224"/>
              <a:gd name="T32" fmla="*/ 122 w 224"/>
              <a:gd name="T33" fmla="*/ 16 h 224"/>
              <a:gd name="T34" fmla="*/ 122 w 224"/>
              <a:gd name="T35" fmla="*/ 9 h 224"/>
              <a:gd name="T36" fmla="*/ 112 w 224"/>
              <a:gd name="T37" fmla="*/ 0 h 224"/>
              <a:gd name="T38" fmla="*/ 103 w 224"/>
              <a:gd name="T39" fmla="*/ 9 h 224"/>
              <a:gd name="T40" fmla="*/ 103 w 224"/>
              <a:gd name="T41" fmla="*/ 16 h 224"/>
              <a:gd name="T42" fmla="*/ 17 w 224"/>
              <a:gd name="T43" fmla="*/ 102 h 224"/>
              <a:gd name="T44" fmla="*/ 10 w 224"/>
              <a:gd name="T45" fmla="*/ 102 h 224"/>
              <a:gd name="T46" fmla="*/ 0 w 224"/>
              <a:gd name="T47" fmla="*/ 112 h 224"/>
              <a:gd name="T48" fmla="*/ 10 w 224"/>
              <a:gd name="T49" fmla="*/ 121 h 224"/>
              <a:gd name="T50" fmla="*/ 17 w 224"/>
              <a:gd name="T51" fmla="*/ 121 h 224"/>
              <a:gd name="T52" fmla="*/ 103 w 224"/>
              <a:gd name="T53" fmla="*/ 207 h 224"/>
              <a:gd name="T54" fmla="*/ 103 w 224"/>
              <a:gd name="T55" fmla="*/ 214 h 224"/>
              <a:gd name="T56" fmla="*/ 112 w 224"/>
              <a:gd name="T57" fmla="*/ 224 h 224"/>
              <a:gd name="T58" fmla="*/ 122 w 224"/>
              <a:gd name="T59" fmla="*/ 214 h 224"/>
              <a:gd name="T60" fmla="*/ 122 w 224"/>
              <a:gd name="T61" fmla="*/ 207 h 224"/>
              <a:gd name="T62" fmla="*/ 208 w 224"/>
              <a:gd name="T63" fmla="*/ 121 h 224"/>
              <a:gd name="T64" fmla="*/ 215 w 224"/>
              <a:gd name="T65" fmla="*/ 121 h 224"/>
              <a:gd name="T66" fmla="*/ 224 w 224"/>
              <a:gd name="T67" fmla="*/ 112 h 224"/>
              <a:gd name="T68" fmla="*/ 215 w 224"/>
              <a:gd name="T69" fmla="*/ 102 h 224"/>
              <a:gd name="T70" fmla="*/ 182 w 224"/>
              <a:gd name="T71" fmla="*/ 121 h 224"/>
              <a:gd name="T72" fmla="*/ 189 w 224"/>
              <a:gd name="T73" fmla="*/ 121 h 224"/>
              <a:gd name="T74" fmla="*/ 122 w 224"/>
              <a:gd name="T75" fmla="*/ 188 h 224"/>
              <a:gd name="T76" fmla="*/ 122 w 224"/>
              <a:gd name="T77" fmla="*/ 182 h 224"/>
              <a:gd name="T78" fmla="*/ 112 w 224"/>
              <a:gd name="T79" fmla="*/ 172 h 224"/>
              <a:gd name="T80" fmla="*/ 103 w 224"/>
              <a:gd name="T81" fmla="*/ 182 h 224"/>
              <a:gd name="T82" fmla="*/ 103 w 224"/>
              <a:gd name="T83" fmla="*/ 188 h 224"/>
              <a:gd name="T84" fmla="*/ 36 w 224"/>
              <a:gd name="T85" fmla="*/ 121 h 224"/>
              <a:gd name="T86" fmla="*/ 42 w 224"/>
              <a:gd name="T87" fmla="*/ 121 h 224"/>
              <a:gd name="T88" fmla="*/ 52 w 224"/>
              <a:gd name="T89" fmla="*/ 112 h 224"/>
              <a:gd name="T90" fmla="*/ 42 w 224"/>
              <a:gd name="T91" fmla="*/ 102 h 224"/>
              <a:gd name="T92" fmla="*/ 36 w 224"/>
              <a:gd name="T93" fmla="*/ 102 h 224"/>
              <a:gd name="T94" fmla="*/ 103 w 224"/>
              <a:gd name="T95" fmla="*/ 35 h 224"/>
              <a:gd name="T96" fmla="*/ 103 w 224"/>
              <a:gd name="T97" fmla="*/ 42 h 224"/>
              <a:gd name="T98" fmla="*/ 112 w 224"/>
              <a:gd name="T99" fmla="*/ 51 h 224"/>
              <a:gd name="T100" fmla="*/ 122 w 224"/>
              <a:gd name="T101" fmla="*/ 42 h 224"/>
              <a:gd name="T102" fmla="*/ 122 w 224"/>
              <a:gd name="T103" fmla="*/ 35 h 224"/>
              <a:gd name="T104" fmla="*/ 189 w 224"/>
              <a:gd name="T105" fmla="*/ 102 h 224"/>
              <a:gd name="T106" fmla="*/ 182 w 224"/>
              <a:gd name="T107" fmla="*/ 102 h 224"/>
              <a:gd name="T108" fmla="*/ 173 w 224"/>
              <a:gd name="T109" fmla="*/ 112 h 224"/>
              <a:gd name="T110" fmla="*/ 182 w 224"/>
              <a:gd name="T111" fmla="*/ 12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224">
                <a:moveTo>
                  <a:pt x="112" y="102"/>
                </a:moveTo>
                <a:cubicBezTo>
                  <a:pt x="123" y="102"/>
                  <a:pt x="131" y="94"/>
                  <a:pt x="131" y="84"/>
                </a:cubicBezTo>
                <a:cubicBezTo>
                  <a:pt x="131" y="73"/>
                  <a:pt x="123" y="65"/>
                  <a:pt x="112" y="65"/>
                </a:cubicBezTo>
                <a:cubicBezTo>
                  <a:pt x="102" y="65"/>
                  <a:pt x="94" y="73"/>
                  <a:pt x="94" y="84"/>
                </a:cubicBezTo>
                <a:cubicBezTo>
                  <a:pt x="94" y="94"/>
                  <a:pt x="102" y="102"/>
                  <a:pt x="112" y="102"/>
                </a:cubicBezTo>
                <a:close/>
                <a:moveTo>
                  <a:pt x="124" y="112"/>
                </a:moveTo>
                <a:cubicBezTo>
                  <a:pt x="101" y="112"/>
                  <a:pt x="101" y="112"/>
                  <a:pt x="101" y="112"/>
                </a:cubicBezTo>
                <a:cubicBezTo>
                  <a:pt x="86" y="112"/>
                  <a:pt x="75" y="123"/>
                  <a:pt x="75" y="137"/>
                </a:cubicBezTo>
                <a:cubicBezTo>
                  <a:pt x="75" y="142"/>
                  <a:pt x="75" y="142"/>
                  <a:pt x="75" y="142"/>
                </a:cubicBezTo>
                <a:cubicBezTo>
                  <a:pt x="75" y="146"/>
                  <a:pt x="78" y="149"/>
                  <a:pt x="82" y="149"/>
                </a:cubicBezTo>
                <a:cubicBezTo>
                  <a:pt x="143" y="149"/>
                  <a:pt x="143" y="149"/>
                  <a:pt x="143" y="149"/>
                </a:cubicBezTo>
                <a:cubicBezTo>
                  <a:pt x="147" y="149"/>
                  <a:pt x="150" y="146"/>
                  <a:pt x="150" y="142"/>
                </a:cubicBezTo>
                <a:cubicBezTo>
                  <a:pt x="150" y="137"/>
                  <a:pt x="150" y="137"/>
                  <a:pt x="150" y="137"/>
                </a:cubicBezTo>
                <a:cubicBezTo>
                  <a:pt x="150" y="123"/>
                  <a:pt x="138" y="112"/>
                  <a:pt x="124" y="112"/>
                </a:cubicBezTo>
                <a:close/>
                <a:moveTo>
                  <a:pt x="215" y="102"/>
                </a:moveTo>
                <a:cubicBezTo>
                  <a:pt x="208" y="102"/>
                  <a:pt x="208" y="102"/>
                  <a:pt x="208" y="102"/>
                </a:cubicBezTo>
                <a:cubicBezTo>
                  <a:pt x="203" y="57"/>
                  <a:pt x="167" y="21"/>
                  <a:pt x="122" y="16"/>
                </a:cubicBezTo>
                <a:cubicBezTo>
                  <a:pt x="122" y="9"/>
                  <a:pt x="122" y="9"/>
                  <a:pt x="122" y="9"/>
                </a:cubicBezTo>
                <a:cubicBezTo>
                  <a:pt x="122" y="4"/>
                  <a:pt x="118" y="0"/>
                  <a:pt x="112" y="0"/>
                </a:cubicBezTo>
                <a:cubicBezTo>
                  <a:pt x="107" y="0"/>
                  <a:pt x="103" y="4"/>
                  <a:pt x="103" y="9"/>
                </a:cubicBezTo>
                <a:cubicBezTo>
                  <a:pt x="103" y="16"/>
                  <a:pt x="103" y="16"/>
                  <a:pt x="103" y="16"/>
                </a:cubicBezTo>
                <a:cubicBezTo>
                  <a:pt x="58" y="21"/>
                  <a:pt x="21" y="57"/>
                  <a:pt x="17" y="102"/>
                </a:cubicBezTo>
                <a:cubicBezTo>
                  <a:pt x="10" y="102"/>
                  <a:pt x="10" y="102"/>
                  <a:pt x="10" y="102"/>
                </a:cubicBezTo>
                <a:cubicBezTo>
                  <a:pt x="4" y="102"/>
                  <a:pt x="0" y="106"/>
                  <a:pt x="0" y="112"/>
                </a:cubicBezTo>
                <a:cubicBezTo>
                  <a:pt x="0" y="117"/>
                  <a:pt x="4" y="121"/>
                  <a:pt x="10" y="121"/>
                </a:cubicBezTo>
                <a:cubicBezTo>
                  <a:pt x="17" y="121"/>
                  <a:pt x="17" y="121"/>
                  <a:pt x="17" y="121"/>
                </a:cubicBezTo>
                <a:cubicBezTo>
                  <a:pt x="21" y="166"/>
                  <a:pt x="58" y="203"/>
                  <a:pt x="103" y="207"/>
                </a:cubicBezTo>
                <a:cubicBezTo>
                  <a:pt x="103" y="214"/>
                  <a:pt x="103" y="214"/>
                  <a:pt x="103" y="214"/>
                </a:cubicBezTo>
                <a:cubicBezTo>
                  <a:pt x="103" y="220"/>
                  <a:pt x="107" y="224"/>
                  <a:pt x="112" y="224"/>
                </a:cubicBezTo>
                <a:cubicBezTo>
                  <a:pt x="118" y="224"/>
                  <a:pt x="122" y="220"/>
                  <a:pt x="122" y="214"/>
                </a:cubicBezTo>
                <a:cubicBezTo>
                  <a:pt x="122" y="207"/>
                  <a:pt x="122" y="207"/>
                  <a:pt x="122" y="207"/>
                </a:cubicBezTo>
                <a:cubicBezTo>
                  <a:pt x="167" y="203"/>
                  <a:pt x="203" y="166"/>
                  <a:pt x="208" y="121"/>
                </a:cubicBezTo>
                <a:cubicBezTo>
                  <a:pt x="215" y="121"/>
                  <a:pt x="215" y="121"/>
                  <a:pt x="215" y="121"/>
                </a:cubicBezTo>
                <a:cubicBezTo>
                  <a:pt x="220" y="121"/>
                  <a:pt x="224" y="117"/>
                  <a:pt x="224" y="112"/>
                </a:cubicBezTo>
                <a:cubicBezTo>
                  <a:pt x="224" y="106"/>
                  <a:pt x="220" y="102"/>
                  <a:pt x="215" y="102"/>
                </a:cubicBezTo>
                <a:close/>
                <a:moveTo>
                  <a:pt x="182" y="121"/>
                </a:moveTo>
                <a:cubicBezTo>
                  <a:pt x="189" y="121"/>
                  <a:pt x="189" y="121"/>
                  <a:pt x="189" y="121"/>
                </a:cubicBezTo>
                <a:cubicBezTo>
                  <a:pt x="185" y="156"/>
                  <a:pt x="157" y="184"/>
                  <a:pt x="122" y="188"/>
                </a:cubicBezTo>
                <a:cubicBezTo>
                  <a:pt x="122" y="182"/>
                  <a:pt x="122" y="182"/>
                  <a:pt x="122" y="182"/>
                </a:cubicBezTo>
                <a:cubicBezTo>
                  <a:pt x="122" y="177"/>
                  <a:pt x="118" y="172"/>
                  <a:pt x="112" y="172"/>
                </a:cubicBezTo>
                <a:cubicBezTo>
                  <a:pt x="107" y="172"/>
                  <a:pt x="103" y="177"/>
                  <a:pt x="103" y="182"/>
                </a:cubicBezTo>
                <a:cubicBezTo>
                  <a:pt x="103" y="188"/>
                  <a:pt x="103" y="188"/>
                  <a:pt x="103" y="188"/>
                </a:cubicBezTo>
                <a:cubicBezTo>
                  <a:pt x="68" y="184"/>
                  <a:pt x="40" y="156"/>
                  <a:pt x="36" y="121"/>
                </a:cubicBezTo>
                <a:cubicBezTo>
                  <a:pt x="42" y="121"/>
                  <a:pt x="42" y="121"/>
                  <a:pt x="42" y="121"/>
                </a:cubicBezTo>
                <a:cubicBezTo>
                  <a:pt x="47" y="121"/>
                  <a:pt x="52" y="117"/>
                  <a:pt x="52" y="112"/>
                </a:cubicBezTo>
                <a:cubicBezTo>
                  <a:pt x="52" y="106"/>
                  <a:pt x="47" y="102"/>
                  <a:pt x="42" y="102"/>
                </a:cubicBezTo>
                <a:cubicBezTo>
                  <a:pt x="36" y="102"/>
                  <a:pt x="36" y="102"/>
                  <a:pt x="36" y="102"/>
                </a:cubicBezTo>
                <a:cubicBezTo>
                  <a:pt x="40" y="67"/>
                  <a:pt x="68" y="39"/>
                  <a:pt x="103" y="35"/>
                </a:cubicBezTo>
                <a:cubicBezTo>
                  <a:pt x="103" y="42"/>
                  <a:pt x="103" y="42"/>
                  <a:pt x="103" y="42"/>
                </a:cubicBezTo>
                <a:cubicBezTo>
                  <a:pt x="103" y="47"/>
                  <a:pt x="107" y="51"/>
                  <a:pt x="112" y="51"/>
                </a:cubicBezTo>
                <a:cubicBezTo>
                  <a:pt x="118" y="51"/>
                  <a:pt x="122" y="47"/>
                  <a:pt x="122" y="42"/>
                </a:cubicBezTo>
                <a:cubicBezTo>
                  <a:pt x="122" y="35"/>
                  <a:pt x="122" y="35"/>
                  <a:pt x="122" y="35"/>
                </a:cubicBezTo>
                <a:cubicBezTo>
                  <a:pt x="157" y="39"/>
                  <a:pt x="185" y="67"/>
                  <a:pt x="189" y="102"/>
                </a:cubicBezTo>
                <a:cubicBezTo>
                  <a:pt x="182" y="102"/>
                  <a:pt x="182" y="102"/>
                  <a:pt x="182" y="102"/>
                </a:cubicBezTo>
                <a:cubicBezTo>
                  <a:pt x="177" y="102"/>
                  <a:pt x="173" y="106"/>
                  <a:pt x="173" y="112"/>
                </a:cubicBezTo>
                <a:cubicBezTo>
                  <a:pt x="173" y="117"/>
                  <a:pt x="177" y="121"/>
                  <a:pt x="182" y="1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7F1C8951-7FCD-4336-9E3E-4C1FFC835CC4}"/>
              </a:ext>
            </a:extLst>
          </p:cNvPr>
          <p:cNvSpPr>
            <a:spLocks noEditPoints="1"/>
          </p:cNvSpPr>
          <p:nvPr/>
        </p:nvSpPr>
        <p:spPr bwMode="auto">
          <a:xfrm>
            <a:off x="2245941" y="2096797"/>
            <a:ext cx="834708" cy="841693"/>
          </a:xfrm>
          <a:custGeom>
            <a:avLst/>
            <a:gdLst>
              <a:gd name="T0" fmla="*/ 80 w 201"/>
              <a:gd name="T1" fmla="*/ 50 h 201"/>
              <a:gd name="T2" fmla="*/ 86 w 201"/>
              <a:gd name="T3" fmla="*/ 57 h 201"/>
              <a:gd name="T4" fmla="*/ 101 w 201"/>
              <a:gd name="T5" fmla="*/ 50 h 201"/>
              <a:gd name="T6" fmla="*/ 115 w 201"/>
              <a:gd name="T7" fmla="*/ 57 h 201"/>
              <a:gd name="T8" fmla="*/ 121 w 201"/>
              <a:gd name="T9" fmla="*/ 51 h 201"/>
              <a:gd name="T10" fmla="*/ 119 w 201"/>
              <a:gd name="T11" fmla="*/ 37 h 201"/>
              <a:gd name="T12" fmla="*/ 130 w 201"/>
              <a:gd name="T13" fmla="*/ 21 h 201"/>
              <a:gd name="T14" fmla="*/ 112 w 201"/>
              <a:gd name="T15" fmla="*/ 15 h 201"/>
              <a:gd name="T16" fmla="*/ 101 w 201"/>
              <a:gd name="T17" fmla="*/ 0 h 201"/>
              <a:gd name="T18" fmla="*/ 89 w 201"/>
              <a:gd name="T19" fmla="*/ 15 h 201"/>
              <a:gd name="T20" fmla="*/ 71 w 201"/>
              <a:gd name="T21" fmla="*/ 21 h 201"/>
              <a:gd name="T22" fmla="*/ 83 w 201"/>
              <a:gd name="T23" fmla="*/ 37 h 201"/>
              <a:gd name="T24" fmla="*/ 161 w 201"/>
              <a:gd name="T25" fmla="*/ 156 h 201"/>
              <a:gd name="T26" fmla="*/ 153 w 201"/>
              <a:gd name="T27" fmla="*/ 173 h 201"/>
              <a:gd name="T28" fmla="*/ 145 w 201"/>
              <a:gd name="T29" fmla="*/ 201 h 201"/>
              <a:gd name="T30" fmla="*/ 201 w 201"/>
              <a:gd name="T31" fmla="*/ 180 h 201"/>
              <a:gd name="T32" fmla="*/ 190 w 201"/>
              <a:gd name="T33" fmla="*/ 145 h 201"/>
              <a:gd name="T34" fmla="*/ 135 w 201"/>
              <a:gd name="T35" fmla="*/ 110 h 201"/>
              <a:gd name="T36" fmla="*/ 66 w 201"/>
              <a:gd name="T37" fmla="*/ 110 h 201"/>
              <a:gd name="T38" fmla="*/ 161 w 201"/>
              <a:gd name="T39" fmla="*/ 144 h 201"/>
              <a:gd name="T40" fmla="*/ 161 w 201"/>
              <a:gd name="T41" fmla="*/ 76 h 201"/>
              <a:gd name="T42" fmla="*/ 147 w 201"/>
              <a:gd name="T43" fmla="*/ 110 h 201"/>
              <a:gd name="T44" fmla="*/ 161 w 201"/>
              <a:gd name="T45" fmla="*/ 144 h 201"/>
              <a:gd name="T46" fmla="*/ 63 w 201"/>
              <a:gd name="T47" fmla="*/ 136 h 201"/>
              <a:gd name="T48" fmla="*/ 63 w 201"/>
              <a:gd name="T49" fmla="*/ 84 h 201"/>
              <a:gd name="T50" fmla="*/ 6 w 201"/>
              <a:gd name="T51" fmla="*/ 110 h 201"/>
              <a:gd name="T52" fmla="*/ 101 w 201"/>
              <a:gd name="T53" fmla="*/ 156 h 201"/>
              <a:gd name="T54" fmla="*/ 60 w 201"/>
              <a:gd name="T55" fmla="*/ 173 h 201"/>
              <a:gd name="T56" fmla="*/ 82 w 201"/>
              <a:gd name="T57" fmla="*/ 201 h 201"/>
              <a:gd name="T58" fmla="*/ 141 w 201"/>
              <a:gd name="T59" fmla="*/ 180 h 201"/>
              <a:gd name="T60" fmla="*/ 130 w 201"/>
              <a:gd name="T61" fmla="*/ 145 h 201"/>
              <a:gd name="T62" fmla="*/ 48 w 201"/>
              <a:gd name="T63" fmla="*/ 173 h 201"/>
              <a:gd name="T64" fmla="*/ 41 w 201"/>
              <a:gd name="T65" fmla="*/ 156 h 201"/>
              <a:gd name="T66" fmla="*/ 0 w 201"/>
              <a:gd name="T67" fmla="*/ 173 h 201"/>
              <a:gd name="T68" fmla="*/ 22 w 201"/>
              <a:gd name="T69" fmla="*/ 201 h 201"/>
              <a:gd name="T70" fmla="*/ 48 w 201"/>
              <a:gd name="T71" fmla="*/ 18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1" h="201">
                <a:moveTo>
                  <a:pt x="83" y="37"/>
                </a:moveTo>
                <a:cubicBezTo>
                  <a:pt x="80" y="50"/>
                  <a:pt x="80" y="50"/>
                  <a:pt x="80" y="50"/>
                </a:cubicBezTo>
                <a:cubicBezTo>
                  <a:pt x="80" y="52"/>
                  <a:pt x="81" y="54"/>
                  <a:pt x="83" y="56"/>
                </a:cubicBezTo>
                <a:cubicBezTo>
                  <a:pt x="84" y="56"/>
                  <a:pt x="85" y="57"/>
                  <a:pt x="86" y="57"/>
                </a:cubicBezTo>
                <a:cubicBezTo>
                  <a:pt x="87" y="57"/>
                  <a:pt x="88" y="57"/>
                  <a:pt x="89" y="56"/>
                </a:cubicBezTo>
                <a:cubicBezTo>
                  <a:pt x="101" y="50"/>
                  <a:pt x="101" y="50"/>
                  <a:pt x="101" y="50"/>
                </a:cubicBezTo>
                <a:cubicBezTo>
                  <a:pt x="113" y="56"/>
                  <a:pt x="113" y="56"/>
                  <a:pt x="113" y="56"/>
                </a:cubicBezTo>
                <a:cubicBezTo>
                  <a:pt x="113" y="57"/>
                  <a:pt x="114" y="57"/>
                  <a:pt x="115" y="57"/>
                </a:cubicBezTo>
                <a:cubicBezTo>
                  <a:pt x="115" y="57"/>
                  <a:pt x="115" y="57"/>
                  <a:pt x="115" y="57"/>
                </a:cubicBezTo>
                <a:cubicBezTo>
                  <a:pt x="119" y="57"/>
                  <a:pt x="121" y="54"/>
                  <a:pt x="121" y="51"/>
                </a:cubicBezTo>
                <a:cubicBezTo>
                  <a:pt x="121" y="50"/>
                  <a:pt x="121" y="50"/>
                  <a:pt x="121" y="50"/>
                </a:cubicBezTo>
                <a:cubicBezTo>
                  <a:pt x="119" y="37"/>
                  <a:pt x="119" y="37"/>
                  <a:pt x="119" y="37"/>
                </a:cubicBezTo>
                <a:cubicBezTo>
                  <a:pt x="129" y="27"/>
                  <a:pt x="129" y="27"/>
                  <a:pt x="129" y="27"/>
                </a:cubicBezTo>
                <a:cubicBezTo>
                  <a:pt x="130" y="26"/>
                  <a:pt x="131" y="23"/>
                  <a:pt x="130" y="21"/>
                </a:cubicBezTo>
                <a:cubicBezTo>
                  <a:pt x="129" y="19"/>
                  <a:pt x="127" y="18"/>
                  <a:pt x="125" y="17"/>
                </a:cubicBezTo>
                <a:cubicBezTo>
                  <a:pt x="112" y="15"/>
                  <a:pt x="112" y="15"/>
                  <a:pt x="112" y="15"/>
                </a:cubicBezTo>
                <a:cubicBezTo>
                  <a:pt x="106" y="3"/>
                  <a:pt x="106" y="3"/>
                  <a:pt x="106" y="3"/>
                </a:cubicBezTo>
                <a:cubicBezTo>
                  <a:pt x="105" y="1"/>
                  <a:pt x="103" y="0"/>
                  <a:pt x="101" y="0"/>
                </a:cubicBezTo>
                <a:cubicBezTo>
                  <a:pt x="98" y="0"/>
                  <a:pt x="96" y="1"/>
                  <a:pt x="95" y="3"/>
                </a:cubicBezTo>
                <a:cubicBezTo>
                  <a:pt x="89" y="15"/>
                  <a:pt x="89" y="15"/>
                  <a:pt x="89" y="15"/>
                </a:cubicBezTo>
                <a:cubicBezTo>
                  <a:pt x="76" y="17"/>
                  <a:pt x="76" y="17"/>
                  <a:pt x="76" y="17"/>
                </a:cubicBezTo>
                <a:cubicBezTo>
                  <a:pt x="74" y="18"/>
                  <a:pt x="72" y="19"/>
                  <a:pt x="71" y="21"/>
                </a:cubicBezTo>
                <a:cubicBezTo>
                  <a:pt x="71" y="23"/>
                  <a:pt x="71" y="26"/>
                  <a:pt x="73" y="27"/>
                </a:cubicBezTo>
                <a:lnTo>
                  <a:pt x="83" y="37"/>
                </a:lnTo>
                <a:close/>
                <a:moveTo>
                  <a:pt x="190" y="145"/>
                </a:moveTo>
                <a:cubicBezTo>
                  <a:pt x="182" y="152"/>
                  <a:pt x="172" y="156"/>
                  <a:pt x="161" y="156"/>
                </a:cubicBezTo>
                <a:cubicBezTo>
                  <a:pt x="157" y="156"/>
                  <a:pt x="153" y="156"/>
                  <a:pt x="150" y="155"/>
                </a:cubicBezTo>
                <a:cubicBezTo>
                  <a:pt x="152" y="161"/>
                  <a:pt x="153" y="167"/>
                  <a:pt x="153" y="173"/>
                </a:cubicBezTo>
                <a:cubicBezTo>
                  <a:pt x="153" y="180"/>
                  <a:pt x="153" y="180"/>
                  <a:pt x="153" y="180"/>
                </a:cubicBezTo>
                <a:cubicBezTo>
                  <a:pt x="153" y="188"/>
                  <a:pt x="150" y="195"/>
                  <a:pt x="145" y="201"/>
                </a:cubicBezTo>
                <a:cubicBezTo>
                  <a:pt x="180" y="201"/>
                  <a:pt x="180" y="201"/>
                  <a:pt x="180" y="201"/>
                </a:cubicBezTo>
                <a:cubicBezTo>
                  <a:pt x="192" y="201"/>
                  <a:pt x="201" y="192"/>
                  <a:pt x="201" y="180"/>
                </a:cubicBezTo>
                <a:cubicBezTo>
                  <a:pt x="201" y="173"/>
                  <a:pt x="201" y="173"/>
                  <a:pt x="201" y="173"/>
                </a:cubicBezTo>
                <a:cubicBezTo>
                  <a:pt x="201" y="163"/>
                  <a:pt x="197" y="153"/>
                  <a:pt x="190" y="145"/>
                </a:cubicBezTo>
                <a:close/>
                <a:moveTo>
                  <a:pt x="101" y="144"/>
                </a:moveTo>
                <a:cubicBezTo>
                  <a:pt x="120" y="144"/>
                  <a:pt x="135" y="129"/>
                  <a:pt x="135" y="110"/>
                </a:cubicBezTo>
                <a:cubicBezTo>
                  <a:pt x="135" y="91"/>
                  <a:pt x="120" y="76"/>
                  <a:pt x="101" y="76"/>
                </a:cubicBezTo>
                <a:cubicBezTo>
                  <a:pt x="82" y="76"/>
                  <a:pt x="66" y="91"/>
                  <a:pt x="66" y="110"/>
                </a:cubicBezTo>
                <a:cubicBezTo>
                  <a:pt x="66" y="129"/>
                  <a:pt x="82" y="144"/>
                  <a:pt x="101" y="144"/>
                </a:cubicBezTo>
                <a:close/>
                <a:moveTo>
                  <a:pt x="161" y="144"/>
                </a:moveTo>
                <a:cubicBezTo>
                  <a:pt x="180" y="144"/>
                  <a:pt x="195" y="129"/>
                  <a:pt x="195" y="110"/>
                </a:cubicBezTo>
                <a:cubicBezTo>
                  <a:pt x="195" y="91"/>
                  <a:pt x="180" y="76"/>
                  <a:pt x="161" y="76"/>
                </a:cubicBezTo>
                <a:cubicBezTo>
                  <a:pt x="152" y="76"/>
                  <a:pt x="145" y="79"/>
                  <a:pt x="139" y="84"/>
                </a:cubicBezTo>
                <a:cubicBezTo>
                  <a:pt x="144" y="91"/>
                  <a:pt x="147" y="100"/>
                  <a:pt x="147" y="110"/>
                </a:cubicBezTo>
                <a:cubicBezTo>
                  <a:pt x="147" y="120"/>
                  <a:pt x="144" y="129"/>
                  <a:pt x="139" y="136"/>
                </a:cubicBezTo>
                <a:cubicBezTo>
                  <a:pt x="145" y="141"/>
                  <a:pt x="152" y="144"/>
                  <a:pt x="161" y="144"/>
                </a:cubicBezTo>
                <a:close/>
                <a:moveTo>
                  <a:pt x="41" y="144"/>
                </a:moveTo>
                <a:cubicBezTo>
                  <a:pt x="49" y="144"/>
                  <a:pt x="57" y="141"/>
                  <a:pt x="63" y="136"/>
                </a:cubicBezTo>
                <a:cubicBezTo>
                  <a:pt x="58" y="129"/>
                  <a:pt x="55" y="120"/>
                  <a:pt x="55" y="110"/>
                </a:cubicBezTo>
                <a:cubicBezTo>
                  <a:pt x="55" y="100"/>
                  <a:pt x="58" y="91"/>
                  <a:pt x="63" y="84"/>
                </a:cubicBezTo>
                <a:cubicBezTo>
                  <a:pt x="57" y="79"/>
                  <a:pt x="49" y="76"/>
                  <a:pt x="41" y="76"/>
                </a:cubicBezTo>
                <a:cubicBezTo>
                  <a:pt x="22" y="76"/>
                  <a:pt x="6" y="91"/>
                  <a:pt x="6" y="110"/>
                </a:cubicBezTo>
                <a:cubicBezTo>
                  <a:pt x="6" y="129"/>
                  <a:pt x="22" y="144"/>
                  <a:pt x="41" y="144"/>
                </a:cubicBezTo>
                <a:close/>
                <a:moveTo>
                  <a:pt x="101" y="156"/>
                </a:moveTo>
                <a:cubicBezTo>
                  <a:pt x="89" y="156"/>
                  <a:pt x="79" y="152"/>
                  <a:pt x="71" y="145"/>
                </a:cubicBezTo>
                <a:cubicBezTo>
                  <a:pt x="64" y="153"/>
                  <a:pt x="60" y="163"/>
                  <a:pt x="60" y="173"/>
                </a:cubicBezTo>
                <a:cubicBezTo>
                  <a:pt x="60" y="180"/>
                  <a:pt x="60" y="180"/>
                  <a:pt x="60" y="180"/>
                </a:cubicBezTo>
                <a:cubicBezTo>
                  <a:pt x="60" y="192"/>
                  <a:pt x="70" y="201"/>
                  <a:pt x="82" y="201"/>
                </a:cubicBezTo>
                <a:cubicBezTo>
                  <a:pt x="120" y="201"/>
                  <a:pt x="120" y="201"/>
                  <a:pt x="120" y="201"/>
                </a:cubicBezTo>
                <a:cubicBezTo>
                  <a:pt x="132" y="201"/>
                  <a:pt x="141" y="192"/>
                  <a:pt x="141" y="180"/>
                </a:cubicBezTo>
                <a:cubicBezTo>
                  <a:pt x="141" y="173"/>
                  <a:pt x="141" y="173"/>
                  <a:pt x="141" y="173"/>
                </a:cubicBezTo>
                <a:cubicBezTo>
                  <a:pt x="141" y="163"/>
                  <a:pt x="137" y="153"/>
                  <a:pt x="130" y="145"/>
                </a:cubicBezTo>
                <a:cubicBezTo>
                  <a:pt x="122" y="152"/>
                  <a:pt x="112" y="156"/>
                  <a:pt x="101" y="156"/>
                </a:cubicBezTo>
                <a:close/>
                <a:moveTo>
                  <a:pt x="48" y="173"/>
                </a:moveTo>
                <a:cubicBezTo>
                  <a:pt x="48" y="167"/>
                  <a:pt x="49" y="161"/>
                  <a:pt x="52" y="155"/>
                </a:cubicBezTo>
                <a:cubicBezTo>
                  <a:pt x="48" y="156"/>
                  <a:pt x="44" y="156"/>
                  <a:pt x="41" y="156"/>
                </a:cubicBezTo>
                <a:cubicBezTo>
                  <a:pt x="29" y="156"/>
                  <a:pt x="19" y="152"/>
                  <a:pt x="11" y="145"/>
                </a:cubicBezTo>
                <a:cubicBezTo>
                  <a:pt x="4" y="153"/>
                  <a:pt x="0" y="163"/>
                  <a:pt x="0" y="173"/>
                </a:cubicBezTo>
                <a:cubicBezTo>
                  <a:pt x="0" y="180"/>
                  <a:pt x="0" y="180"/>
                  <a:pt x="0" y="180"/>
                </a:cubicBezTo>
                <a:cubicBezTo>
                  <a:pt x="0" y="192"/>
                  <a:pt x="10" y="201"/>
                  <a:pt x="22" y="201"/>
                </a:cubicBezTo>
                <a:cubicBezTo>
                  <a:pt x="56" y="201"/>
                  <a:pt x="56" y="201"/>
                  <a:pt x="56" y="201"/>
                </a:cubicBezTo>
                <a:cubicBezTo>
                  <a:pt x="51" y="195"/>
                  <a:pt x="48" y="188"/>
                  <a:pt x="48" y="180"/>
                </a:cubicBezTo>
                <a:lnTo>
                  <a:pt x="48" y="1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Title 1">
            <a:extLst>
              <a:ext uri="{FF2B5EF4-FFF2-40B4-BE49-F238E27FC236}">
                <a16:creationId xmlns:a16="http://schemas.microsoft.com/office/drawing/2014/main" id="{23EA594B-1EA5-4B91-B253-ECDE2DD1AD82}"/>
              </a:ext>
            </a:extLst>
          </p:cNvPr>
          <p:cNvSpPr txBox="1">
            <a:spLocks/>
          </p:cNvSpPr>
          <p:nvPr/>
        </p:nvSpPr>
        <p:spPr>
          <a:xfrm>
            <a:off x="1287687" y="3259268"/>
            <a:ext cx="2751216" cy="516139"/>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ctr">
              <a:lnSpc>
                <a:spcPct val="100000"/>
              </a:lnSpc>
            </a:pPr>
            <a:r>
              <a:rPr lang="en-US" sz="2800" dirty="0">
                <a:solidFill>
                  <a:schemeClr val="bg1"/>
                </a:solidFill>
                <a:cs typeface="Arial Bold" panose="020B0704020202020204" pitchFamily="34" charset="0"/>
              </a:rPr>
              <a:t>Discussion</a:t>
            </a:r>
            <a:endParaRPr lang="en-US" sz="2800" i="0" dirty="0">
              <a:solidFill>
                <a:schemeClr val="bg1"/>
              </a:solidFill>
              <a:effectLst/>
              <a:cs typeface="Arial Bold" panose="020B0704020202020204" pitchFamily="34" charset="0"/>
            </a:endParaRPr>
          </a:p>
        </p:txBody>
      </p:sp>
      <p:sp>
        <p:nvSpPr>
          <p:cNvPr id="16" name="Shape 1155">
            <a:extLst>
              <a:ext uri="{FF2B5EF4-FFF2-40B4-BE49-F238E27FC236}">
                <a16:creationId xmlns:a16="http://schemas.microsoft.com/office/drawing/2014/main" id="{36852E64-8B98-4113-8DE5-1FA4107A6183}"/>
              </a:ext>
            </a:extLst>
          </p:cNvPr>
          <p:cNvSpPr/>
          <p:nvPr/>
        </p:nvSpPr>
        <p:spPr>
          <a:xfrm>
            <a:off x="1274123" y="4145459"/>
            <a:ext cx="2778344" cy="102233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600"/>
              </a:lnSpc>
              <a:spcBef>
                <a:spcPts val="0"/>
              </a:spcBef>
            </a:pPr>
            <a:r>
              <a:rPr lang="en-US" sz="1600" dirty="0">
                <a:solidFill>
                  <a:schemeClr val="bg1"/>
                </a:solidFill>
                <a:ea typeface="Segoe UI" panose="020B0502040204020203" pitchFamily="34" charset="0"/>
                <a:cs typeface="Segoe UI" panose="020B0502040204020203" pitchFamily="34" charset="0"/>
              </a:rPr>
              <a:t>Math Practice #3:</a:t>
            </a:r>
            <a:br>
              <a:rPr lang="en-US" sz="1600" dirty="0">
                <a:solidFill>
                  <a:schemeClr val="bg1"/>
                </a:solidFill>
                <a:ea typeface="Segoe UI" panose="020B0502040204020203" pitchFamily="34" charset="0"/>
                <a:cs typeface="Segoe UI" panose="020B0502040204020203" pitchFamily="34" charset="0"/>
              </a:rPr>
            </a:br>
            <a:r>
              <a:rPr lang="en-US" sz="1600" dirty="0">
                <a:solidFill>
                  <a:schemeClr val="bg1"/>
                </a:solidFill>
                <a:ea typeface="Segoe UI" panose="020B0502040204020203" pitchFamily="34" charset="0"/>
                <a:cs typeface="Segoe UI" panose="020B0502040204020203" pitchFamily="34" charset="0"/>
              </a:rPr>
              <a:t>Discuss ideas and critique the reasoning of others.</a:t>
            </a:r>
          </a:p>
        </p:txBody>
      </p:sp>
      <p:sp>
        <p:nvSpPr>
          <p:cNvPr id="59" name="Title 1">
            <a:extLst>
              <a:ext uri="{FF2B5EF4-FFF2-40B4-BE49-F238E27FC236}">
                <a16:creationId xmlns:a16="http://schemas.microsoft.com/office/drawing/2014/main" id="{8814CF3F-252A-463B-A001-5EC523C9C5F1}"/>
              </a:ext>
            </a:extLst>
          </p:cNvPr>
          <p:cNvSpPr txBox="1">
            <a:spLocks/>
          </p:cNvSpPr>
          <p:nvPr/>
        </p:nvSpPr>
        <p:spPr>
          <a:xfrm>
            <a:off x="4720392" y="3259268"/>
            <a:ext cx="2751216" cy="516139"/>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ctr">
              <a:lnSpc>
                <a:spcPct val="100000"/>
              </a:lnSpc>
            </a:pPr>
            <a:r>
              <a:rPr lang="en-US" sz="2800" i="0" dirty="0">
                <a:solidFill>
                  <a:schemeClr val="bg1"/>
                </a:solidFill>
                <a:effectLst/>
                <a:cs typeface="Arial Bold" panose="020B0704020202020204" pitchFamily="34" charset="0"/>
              </a:rPr>
              <a:t>Data Modeling</a:t>
            </a:r>
          </a:p>
        </p:txBody>
      </p:sp>
      <p:sp>
        <p:nvSpPr>
          <p:cNvPr id="60" name="Shape 1155">
            <a:extLst>
              <a:ext uri="{FF2B5EF4-FFF2-40B4-BE49-F238E27FC236}">
                <a16:creationId xmlns:a16="http://schemas.microsoft.com/office/drawing/2014/main" id="{397607E5-2E59-40D1-AC4C-3F2499957F99}"/>
              </a:ext>
            </a:extLst>
          </p:cNvPr>
          <p:cNvSpPr/>
          <p:nvPr/>
        </p:nvSpPr>
        <p:spPr>
          <a:xfrm>
            <a:off x="4706828" y="3978715"/>
            <a:ext cx="2778344" cy="135582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600"/>
              </a:lnSpc>
              <a:spcBef>
                <a:spcPts val="0"/>
              </a:spcBef>
            </a:pPr>
            <a:r>
              <a:rPr lang="en-US" sz="1600" dirty="0">
                <a:solidFill>
                  <a:schemeClr val="bg1"/>
                </a:solidFill>
                <a:ea typeface="Segoe UI" panose="020B0502040204020203" pitchFamily="34" charset="0"/>
                <a:cs typeface="Segoe UI" panose="020B0502040204020203" pitchFamily="34" charset="0"/>
              </a:rPr>
              <a:t>Math Practice #4-5</a:t>
            </a:r>
          </a:p>
          <a:p>
            <a:pPr algn="ctr">
              <a:lnSpc>
                <a:spcPts val="2600"/>
              </a:lnSpc>
              <a:spcBef>
                <a:spcPts val="0"/>
              </a:spcBef>
            </a:pPr>
            <a:r>
              <a:rPr lang="en-US" sz="1600" dirty="0">
                <a:solidFill>
                  <a:schemeClr val="bg1"/>
                </a:solidFill>
                <a:ea typeface="Segoe UI" panose="020B0502040204020203" pitchFamily="34" charset="0"/>
                <a:cs typeface="Segoe UI" panose="020B0502040204020203" pitchFamily="34" charset="0"/>
              </a:rPr>
              <a:t>Using data collection to model real-world phenomena (usually using Technology)</a:t>
            </a:r>
          </a:p>
        </p:txBody>
      </p:sp>
      <p:sp>
        <p:nvSpPr>
          <p:cNvPr id="61" name="Title 1">
            <a:extLst>
              <a:ext uri="{FF2B5EF4-FFF2-40B4-BE49-F238E27FC236}">
                <a16:creationId xmlns:a16="http://schemas.microsoft.com/office/drawing/2014/main" id="{2F37211B-C0FC-4E89-92B4-BC600054340E}"/>
              </a:ext>
            </a:extLst>
          </p:cNvPr>
          <p:cNvSpPr txBox="1">
            <a:spLocks/>
          </p:cNvSpPr>
          <p:nvPr/>
        </p:nvSpPr>
        <p:spPr>
          <a:xfrm>
            <a:off x="8153097" y="3259268"/>
            <a:ext cx="2751216" cy="516139"/>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ctr">
              <a:lnSpc>
                <a:spcPct val="100000"/>
              </a:lnSpc>
            </a:pPr>
            <a:r>
              <a:rPr lang="en-US" sz="2000" dirty="0">
                <a:solidFill>
                  <a:schemeClr val="bg1"/>
                </a:solidFill>
                <a:cs typeface="Arial Bold" panose="020B0704020202020204" pitchFamily="34" charset="0"/>
              </a:rPr>
              <a:t>Alternate Perspectives</a:t>
            </a:r>
            <a:endParaRPr lang="en-US" sz="2000" i="0" dirty="0">
              <a:solidFill>
                <a:schemeClr val="bg1"/>
              </a:solidFill>
              <a:effectLst/>
              <a:cs typeface="Arial Bold" panose="020B0704020202020204" pitchFamily="34" charset="0"/>
            </a:endParaRPr>
          </a:p>
        </p:txBody>
      </p:sp>
      <p:sp>
        <p:nvSpPr>
          <p:cNvPr id="62" name="Shape 1155">
            <a:extLst>
              <a:ext uri="{FF2B5EF4-FFF2-40B4-BE49-F238E27FC236}">
                <a16:creationId xmlns:a16="http://schemas.microsoft.com/office/drawing/2014/main" id="{8221F501-8426-40D3-8967-97D7608C3F32}"/>
              </a:ext>
            </a:extLst>
          </p:cNvPr>
          <p:cNvSpPr/>
          <p:nvPr/>
        </p:nvSpPr>
        <p:spPr>
          <a:xfrm>
            <a:off x="8139531" y="4312138"/>
            <a:ext cx="2778344" cy="68897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600"/>
              </a:lnSpc>
              <a:spcBef>
                <a:spcPts val="0"/>
              </a:spcBef>
            </a:pPr>
            <a:r>
              <a:rPr lang="en-US" sz="1600" dirty="0">
                <a:solidFill>
                  <a:schemeClr val="bg1"/>
                </a:solidFill>
                <a:ea typeface="Segoe UI" panose="020B0502040204020203" pitchFamily="34" charset="0"/>
                <a:cs typeface="Segoe UI" panose="020B0502040204020203" pitchFamily="34" charset="0"/>
              </a:rPr>
              <a:t>See phenomena in different ways</a:t>
            </a:r>
          </a:p>
        </p:txBody>
      </p:sp>
      <p:pic>
        <p:nvPicPr>
          <p:cNvPr id="3" name="Picture 2" descr="Diagram&#10;&#10;Description automatically generated">
            <a:extLst>
              <a:ext uri="{FF2B5EF4-FFF2-40B4-BE49-F238E27FC236}">
                <a16:creationId xmlns:a16="http://schemas.microsoft.com/office/drawing/2014/main" id="{71E08493-9AFF-DD4F-9CD3-EAACCAC0B125}"/>
              </a:ext>
            </a:extLst>
          </p:cNvPr>
          <p:cNvPicPr>
            <a:picLocks noChangeAspect="1"/>
          </p:cNvPicPr>
          <p:nvPr/>
        </p:nvPicPr>
        <p:blipFill>
          <a:blip r:embed="rId3"/>
          <a:stretch>
            <a:fillRect/>
          </a:stretch>
        </p:blipFill>
        <p:spPr>
          <a:xfrm>
            <a:off x="8164540" y="1585363"/>
            <a:ext cx="2778344" cy="1721135"/>
          </a:xfrm>
          <a:prstGeom prst="rect">
            <a:avLst/>
          </a:prstGeom>
        </p:spPr>
      </p:pic>
    </p:spTree>
    <p:extLst>
      <p:ext uri="{BB962C8B-B14F-4D97-AF65-F5344CB8AC3E}">
        <p14:creationId xmlns:p14="http://schemas.microsoft.com/office/powerpoint/2010/main" val="3399439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53">
            <a:extLst>
              <a:ext uri="{FF2B5EF4-FFF2-40B4-BE49-F238E27FC236}">
                <a16:creationId xmlns:a16="http://schemas.microsoft.com/office/drawing/2014/main" id="{397CCA39-DDD2-461D-A68C-03D1BD230A2F}"/>
              </a:ext>
            </a:extLst>
          </p:cNvPr>
          <p:cNvSpPr>
            <a:spLocks noGrp="1"/>
          </p:cNvSpPr>
          <p:nvPr>
            <p:ph type="ftr" sz="quarter" idx="3"/>
          </p:nvPr>
        </p:nvSpPr>
        <p:spPr/>
        <p:txBody>
          <a:bodyPr/>
          <a:lstStyle/>
          <a:p>
            <a:r>
              <a:rPr lang="en-US" spc="-200">
                <a:latin typeface="+mj-lt"/>
              </a:rPr>
              <a:t>Creative  </a:t>
            </a:r>
            <a:r>
              <a:rPr lang="en-US" spc="-200">
                <a:solidFill>
                  <a:schemeClr val="bg1"/>
                </a:solidFill>
                <a:latin typeface="+mj-lt"/>
              </a:rPr>
              <a:t>Orange</a:t>
            </a:r>
            <a:endParaRPr lang="en-US" dirty="0">
              <a:solidFill>
                <a:schemeClr val="bg1"/>
              </a:solidFill>
              <a:latin typeface="+mj-lt"/>
            </a:endParaRPr>
          </a:p>
        </p:txBody>
      </p:sp>
      <p:pic>
        <p:nvPicPr>
          <p:cNvPr id="57" name="Picture 2">
            <a:extLst>
              <a:ext uri="{FF2B5EF4-FFF2-40B4-BE49-F238E27FC236}">
                <a16:creationId xmlns:a16="http://schemas.microsoft.com/office/drawing/2014/main" id="{5E8D1C9B-0416-BE41-90DD-9B260BC59ABB}"/>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28012" b="28012"/>
          <a:stretch>
            <a:fillRect/>
          </a:stretch>
        </p:blipFill>
        <p:spPr bwMode="auto">
          <a:xfrm>
            <a:off x="7481478" y="1516045"/>
            <a:ext cx="3992659" cy="1755847"/>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19" name="Picture Placeholder 18">
            <a:extLst>
              <a:ext uri="{FF2B5EF4-FFF2-40B4-BE49-F238E27FC236}">
                <a16:creationId xmlns:a16="http://schemas.microsoft.com/office/drawing/2014/main" id="{B1B73E9F-80FB-4791-A353-AE4B2370734A}"/>
              </a:ext>
            </a:extLst>
          </p:cNvPr>
          <p:cNvPicPr>
            <a:picLocks noGrp="1" noChangeAspect="1"/>
          </p:cNvPicPr>
          <p:nvPr>
            <p:ph type="pic" sz="quarter" idx="12"/>
          </p:nvPr>
        </p:nvPicPr>
        <p:blipFill>
          <a:blip r:embed="rId4"/>
          <a:srcRect l="4969" r="4969"/>
          <a:stretch/>
        </p:blipFill>
        <p:spPr>
          <a:xfrm>
            <a:off x="4819198" y="1579531"/>
            <a:ext cx="2521079" cy="2522077"/>
          </a:xfrm>
          <a:ln w="38100">
            <a:solidFill>
              <a:schemeClr val="accent1"/>
            </a:solidFill>
          </a:ln>
        </p:spPr>
      </p:pic>
      <p:pic>
        <p:nvPicPr>
          <p:cNvPr id="13" name="Picture Placeholder 12">
            <a:extLst>
              <a:ext uri="{FF2B5EF4-FFF2-40B4-BE49-F238E27FC236}">
                <a16:creationId xmlns:a16="http://schemas.microsoft.com/office/drawing/2014/main" id="{F938D98A-799B-43FE-8A28-D5601337D2F9}"/>
              </a:ext>
            </a:extLst>
          </p:cNvPr>
          <p:cNvPicPr>
            <a:picLocks noGrp="1" noChangeAspect="1"/>
          </p:cNvPicPr>
          <p:nvPr>
            <p:ph type="pic" sz="quarter" idx="11"/>
          </p:nvPr>
        </p:nvPicPr>
        <p:blipFill rotWithShape="1">
          <a:blip r:embed="rId5"/>
          <a:srcRect t="12756" b="12756"/>
          <a:stretch/>
        </p:blipFill>
        <p:spPr>
          <a:xfrm>
            <a:off x="8443609" y="3418350"/>
            <a:ext cx="3032430" cy="2522077"/>
          </a:xfrm>
          <a:ln w="28575">
            <a:solidFill>
              <a:schemeClr val="accent4">
                <a:lumMod val="60000"/>
                <a:lumOff val="40000"/>
              </a:schemeClr>
            </a:solidFill>
          </a:ln>
        </p:spPr>
      </p:pic>
      <p:sp>
        <p:nvSpPr>
          <p:cNvPr id="106" name="Title 287">
            <a:extLst>
              <a:ext uri="{FF2B5EF4-FFF2-40B4-BE49-F238E27FC236}">
                <a16:creationId xmlns:a16="http://schemas.microsoft.com/office/drawing/2014/main" id="{F0B39A05-69B5-4CB6-9F05-C6E1D412A747}"/>
              </a:ext>
            </a:extLst>
          </p:cNvPr>
          <p:cNvSpPr txBox="1">
            <a:spLocks/>
          </p:cNvSpPr>
          <p:nvPr/>
        </p:nvSpPr>
        <p:spPr>
          <a:xfrm>
            <a:off x="664464" y="486035"/>
            <a:ext cx="9722271"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Responsibilities of Lab Leaders</a:t>
            </a:r>
          </a:p>
        </p:txBody>
      </p:sp>
      <p:grpSp>
        <p:nvGrpSpPr>
          <p:cNvPr id="107" name="Group 106">
            <a:extLst>
              <a:ext uri="{FF2B5EF4-FFF2-40B4-BE49-F238E27FC236}">
                <a16:creationId xmlns:a16="http://schemas.microsoft.com/office/drawing/2014/main" id="{B57ACC22-6CAD-486C-A0EA-E265969C6A5B}"/>
              </a:ext>
            </a:extLst>
          </p:cNvPr>
          <p:cNvGrpSpPr/>
          <p:nvPr/>
        </p:nvGrpSpPr>
        <p:grpSpPr>
          <a:xfrm>
            <a:off x="781451" y="1170147"/>
            <a:ext cx="689368" cy="134317"/>
            <a:chOff x="822326" y="1148393"/>
            <a:chExt cx="897694" cy="166395"/>
          </a:xfrm>
        </p:grpSpPr>
        <p:sp>
          <p:nvSpPr>
            <p:cNvPr id="108" name="Oval 170">
              <a:extLst>
                <a:ext uri="{FF2B5EF4-FFF2-40B4-BE49-F238E27FC236}">
                  <a16:creationId xmlns:a16="http://schemas.microsoft.com/office/drawing/2014/main" id="{A419668B-DF96-42D4-8B46-B636EF79298D}"/>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Oval 171">
              <a:extLst>
                <a:ext uri="{FF2B5EF4-FFF2-40B4-BE49-F238E27FC236}">
                  <a16:creationId xmlns:a16="http://schemas.microsoft.com/office/drawing/2014/main" id="{C0B7240C-2DBB-4A10-B07A-FE2A7D434B46}"/>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Oval 172">
              <a:extLst>
                <a:ext uri="{FF2B5EF4-FFF2-40B4-BE49-F238E27FC236}">
                  <a16:creationId xmlns:a16="http://schemas.microsoft.com/office/drawing/2014/main" id="{1A2D794F-5109-412A-8B40-3339451EFD03}"/>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Oval 173">
              <a:extLst>
                <a:ext uri="{FF2B5EF4-FFF2-40B4-BE49-F238E27FC236}">
                  <a16:creationId xmlns:a16="http://schemas.microsoft.com/office/drawing/2014/main" id="{CA563907-3F06-44E9-B0BC-6A692F9CA3C8}"/>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grpSp>
        <p:nvGrpSpPr>
          <p:cNvPr id="12" name="Group 11">
            <a:extLst>
              <a:ext uri="{FF2B5EF4-FFF2-40B4-BE49-F238E27FC236}">
                <a16:creationId xmlns:a16="http://schemas.microsoft.com/office/drawing/2014/main" id="{FF70BD0D-E29D-4E92-BBBE-E28778C9F07F}"/>
              </a:ext>
            </a:extLst>
          </p:cNvPr>
          <p:cNvGrpSpPr/>
          <p:nvPr/>
        </p:nvGrpSpPr>
        <p:grpSpPr>
          <a:xfrm>
            <a:off x="830025" y="1498176"/>
            <a:ext cx="3525727" cy="4442251"/>
            <a:chOff x="830025" y="1498176"/>
            <a:chExt cx="3525727" cy="4442251"/>
          </a:xfrm>
        </p:grpSpPr>
        <p:grpSp>
          <p:nvGrpSpPr>
            <p:cNvPr id="6" name="Group 5">
              <a:extLst>
                <a:ext uri="{FF2B5EF4-FFF2-40B4-BE49-F238E27FC236}">
                  <a16:creationId xmlns:a16="http://schemas.microsoft.com/office/drawing/2014/main" id="{0BF4A47A-78C8-44E9-811B-61034AB19282}"/>
                </a:ext>
              </a:extLst>
            </p:cNvPr>
            <p:cNvGrpSpPr/>
            <p:nvPr/>
          </p:nvGrpSpPr>
          <p:grpSpPr>
            <a:xfrm>
              <a:off x="830025" y="1498176"/>
              <a:ext cx="3525727" cy="895793"/>
              <a:chOff x="830025" y="1498176"/>
              <a:chExt cx="3525727" cy="895793"/>
            </a:xfrm>
          </p:grpSpPr>
          <p:grpSp>
            <p:nvGrpSpPr>
              <p:cNvPr id="3" name="Group 2">
                <a:extLst>
                  <a:ext uri="{FF2B5EF4-FFF2-40B4-BE49-F238E27FC236}">
                    <a16:creationId xmlns:a16="http://schemas.microsoft.com/office/drawing/2014/main" id="{74059456-9373-487B-86D3-97BD5AF1AE0E}"/>
                  </a:ext>
                </a:extLst>
              </p:cNvPr>
              <p:cNvGrpSpPr/>
              <p:nvPr/>
            </p:nvGrpSpPr>
            <p:grpSpPr>
              <a:xfrm>
                <a:off x="830025" y="1621832"/>
                <a:ext cx="408732" cy="408732"/>
                <a:chOff x="882040" y="1601532"/>
                <a:chExt cx="408732" cy="408732"/>
              </a:xfrm>
            </p:grpSpPr>
            <p:sp>
              <p:nvSpPr>
                <p:cNvPr id="2" name="Oval 1">
                  <a:extLst>
                    <a:ext uri="{FF2B5EF4-FFF2-40B4-BE49-F238E27FC236}">
                      <a16:creationId xmlns:a16="http://schemas.microsoft.com/office/drawing/2014/main" id="{234C0047-776B-43CA-8654-4BF625D76F7F}"/>
                    </a:ext>
                  </a:extLst>
                </p:cNvPr>
                <p:cNvSpPr/>
                <p:nvPr/>
              </p:nvSpPr>
              <p:spPr>
                <a:xfrm>
                  <a:off x="882040" y="1601532"/>
                  <a:ext cx="408732" cy="4087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6">
                  <a:extLst>
                    <a:ext uri="{FF2B5EF4-FFF2-40B4-BE49-F238E27FC236}">
                      <a16:creationId xmlns:a16="http://schemas.microsoft.com/office/drawing/2014/main" id="{04D89F09-CFA3-4228-A15A-FC57A4A4DB7F}"/>
                    </a:ext>
                  </a:extLst>
                </p:cNvPr>
                <p:cNvSpPr>
                  <a:spLocks/>
                </p:cNvSpPr>
                <p:nvPr/>
              </p:nvSpPr>
              <p:spPr bwMode="auto">
                <a:xfrm>
                  <a:off x="984497" y="1700222"/>
                  <a:ext cx="239653" cy="196271"/>
                </a:xfrm>
                <a:custGeom>
                  <a:avLst/>
                  <a:gdLst>
                    <a:gd name="T0" fmla="*/ 171 w 238"/>
                    <a:gd name="T1" fmla="*/ 26 h 195"/>
                    <a:gd name="T2" fmla="*/ 93 w 238"/>
                    <a:gd name="T3" fmla="*/ 86 h 195"/>
                    <a:gd name="T4" fmla="*/ 73 w 238"/>
                    <a:gd name="T5" fmla="*/ 112 h 195"/>
                    <a:gd name="T6" fmla="*/ 57 w 238"/>
                    <a:gd name="T7" fmla="*/ 114 h 195"/>
                    <a:gd name="T8" fmla="*/ 33 w 238"/>
                    <a:gd name="T9" fmla="*/ 82 h 195"/>
                    <a:gd name="T10" fmla="*/ 4 w 238"/>
                    <a:gd name="T11" fmla="*/ 96 h 195"/>
                    <a:gd name="T12" fmla="*/ 18 w 238"/>
                    <a:gd name="T13" fmla="*/ 138 h 195"/>
                    <a:gd name="T14" fmla="*/ 43 w 238"/>
                    <a:gd name="T15" fmla="*/ 180 h 195"/>
                    <a:gd name="T16" fmla="*/ 75 w 238"/>
                    <a:gd name="T17" fmla="*/ 189 h 195"/>
                    <a:gd name="T18" fmla="*/ 92 w 238"/>
                    <a:gd name="T19" fmla="*/ 164 h 195"/>
                    <a:gd name="T20" fmla="*/ 113 w 238"/>
                    <a:gd name="T21" fmla="*/ 130 h 195"/>
                    <a:gd name="T22" fmla="*/ 199 w 238"/>
                    <a:gd name="T23" fmla="*/ 32 h 195"/>
                    <a:gd name="T24" fmla="*/ 238 w 238"/>
                    <a:gd name="T25" fmla="*/ 0 h 195"/>
                    <a:gd name="T26" fmla="*/ 179 w 238"/>
                    <a:gd name="T27" fmla="*/ 22 h 195"/>
                    <a:gd name="T28" fmla="*/ 171 w 238"/>
                    <a:gd name="T29" fmla="*/ 2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195">
                      <a:moveTo>
                        <a:pt x="171" y="26"/>
                      </a:moveTo>
                      <a:cubicBezTo>
                        <a:pt x="142" y="42"/>
                        <a:pt x="115" y="61"/>
                        <a:pt x="93" y="86"/>
                      </a:cubicBezTo>
                      <a:cubicBezTo>
                        <a:pt x="86" y="94"/>
                        <a:pt x="80" y="103"/>
                        <a:pt x="73" y="112"/>
                      </a:cubicBezTo>
                      <a:cubicBezTo>
                        <a:pt x="68" y="120"/>
                        <a:pt x="63" y="125"/>
                        <a:pt x="57" y="114"/>
                      </a:cubicBezTo>
                      <a:cubicBezTo>
                        <a:pt x="52" y="103"/>
                        <a:pt x="46" y="88"/>
                        <a:pt x="33" y="82"/>
                      </a:cubicBezTo>
                      <a:cubicBezTo>
                        <a:pt x="21" y="78"/>
                        <a:pt x="8" y="83"/>
                        <a:pt x="4" y="96"/>
                      </a:cubicBezTo>
                      <a:cubicBezTo>
                        <a:pt x="0" y="111"/>
                        <a:pt x="10" y="126"/>
                        <a:pt x="18" y="138"/>
                      </a:cubicBezTo>
                      <a:cubicBezTo>
                        <a:pt x="26" y="152"/>
                        <a:pt x="33" y="167"/>
                        <a:pt x="43" y="180"/>
                      </a:cubicBezTo>
                      <a:cubicBezTo>
                        <a:pt x="50" y="189"/>
                        <a:pt x="64" y="195"/>
                        <a:pt x="75" y="189"/>
                      </a:cubicBezTo>
                      <a:cubicBezTo>
                        <a:pt x="84" y="183"/>
                        <a:pt x="88" y="173"/>
                        <a:pt x="92" y="164"/>
                      </a:cubicBezTo>
                      <a:cubicBezTo>
                        <a:pt x="98" y="152"/>
                        <a:pt x="106" y="141"/>
                        <a:pt x="113" y="130"/>
                      </a:cubicBezTo>
                      <a:cubicBezTo>
                        <a:pt x="137" y="94"/>
                        <a:pt x="166" y="61"/>
                        <a:pt x="199" y="32"/>
                      </a:cubicBezTo>
                      <a:cubicBezTo>
                        <a:pt x="211" y="21"/>
                        <a:pt x="225" y="10"/>
                        <a:pt x="238" y="0"/>
                      </a:cubicBezTo>
                      <a:cubicBezTo>
                        <a:pt x="217" y="2"/>
                        <a:pt x="198" y="12"/>
                        <a:pt x="179" y="22"/>
                      </a:cubicBezTo>
                      <a:cubicBezTo>
                        <a:pt x="176" y="23"/>
                        <a:pt x="173" y="25"/>
                        <a:pt x="171"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3">
                <a:extLst>
                  <a:ext uri="{FF2B5EF4-FFF2-40B4-BE49-F238E27FC236}">
                    <a16:creationId xmlns:a16="http://schemas.microsoft.com/office/drawing/2014/main" id="{FE7DD99F-47D7-4ADB-95D8-EEE6020EAE7D}"/>
                  </a:ext>
                </a:extLst>
              </p:cNvPr>
              <p:cNvGrpSpPr/>
              <p:nvPr/>
            </p:nvGrpSpPr>
            <p:grpSpPr>
              <a:xfrm>
                <a:off x="1317692" y="1498176"/>
                <a:ext cx="3038060" cy="895793"/>
                <a:chOff x="1355706" y="1517226"/>
                <a:chExt cx="3038060" cy="895793"/>
              </a:xfrm>
            </p:grpSpPr>
            <p:sp>
              <p:nvSpPr>
                <p:cNvPr id="28" name="Shape 1155">
                  <a:extLst>
                    <a:ext uri="{FF2B5EF4-FFF2-40B4-BE49-F238E27FC236}">
                      <a16:creationId xmlns:a16="http://schemas.microsoft.com/office/drawing/2014/main" id="{F211E8FC-4C63-4C36-82CE-C3D9E06FD715}"/>
                    </a:ext>
                  </a:extLst>
                </p:cNvPr>
                <p:cNvSpPr/>
                <p:nvPr/>
              </p:nvSpPr>
              <p:spPr>
                <a:xfrm>
                  <a:off x="1430610" y="1866203"/>
                  <a:ext cx="2963156" cy="5468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000"/>
                    </a:lnSpc>
                    <a:spcBef>
                      <a:spcPts val="0"/>
                    </a:spcBef>
                  </a:pPr>
                  <a:r>
                    <a:rPr lang="en-US" sz="1600" dirty="0">
                      <a:solidFill>
                        <a:schemeClr val="tx1"/>
                      </a:solidFill>
                      <a:latin typeface="Arial" panose="020B0604020202020204" pitchFamily="34" charset="0"/>
                      <a:cs typeface="Arial" panose="020B0604020202020204" pitchFamily="34" charset="0"/>
                    </a:rPr>
                    <a:t>Each leader is assigned 2 labs/week (~ 25 students/lab)</a:t>
                  </a:r>
                </a:p>
              </p:txBody>
            </p:sp>
            <p:sp>
              <p:nvSpPr>
                <p:cNvPr id="30" name="Title 1">
                  <a:extLst>
                    <a:ext uri="{FF2B5EF4-FFF2-40B4-BE49-F238E27FC236}">
                      <a16:creationId xmlns:a16="http://schemas.microsoft.com/office/drawing/2014/main" id="{B6A5D3FC-F840-4DDD-AF47-20A3AE8DCC74}"/>
                    </a:ext>
                  </a:extLst>
                </p:cNvPr>
                <p:cNvSpPr txBox="1">
                  <a:spLocks/>
                </p:cNvSpPr>
                <p:nvPr/>
              </p:nvSpPr>
              <p:spPr>
                <a:xfrm>
                  <a:off x="1355706" y="1517226"/>
                  <a:ext cx="3021777" cy="320482"/>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2000" dirty="0">
                      <a:solidFill>
                        <a:schemeClr val="accent1"/>
                      </a:solidFill>
                    </a:rPr>
                    <a:t>Teaching Break out Labs</a:t>
                  </a:r>
                </a:p>
              </p:txBody>
            </p:sp>
          </p:grpSp>
        </p:grpSp>
        <p:grpSp>
          <p:nvGrpSpPr>
            <p:cNvPr id="61" name="Group 60">
              <a:extLst>
                <a:ext uri="{FF2B5EF4-FFF2-40B4-BE49-F238E27FC236}">
                  <a16:creationId xmlns:a16="http://schemas.microsoft.com/office/drawing/2014/main" id="{3ABAE46B-C2AA-4E5D-8524-DC1D82FB75C4}"/>
                </a:ext>
              </a:extLst>
            </p:cNvPr>
            <p:cNvGrpSpPr/>
            <p:nvPr/>
          </p:nvGrpSpPr>
          <p:grpSpPr>
            <a:xfrm>
              <a:off x="830025" y="2680329"/>
              <a:ext cx="3525727" cy="895793"/>
              <a:chOff x="830025" y="1498176"/>
              <a:chExt cx="3525727" cy="895793"/>
            </a:xfrm>
          </p:grpSpPr>
          <p:grpSp>
            <p:nvGrpSpPr>
              <p:cNvPr id="67" name="Group 66">
                <a:extLst>
                  <a:ext uri="{FF2B5EF4-FFF2-40B4-BE49-F238E27FC236}">
                    <a16:creationId xmlns:a16="http://schemas.microsoft.com/office/drawing/2014/main" id="{3D9820E2-D11C-4E74-A87B-1AE19F48C534}"/>
                  </a:ext>
                </a:extLst>
              </p:cNvPr>
              <p:cNvGrpSpPr/>
              <p:nvPr/>
            </p:nvGrpSpPr>
            <p:grpSpPr>
              <a:xfrm>
                <a:off x="830025" y="1621832"/>
                <a:ext cx="408732" cy="408732"/>
                <a:chOff x="882040" y="1601532"/>
                <a:chExt cx="408732" cy="408732"/>
              </a:xfrm>
            </p:grpSpPr>
            <p:sp>
              <p:nvSpPr>
                <p:cNvPr id="71" name="Oval 70">
                  <a:extLst>
                    <a:ext uri="{FF2B5EF4-FFF2-40B4-BE49-F238E27FC236}">
                      <a16:creationId xmlns:a16="http://schemas.microsoft.com/office/drawing/2014/main" id="{FAD25066-186E-4066-8EEB-84D462C37F87}"/>
                    </a:ext>
                  </a:extLst>
                </p:cNvPr>
                <p:cNvSpPr/>
                <p:nvPr/>
              </p:nvSpPr>
              <p:spPr>
                <a:xfrm>
                  <a:off x="882040" y="1601532"/>
                  <a:ext cx="408732" cy="4087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6">
                  <a:extLst>
                    <a:ext uri="{FF2B5EF4-FFF2-40B4-BE49-F238E27FC236}">
                      <a16:creationId xmlns:a16="http://schemas.microsoft.com/office/drawing/2014/main" id="{12428043-7CB6-400D-A27D-F0A42091A13E}"/>
                    </a:ext>
                  </a:extLst>
                </p:cNvPr>
                <p:cNvSpPr>
                  <a:spLocks/>
                </p:cNvSpPr>
                <p:nvPr/>
              </p:nvSpPr>
              <p:spPr bwMode="auto">
                <a:xfrm>
                  <a:off x="984497" y="1700222"/>
                  <a:ext cx="239653" cy="196271"/>
                </a:xfrm>
                <a:custGeom>
                  <a:avLst/>
                  <a:gdLst>
                    <a:gd name="T0" fmla="*/ 171 w 238"/>
                    <a:gd name="T1" fmla="*/ 26 h 195"/>
                    <a:gd name="T2" fmla="*/ 93 w 238"/>
                    <a:gd name="T3" fmla="*/ 86 h 195"/>
                    <a:gd name="T4" fmla="*/ 73 w 238"/>
                    <a:gd name="T5" fmla="*/ 112 h 195"/>
                    <a:gd name="T6" fmla="*/ 57 w 238"/>
                    <a:gd name="T7" fmla="*/ 114 h 195"/>
                    <a:gd name="T8" fmla="*/ 33 w 238"/>
                    <a:gd name="T9" fmla="*/ 82 h 195"/>
                    <a:gd name="T10" fmla="*/ 4 w 238"/>
                    <a:gd name="T11" fmla="*/ 96 h 195"/>
                    <a:gd name="T12" fmla="*/ 18 w 238"/>
                    <a:gd name="T13" fmla="*/ 138 h 195"/>
                    <a:gd name="T14" fmla="*/ 43 w 238"/>
                    <a:gd name="T15" fmla="*/ 180 h 195"/>
                    <a:gd name="T16" fmla="*/ 75 w 238"/>
                    <a:gd name="T17" fmla="*/ 189 h 195"/>
                    <a:gd name="T18" fmla="*/ 92 w 238"/>
                    <a:gd name="T19" fmla="*/ 164 h 195"/>
                    <a:gd name="T20" fmla="*/ 113 w 238"/>
                    <a:gd name="T21" fmla="*/ 130 h 195"/>
                    <a:gd name="T22" fmla="*/ 199 w 238"/>
                    <a:gd name="T23" fmla="*/ 32 h 195"/>
                    <a:gd name="T24" fmla="*/ 238 w 238"/>
                    <a:gd name="T25" fmla="*/ 0 h 195"/>
                    <a:gd name="T26" fmla="*/ 179 w 238"/>
                    <a:gd name="T27" fmla="*/ 22 h 195"/>
                    <a:gd name="T28" fmla="*/ 171 w 238"/>
                    <a:gd name="T29" fmla="*/ 2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195">
                      <a:moveTo>
                        <a:pt x="171" y="26"/>
                      </a:moveTo>
                      <a:cubicBezTo>
                        <a:pt x="142" y="42"/>
                        <a:pt x="115" y="61"/>
                        <a:pt x="93" y="86"/>
                      </a:cubicBezTo>
                      <a:cubicBezTo>
                        <a:pt x="86" y="94"/>
                        <a:pt x="80" y="103"/>
                        <a:pt x="73" y="112"/>
                      </a:cubicBezTo>
                      <a:cubicBezTo>
                        <a:pt x="68" y="120"/>
                        <a:pt x="63" y="125"/>
                        <a:pt x="57" y="114"/>
                      </a:cubicBezTo>
                      <a:cubicBezTo>
                        <a:pt x="52" y="103"/>
                        <a:pt x="46" y="88"/>
                        <a:pt x="33" y="82"/>
                      </a:cubicBezTo>
                      <a:cubicBezTo>
                        <a:pt x="21" y="78"/>
                        <a:pt x="8" y="83"/>
                        <a:pt x="4" y="96"/>
                      </a:cubicBezTo>
                      <a:cubicBezTo>
                        <a:pt x="0" y="111"/>
                        <a:pt x="10" y="126"/>
                        <a:pt x="18" y="138"/>
                      </a:cubicBezTo>
                      <a:cubicBezTo>
                        <a:pt x="26" y="152"/>
                        <a:pt x="33" y="167"/>
                        <a:pt x="43" y="180"/>
                      </a:cubicBezTo>
                      <a:cubicBezTo>
                        <a:pt x="50" y="189"/>
                        <a:pt x="64" y="195"/>
                        <a:pt x="75" y="189"/>
                      </a:cubicBezTo>
                      <a:cubicBezTo>
                        <a:pt x="84" y="183"/>
                        <a:pt x="88" y="173"/>
                        <a:pt x="92" y="164"/>
                      </a:cubicBezTo>
                      <a:cubicBezTo>
                        <a:pt x="98" y="152"/>
                        <a:pt x="106" y="141"/>
                        <a:pt x="113" y="130"/>
                      </a:cubicBezTo>
                      <a:cubicBezTo>
                        <a:pt x="137" y="94"/>
                        <a:pt x="166" y="61"/>
                        <a:pt x="199" y="32"/>
                      </a:cubicBezTo>
                      <a:cubicBezTo>
                        <a:pt x="211" y="21"/>
                        <a:pt x="225" y="10"/>
                        <a:pt x="238" y="0"/>
                      </a:cubicBezTo>
                      <a:cubicBezTo>
                        <a:pt x="217" y="2"/>
                        <a:pt x="198" y="12"/>
                        <a:pt x="179" y="22"/>
                      </a:cubicBezTo>
                      <a:cubicBezTo>
                        <a:pt x="176" y="23"/>
                        <a:pt x="173" y="25"/>
                        <a:pt x="171"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68" name="Group 67">
                <a:extLst>
                  <a:ext uri="{FF2B5EF4-FFF2-40B4-BE49-F238E27FC236}">
                    <a16:creationId xmlns:a16="http://schemas.microsoft.com/office/drawing/2014/main" id="{4AACE5E7-4677-49DE-86B0-71BB8BBC031C}"/>
                  </a:ext>
                </a:extLst>
              </p:cNvPr>
              <p:cNvGrpSpPr/>
              <p:nvPr/>
            </p:nvGrpSpPr>
            <p:grpSpPr>
              <a:xfrm>
                <a:off x="1317692" y="1498176"/>
                <a:ext cx="3038060" cy="895793"/>
                <a:chOff x="1355706" y="1517226"/>
                <a:chExt cx="3038060" cy="895793"/>
              </a:xfrm>
            </p:grpSpPr>
            <p:sp>
              <p:nvSpPr>
                <p:cNvPr id="69" name="Shape 1155">
                  <a:extLst>
                    <a:ext uri="{FF2B5EF4-FFF2-40B4-BE49-F238E27FC236}">
                      <a16:creationId xmlns:a16="http://schemas.microsoft.com/office/drawing/2014/main" id="{44ED96DE-3D48-47BE-AA1B-5A3CD2DA2A12}"/>
                    </a:ext>
                  </a:extLst>
                </p:cNvPr>
                <p:cNvSpPr/>
                <p:nvPr/>
              </p:nvSpPr>
              <p:spPr>
                <a:xfrm>
                  <a:off x="1430610" y="1866203"/>
                  <a:ext cx="2963156" cy="5468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000"/>
                    </a:lnSpc>
                    <a:spcBef>
                      <a:spcPts val="0"/>
                    </a:spcBef>
                  </a:pPr>
                  <a:r>
                    <a:rPr lang="en-US" sz="1600" dirty="0">
                      <a:solidFill>
                        <a:schemeClr val="tx1"/>
                      </a:solidFill>
                      <a:latin typeface="Arial" panose="020B0604020202020204" pitchFamily="34" charset="0"/>
                      <a:cs typeface="Arial" panose="020B0604020202020204" pitchFamily="34" charset="0"/>
                    </a:rPr>
                    <a:t>Attend weekly planning meetings, observe other labs</a:t>
                  </a:r>
                </a:p>
              </p:txBody>
            </p:sp>
            <p:sp>
              <p:nvSpPr>
                <p:cNvPr id="70" name="Title 1">
                  <a:extLst>
                    <a:ext uri="{FF2B5EF4-FFF2-40B4-BE49-F238E27FC236}">
                      <a16:creationId xmlns:a16="http://schemas.microsoft.com/office/drawing/2014/main" id="{4F75368F-D68D-45E9-AE74-A31467994012}"/>
                    </a:ext>
                  </a:extLst>
                </p:cNvPr>
                <p:cNvSpPr txBox="1">
                  <a:spLocks/>
                </p:cNvSpPr>
                <p:nvPr/>
              </p:nvSpPr>
              <p:spPr>
                <a:xfrm>
                  <a:off x="1355706" y="1517226"/>
                  <a:ext cx="3021777" cy="320482"/>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2000" dirty="0">
                      <a:solidFill>
                        <a:schemeClr val="accent2"/>
                      </a:solidFill>
                    </a:rPr>
                    <a:t>Planning Sessions</a:t>
                  </a:r>
                </a:p>
              </p:txBody>
            </p:sp>
          </p:grpSp>
        </p:grpSp>
        <p:grpSp>
          <p:nvGrpSpPr>
            <p:cNvPr id="73" name="Group 72">
              <a:extLst>
                <a:ext uri="{FF2B5EF4-FFF2-40B4-BE49-F238E27FC236}">
                  <a16:creationId xmlns:a16="http://schemas.microsoft.com/office/drawing/2014/main" id="{88E0FC3D-1E6F-4967-A871-9D6D0D63B13C}"/>
                </a:ext>
              </a:extLst>
            </p:cNvPr>
            <p:cNvGrpSpPr/>
            <p:nvPr/>
          </p:nvGrpSpPr>
          <p:grpSpPr>
            <a:xfrm>
              <a:off x="830025" y="3862482"/>
              <a:ext cx="3525727" cy="1024034"/>
              <a:chOff x="830025" y="1498176"/>
              <a:chExt cx="3525727" cy="1024034"/>
            </a:xfrm>
          </p:grpSpPr>
          <p:grpSp>
            <p:nvGrpSpPr>
              <p:cNvPr id="74" name="Group 73">
                <a:extLst>
                  <a:ext uri="{FF2B5EF4-FFF2-40B4-BE49-F238E27FC236}">
                    <a16:creationId xmlns:a16="http://schemas.microsoft.com/office/drawing/2014/main" id="{01D93110-A410-4E43-ACBC-9610A2E612CB}"/>
                  </a:ext>
                </a:extLst>
              </p:cNvPr>
              <p:cNvGrpSpPr/>
              <p:nvPr/>
            </p:nvGrpSpPr>
            <p:grpSpPr>
              <a:xfrm>
                <a:off x="830025" y="1621832"/>
                <a:ext cx="408732" cy="408732"/>
                <a:chOff x="882040" y="1601532"/>
                <a:chExt cx="408732" cy="408732"/>
              </a:xfrm>
            </p:grpSpPr>
            <p:sp>
              <p:nvSpPr>
                <p:cNvPr id="79" name="Oval 78">
                  <a:extLst>
                    <a:ext uri="{FF2B5EF4-FFF2-40B4-BE49-F238E27FC236}">
                      <a16:creationId xmlns:a16="http://schemas.microsoft.com/office/drawing/2014/main" id="{8BF194C2-8AE7-47ED-BC5F-E92BF9E54549}"/>
                    </a:ext>
                  </a:extLst>
                </p:cNvPr>
                <p:cNvSpPr/>
                <p:nvPr/>
              </p:nvSpPr>
              <p:spPr>
                <a:xfrm>
                  <a:off x="882040" y="1601532"/>
                  <a:ext cx="408732" cy="4087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6">
                  <a:extLst>
                    <a:ext uri="{FF2B5EF4-FFF2-40B4-BE49-F238E27FC236}">
                      <a16:creationId xmlns:a16="http://schemas.microsoft.com/office/drawing/2014/main" id="{9F7422DE-FDB5-48EC-A5A3-19F9BF64019C}"/>
                    </a:ext>
                  </a:extLst>
                </p:cNvPr>
                <p:cNvSpPr>
                  <a:spLocks/>
                </p:cNvSpPr>
                <p:nvPr/>
              </p:nvSpPr>
              <p:spPr bwMode="auto">
                <a:xfrm>
                  <a:off x="984497" y="1700222"/>
                  <a:ext cx="239653" cy="196271"/>
                </a:xfrm>
                <a:custGeom>
                  <a:avLst/>
                  <a:gdLst>
                    <a:gd name="T0" fmla="*/ 171 w 238"/>
                    <a:gd name="T1" fmla="*/ 26 h 195"/>
                    <a:gd name="T2" fmla="*/ 93 w 238"/>
                    <a:gd name="T3" fmla="*/ 86 h 195"/>
                    <a:gd name="T4" fmla="*/ 73 w 238"/>
                    <a:gd name="T5" fmla="*/ 112 h 195"/>
                    <a:gd name="T6" fmla="*/ 57 w 238"/>
                    <a:gd name="T7" fmla="*/ 114 h 195"/>
                    <a:gd name="T8" fmla="*/ 33 w 238"/>
                    <a:gd name="T9" fmla="*/ 82 h 195"/>
                    <a:gd name="T10" fmla="*/ 4 w 238"/>
                    <a:gd name="T11" fmla="*/ 96 h 195"/>
                    <a:gd name="T12" fmla="*/ 18 w 238"/>
                    <a:gd name="T13" fmla="*/ 138 h 195"/>
                    <a:gd name="T14" fmla="*/ 43 w 238"/>
                    <a:gd name="T15" fmla="*/ 180 h 195"/>
                    <a:gd name="T16" fmla="*/ 75 w 238"/>
                    <a:gd name="T17" fmla="*/ 189 h 195"/>
                    <a:gd name="T18" fmla="*/ 92 w 238"/>
                    <a:gd name="T19" fmla="*/ 164 h 195"/>
                    <a:gd name="T20" fmla="*/ 113 w 238"/>
                    <a:gd name="T21" fmla="*/ 130 h 195"/>
                    <a:gd name="T22" fmla="*/ 199 w 238"/>
                    <a:gd name="T23" fmla="*/ 32 h 195"/>
                    <a:gd name="T24" fmla="*/ 238 w 238"/>
                    <a:gd name="T25" fmla="*/ 0 h 195"/>
                    <a:gd name="T26" fmla="*/ 179 w 238"/>
                    <a:gd name="T27" fmla="*/ 22 h 195"/>
                    <a:gd name="T28" fmla="*/ 171 w 238"/>
                    <a:gd name="T29" fmla="*/ 2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195">
                      <a:moveTo>
                        <a:pt x="171" y="26"/>
                      </a:moveTo>
                      <a:cubicBezTo>
                        <a:pt x="142" y="42"/>
                        <a:pt x="115" y="61"/>
                        <a:pt x="93" y="86"/>
                      </a:cubicBezTo>
                      <a:cubicBezTo>
                        <a:pt x="86" y="94"/>
                        <a:pt x="80" y="103"/>
                        <a:pt x="73" y="112"/>
                      </a:cubicBezTo>
                      <a:cubicBezTo>
                        <a:pt x="68" y="120"/>
                        <a:pt x="63" y="125"/>
                        <a:pt x="57" y="114"/>
                      </a:cubicBezTo>
                      <a:cubicBezTo>
                        <a:pt x="52" y="103"/>
                        <a:pt x="46" y="88"/>
                        <a:pt x="33" y="82"/>
                      </a:cubicBezTo>
                      <a:cubicBezTo>
                        <a:pt x="21" y="78"/>
                        <a:pt x="8" y="83"/>
                        <a:pt x="4" y="96"/>
                      </a:cubicBezTo>
                      <a:cubicBezTo>
                        <a:pt x="0" y="111"/>
                        <a:pt x="10" y="126"/>
                        <a:pt x="18" y="138"/>
                      </a:cubicBezTo>
                      <a:cubicBezTo>
                        <a:pt x="26" y="152"/>
                        <a:pt x="33" y="167"/>
                        <a:pt x="43" y="180"/>
                      </a:cubicBezTo>
                      <a:cubicBezTo>
                        <a:pt x="50" y="189"/>
                        <a:pt x="64" y="195"/>
                        <a:pt x="75" y="189"/>
                      </a:cubicBezTo>
                      <a:cubicBezTo>
                        <a:pt x="84" y="183"/>
                        <a:pt x="88" y="173"/>
                        <a:pt x="92" y="164"/>
                      </a:cubicBezTo>
                      <a:cubicBezTo>
                        <a:pt x="98" y="152"/>
                        <a:pt x="106" y="141"/>
                        <a:pt x="113" y="130"/>
                      </a:cubicBezTo>
                      <a:cubicBezTo>
                        <a:pt x="137" y="94"/>
                        <a:pt x="166" y="61"/>
                        <a:pt x="199" y="32"/>
                      </a:cubicBezTo>
                      <a:cubicBezTo>
                        <a:pt x="211" y="21"/>
                        <a:pt x="225" y="10"/>
                        <a:pt x="238" y="0"/>
                      </a:cubicBezTo>
                      <a:cubicBezTo>
                        <a:pt x="217" y="2"/>
                        <a:pt x="198" y="12"/>
                        <a:pt x="179" y="22"/>
                      </a:cubicBezTo>
                      <a:cubicBezTo>
                        <a:pt x="176" y="23"/>
                        <a:pt x="173" y="25"/>
                        <a:pt x="171"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75" name="Group 74">
                <a:extLst>
                  <a:ext uri="{FF2B5EF4-FFF2-40B4-BE49-F238E27FC236}">
                    <a16:creationId xmlns:a16="http://schemas.microsoft.com/office/drawing/2014/main" id="{10B0EF48-4F3E-4B42-9F42-C9742CF8B9CE}"/>
                  </a:ext>
                </a:extLst>
              </p:cNvPr>
              <p:cNvGrpSpPr/>
              <p:nvPr/>
            </p:nvGrpSpPr>
            <p:grpSpPr>
              <a:xfrm>
                <a:off x="1317692" y="1498176"/>
                <a:ext cx="3038060" cy="1024034"/>
                <a:chOff x="1355706" y="1517226"/>
                <a:chExt cx="3038060" cy="1024034"/>
              </a:xfrm>
            </p:grpSpPr>
            <p:sp>
              <p:nvSpPr>
                <p:cNvPr id="77" name="Shape 1155">
                  <a:extLst>
                    <a:ext uri="{FF2B5EF4-FFF2-40B4-BE49-F238E27FC236}">
                      <a16:creationId xmlns:a16="http://schemas.microsoft.com/office/drawing/2014/main" id="{51630937-447C-44EC-BAF8-71C1185D3E48}"/>
                    </a:ext>
                  </a:extLst>
                </p:cNvPr>
                <p:cNvSpPr/>
                <p:nvPr/>
              </p:nvSpPr>
              <p:spPr>
                <a:xfrm>
                  <a:off x="1430610" y="1737963"/>
                  <a:ext cx="2963156" cy="80329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000"/>
                    </a:lnSpc>
                    <a:spcBef>
                      <a:spcPts val="0"/>
                    </a:spcBef>
                  </a:pPr>
                  <a:r>
                    <a:rPr lang="en-US" sz="1600" dirty="0">
                      <a:solidFill>
                        <a:schemeClr val="tx1"/>
                      </a:solidFill>
                      <a:latin typeface="Arial" panose="020B0604020202020204" pitchFamily="34" charset="0"/>
                      <a:cs typeface="Arial" panose="020B0604020202020204" pitchFamily="34" charset="0"/>
                    </a:rPr>
                    <a:t>Help with active learning and quick activities in lectures. (Also serve as role models for Ss)</a:t>
                  </a:r>
                </a:p>
              </p:txBody>
            </p:sp>
            <p:sp>
              <p:nvSpPr>
                <p:cNvPr id="78" name="Title 1">
                  <a:extLst>
                    <a:ext uri="{FF2B5EF4-FFF2-40B4-BE49-F238E27FC236}">
                      <a16:creationId xmlns:a16="http://schemas.microsoft.com/office/drawing/2014/main" id="{83B6209F-6AA0-46FC-A9E5-47960F6FA429}"/>
                    </a:ext>
                  </a:extLst>
                </p:cNvPr>
                <p:cNvSpPr txBox="1">
                  <a:spLocks/>
                </p:cNvSpPr>
                <p:nvPr/>
              </p:nvSpPr>
              <p:spPr>
                <a:xfrm>
                  <a:off x="1355706" y="1517226"/>
                  <a:ext cx="3021777" cy="320482"/>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1600" dirty="0">
                      <a:solidFill>
                        <a:schemeClr val="accent3"/>
                      </a:solidFill>
                    </a:rPr>
                    <a:t>Attending/Facilitating Lectures</a:t>
                  </a:r>
                </a:p>
              </p:txBody>
            </p:sp>
          </p:grpSp>
        </p:grpSp>
        <p:grpSp>
          <p:nvGrpSpPr>
            <p:cNvPr id="81" name="Group 80">
              <a:extLst>
                <a:ext uri="{FF2B5EF4-FFF2-40B4-BE49-F238E27FC236}">
                  <a16:creationId xmlns:a16="http://schemas.microsoft.com/office/drawing/2014/main" id="{49420FFB-30C4-41C6-AA39-1206418AA586}"/>
                </a:ext>
              </a:extLst>
            </p:cNvPr>
            <p:cNvGrpSpPr/>
            <p:nvPr/>
          </p:nvGrpSpPr>
          <p:grpSpPr>
            <a:xfrm>
              <a:off x="830025" y="5044634"/>
              <a:ext cx="3525727" cy="895793"/>
              <a:chOff x="830025" y="1498176"/>
              <a:chExt cx="3525727" cy="895793"/>
            </a:xfrm>
          </p:grpSpPr>
          <p:grpSp>
            <p:nvGrpSpPr>
              <p:cNvPr id="82" name="Group 81">
                <a:extLst>
                  <a:ext uri="{FF2B5EF4-FFF2-40B4-BE49-F238E27FC236}">
                    <a16:creationId xmlns:a16="http://schemas.microsoft.com/office/drawing/2014/main" id="{A5362814-0C2D-4C97-917F-0A164C64769D}"/>
                  </a:ext>
                </a:extLst>
              </p:cNvPr>
              <p:cNvGrpSpPr/>
              <p:nvPr/>
            </p:nvGrpSpPr>
            <p:grpSpPr>
              <a:xfrm>
                <a:off x="830025" y="1621832"/>
                <a:ext cx="408732" cy="408732"/>
                <a:chOff x="882040" y="1601532"/>
                <a:chExt cx="408732" cy="408732"/>
              </a:xfrm>
            </p:grpSpPr>
            <p:sp>
              <p:nvSpPr>
                <p:cNvPr id="86" name="Oval 85">
                  <a:extLst>
                    <a:ext uri="{FF2B5EF4-FFF2-40B4-BE49-F238E27FC236}">
                      <a16:creationId xmlns:a16="http://schemas.microsoft.com/office/drawing/2014/main" id="{9572AB2B-98B9-440C-AEDB-56658C550B4A}"/>
                    </a:ext>
                  </a:extLst>
                </p:cNvPr>
                <p:cNvSpPr/>
                <p:nvPr/>
              </p:nvSpPr>
              <p:spPr>
                <a:xfrm>
                  <a:off x="882040" y="1601532"/>
                  <a:ext cx="408732" cy="4087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6">
                  <a:extLst>
                    <a:ext uri="{FF2B5EF4-FFF2-40B4-BE49-F238E27FC236}">
                      <a16:creationId xmlns:a16="http://schemas.microsoft.com/office/drawing/2014/main" id="{E96BCD04-6C16-404C-A544-EB44E7F0DA17}"/>
                    </a:ext>
                  </a:extLst>
                </p:cNvPr>
                <p:cNvSpPr>
                  <a:spLocks/>
                </p:cNvSpPr>
                <p:nvPr/>
              </p:nvSpPr>
              <p:spPr bwMode="auto">
                <a:xfrm>
                  <a:off x="984497" y="1700222"/>
                  <a:ext cx="239653" cy="196271"/>
                </a:xfrm>
                <a:custGeom>
                  <a:avLst/>
                  <a:gdLst>
                    <a:gd name="T0" fmla="*/ 171 w 238"/>
                    <a:gd name="T1" fmla="*/ 26 h 195"/>
                    <a:gd name="T2" fmla="*/ 93 w 238"/>
                    <a:gd name="T3" fmla="*/ 86 h 195"/>
                    <a:gd name="T4" fmla="*/ 73 w 238"/>
                    <a:gd name="T5" fmla="*/ 112 h 195"/>
                    <a:gd name="T6" fmla="*/ 57 w 238"/>
                    <a:gd name="T7" fmla="*/ 114 h 195"/>
                    <a:gd name="T8" fmla="*/ 33 w 238"/>
                    <a:gd name="T9" fmla="*/ 82 h 195"/>
                    <a:gd name="T10" fmla="*/ 4 w 238"/>
                    <a:gd name="T11" fmla="*/ 96 h 195"/>
                    <a:gd name="T12" fmla="*/ 18 w 238"/>
                    <a:gd name="T13" fmla="*/ 138 h 195"/>
                    <a:gd name="T14" fmla="*/ 43 w 238"/>
                    <a:gd name="T15" fmla="*/ 180 h 195"/>
                    <a:gd name="T16" fmla="*/ 75 w 238"/>
                    <a:gd name="T17" fmla="*/ 189 h 195"/>
                    <a:gd name="T18" fmla="*/ 92 w 238"/>
                    <a:gd name="T19" fmla="*/ 164 h 195"/>
                    <a:gd name="T20" fmla="*/ 113 w 238"/>
                    <a:gd name="T21" fmla="*/ 130 h 195"/>
                    <a:gd name="T22" fmla="*/ 199 w 238"/>
                    <a:gd name="T23" fmla="*/ 32 h 195"/>
                    <a:gd name="T24" fmla="*/ 238 w 238"/>
                    <a:gd name="T25" fmla="*/ 0 h 195"/>
                    <a:gd name="T26" fmla="*/ 179 w 238"/>
                    <a:gd name="T27" fmla="*/ 22 h 195"/>
                    <a:gd name="T28" fmla="*/ 171 w 238"/>
                    <a:gd name="T29" fmla="*/ 2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 h="195">
                      <a:moveTo>
                        <a:pt x="171" y="26"/>
                      </a:moveTo>
                      <a:cubicBezTo>
                        <a:pt x="142" y="42"/>
                        <a:pt x="115" y="61"/>
                        <a:pt x="93" y="86"/>
                      </a:cubicBezTo>
                      <a:cubicBezTo>
                        <a:pt x="86" y="94"/>
                        <a:pt x="80" y="103"/>
                        <a:pt x="73" y="112"/>
                      </a:cubicBezTo>
                      <a:cubicBezTo>
                        <a:pt x="68" y="120"/>
                        <a:pt x="63" y="125"/>
                        <a:pt x="57" y="114"/>
                      </a:cubicBezTo>
                      <a:cubicBezTo>
                        <a:pt x="52" y="103"/>
                        <a:pt x="46" y="88"/>
                        <a:pt x="33" y="82"/>
                      </a:cubicBezTo>
                      <a:cubicBezTo>
                        <a:pt x="21" y="78"/>
                        <a:pt x="8" y="83"/>
                        <a:pt x="4" y="96"/>
                      </a:cubicBezTo>
                      <a:cubicBezTo>
                        <a:pt x="0" y="111"/>
                        <a:pt x="10" y="126"/>
                        <a:pt x="18" y="138"/>
                      </a:cubicBezTo>
                      <a:cubicBezTo>
                        <a:pt x="26" y="152"/>
                        <a:pt x="33" y="167"/>
                        <a:pt x="43" y="180"/>
                      </a:cubicBezTo>
                      <a:cubicBezTo>
                        <a:pt x="50" y="189"/>
                        <a:pt x="64" y="195"/>
                        <a:pt x="75" y="189"/>
                      </a:cubicBezTo>
                      <a:cubicBezTo>
                        <a:pt x="84" y="183"/>
                        <a:pt x="88" y="173"/>
                        <a:pt x="92" y="164"/>
                      </a:cubicBezTo>
                      <a:cubicBezTo>
                        <a:pt x="98" y="152"/>
                        <a:pt x="106" y="141"/>
                        <a:pt x="113" y="130"/>
                      </a:cubicBezTo>
                      <a:cubicBezTo>
                        <a:pt x="137" y="94"/>
                        <a:pt x="166" y="61"/>
                        <a:pt x="199" y="32"/>
                      </a:cubicBezTo>
                      <a:cubicBezTo>
                        <a:pt x="211" y="21"/>
                        <a:pt x="225" y="10"/>
                        <a:pt x="238" y="0"/>
                      </a:cubicBezTo>
                      <a:cubicBezTo>
                        <a:pt x="217" y="2"/>
                        <a:pt x="198" y="12"/>
                        <a:pt x="179" y="22"/>
                      </a:cubicBezTo>
                      <a:cubicBezTo>
                        <a:pt x="176" y="23"/>
                        <a:pt x="173" y="25"/>
                        <a:pt x="171"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83" name="Group 82">
                <a:extLst>
                  <a:ext uri="{FF2B5EF4-FFF2-40B4-BE49-F238E27FC236}">
                    <a16:creationId xmlns:a16="http://schemas.microsoft.com/office/drawing/2014/main" id="{A21FC5F0-EEB5-4F27-892F-B89A34485873}"/>
                  </a:ext>
                </a:extLst>
              </p:cNvPr>
              <p:cNvGrpSpPr/>
              <p:nvPr/>
            </p:nvGrpSpPr>
            <p:grpSpPr>
              <a:xfrm>
                <a:off x="1317692" y="1498176"/>
                <a:ext cx="3038060" cy="895793"/>
                <a:chOff x="1355706" y="1517226"/>
                <a:chExt cx="3038060" cy="895793"/>
              </a:xfrm>
            </p:grpSpPr>
            <p:sp>
              <p:nvSpPr>
                <p:cNvPr id="84" name="Shape 1155">
                  <a:extLst>
                    <a:ext uri="{FF2B5EF4-FFF2-40B4-BE49-F238E27FC236}">
                      <a16:creationId xmlns:a16="http://schemas.microsoft.com/office/drawing/2014/main" id="{7CBA490F-5FA2-47A5-B922-636EF053AA5B}"/>
                    </a:ext>
                  </a:extLst>
                </p:cNvPr>
                <p:cNvSpPr/>
                <p:nvPr/>
              </p:nvSpPr>
              <p:spPr>
                <a:xfrm>
                  <a:off x="1430610" y="1866203"/>
                  <a:ext cx="2963156" cy="5468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000"/>
                    </a:lnSpc>
                    <a:spcBef>
                      <a:spcPts val="0"/>
                    </a:spcBef>
                  </a:pPr>
                  <a:r>
                    <a:rPr lang="en-US" sz="1600" dirty="0">
                      <a:solidFill>
                        <a:schemeClr val="tx1"/>
                      </a:solidFill>
                      <a:latin typeface="Arial" panose="020B0604020202020204" pitchFamily="34" charset="0"/>
                      <a:cs typeface="Arial" panose="020B0604020202020204" pitchFamily="34" charset="0"/>
                    </a:rPr>
                    <a:t>Grade tests anonymously through </a:t>
                  </a:r>
                  <a:r>
                    <a:rPr lang="en-US" sz="1600" dirty="0" err="1">
                      <a:solidFill>
                        <a:schemeClr val="tx1"/>
                      </a:solidFill>
                      <a:latin typeface="Arial" panose="020B0604020202020204" pitchFamily="34" charset="0"/>
                      <a:cs typeface="Arial" panose="020B0604020202020204" pitchFamily="34" charset="0"/>
                    </a:rPr>
                    <a:t>Gradescope</a:t>
                  </a:r>
                  <a:endParaRPr lang="en-US" sz="1600" dirty="0">
                    <a:solidFill>
                      <a:schemeClr val="tx1"/>
                    </a:solidFill>
                    <a:latin typeface="Arial" panose="020B0604020202020204" pitchFamily="34" charset="0"/>
                    <a:cs typeface="Arial" panose="020B0604020202020204" pitchFamily="34" charset="0"/>
                  </a:endParaRPr>
                </a:p>
              </p:txBody>
            </p:sp>
            <p:sp>
              <p:nvSpPr>
                <p:cNvPr id="85" name="Title 1">
                  <a:extLst>
                    <a:ext uri="{FF2B5EF4-FFF2-40B4-BE49-F238E27FC236}">
                      <a16:creationId xmlns:a16="http://schemas.microsoft.com/office/drawing/2014/main" id="{6619BE5B-0DEF-4668-A841-54315EB65ED4}"/>
                    </a:ext>
                  </a:extLst>
                </p:cNvPr>
                <p:cNvSpPr txBox="1">
                  <a:spLocks/>
                </p:cNvSpPr>
                <p:nvPr/>
              </p:nvSpPr>
              <p:spPr>
                <a:xfrm>
                  <a:off x="1355706" y="1517226"/>
                  <a:ext cx="3021777" cy="320482"/>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2000" dirty="0">
                      <a:solidFill>
                        <a:schemeClr val="accent4"/>
                      </a:solidFill>
                    </a:rPr>
                    <a:t>Grading/Proctoring</a:t>
                  </a:r>
                </a:p>
              </p:txBody>
            </p:sp>
          </p:grpSp>
        </p:grpSp>
        <p:cxnSp>
          <p:nvCxnSpPr>
            <p:cNvPr id="8" name="Straight Connector 7">
              <a:extLst>
                <a:ext uri="{FF2B5EF4-FFF2-40B4-BE49-F238E27FC236}">
                  <a16:creationId xmlns:a16="http://schemas.microsoft.com/office/drawing/2014/main" id="{C1F204CD-BCB3-418E-B95A-85740B1BDD0B}"/>
                </a:ext>
              </a:extLst>
            </p:cNvPr>
            <p:cNvCxnSpPr>
              <a:cxnSpLocks/>
            </p:cNvCxnSpPr>
            <p:nvPr/>
          </p:nvCxnSpPr>
          <p:spPr>
            <a:xfrm>
              <a:off x="890917" y="2537149"/>
              <a:ext cx="3323634"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3337060-BDC2-4D88-B3F7-D39796AC5606}"/>
                </a:ext>
              </a:extLst>
            </p:cNvPr>
            <p:cNvCxnSpPr>
              <a:cxnSpLocks/>
            </p:cNvCxnSpPr>
            <p:nvPr/>
          </p:nvCxnSpPr>
          <p:spPr>
            <a:xfrm>
              <a:off x="890917" y="3719302"/>
              <a:ext cx="3323634"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188DCF8-CCC9-4160-882F-F1AD4E0A804C}"/>
                </a:ext>
              </a:extLst>
            </p:cNvPr>
            <p:cNvCxnSpPr>
              <a:cxnSpLocks/>
            </p:cNvCxnSpPr>
            <p:nvPr/>
          </p:nvCxnSpPr>
          <p:spPr>
            <a:xfrm>
              <a:off x="890917" y="4901455"/>
              <a:ext cx="3323634" cy="0"/>
            </a:xfrm>
            <a:prstGeom prst="line">
              <a:avLst/>
            </a:prstGeom>
            <a:ln w="12700">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5753CC96-2D77-7743-883B-1BAC073B7083}"/>
              </a:ext>
            </a:extLst>
          </p:cNvPr>
          <p:cNvSpPr/>
          <p:nvPr/>
        </p:nvSpPr>
        <p:spPr>
          <a:xfrm>
            <a:off x="620348" y="6273923"/>
            <a:ext cx="4416463" cy="5087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Peek Inside</a:t>
            </a:r>
          </a:p>
        </p:txBody>
      </p:sp>
      <p:pic>
        <p:nvPicPr>
          <p:cNvPr id="62" name="Picture 4" descr="Unlocking New Possibilities | NewsCenter | SDSU">
            <a:extLst>
              <a:ext uri="{FF2B5EF4-FFF2-40B4-BE49-F238E27FC236}">
                <a16:creationId xmlns:a16="http://schemas.microsoft.com/office/drawing/2014/main" id="{96DCCA7A-EC8B-5443-86E9-EBAAA7012C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7566" y="4226511"/>
            <a:ext cx="3468942" cy="1687044"/>
          </a:xfrm>
          <a:prstGeom prst="rect">
            <a:avLst/>
          </a:prstGeom>
          <a:noFill/>
          <a:ln w="762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58361F-0083-9443-A1D5-F66B480912D3}"/>
              </a:ext>
            </a:extLst>
          </p:cNvPr>
          <p:cNvSpPr/>
          <p:nvPr/>
        </p:nvSpPr>
        <p:spPr>
          <a:xfrm>
            <a:off x="451929" y="2478460"/>
            <a:ext cx="4201610" cy="13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B9771AA-DB8A-7B4C-8331-0130EA1C18E9}"/>
              </a:ext>
            </a:extLst>
          </p:cNvPr>
          <p:cNvSpPr/>
          <p:nvPr/>
        </p:nvSpPr>
        <p:spPr>
          <a:xfrm>
            <a:off x="453295" y="3729186"/>
            <a:ext cx="4201610" cy="13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AF85408-02BA-AC46-9390-F5D86480E3A4}"/>
              </a:ext>
            </a:extLst>
          </p:cNvPr>
          <p:cNvSpPr/>
          <p:nvPr/>
        </p:nvSpPr>
        <p:spPr>
          <a:xfrm>
            <a:off x="451929" y="4998298"/>
            <a:ext cx="4201610" cy="13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48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4" descr="A person writing on a piece of paper&#10;&#10;Description automatically generated with medium confidence">
            <a:extLst>
              <a:ext uri="{FF2B5EF4-FFF2-40B4-BE49-F238E27FC236}">
                <a16:creationId xmlns:a16="http://schemas.microsoft.com/office/drawing/2014/main" id="{CB0E79A6-4D90-984F-9A54-5DBD13E7ADA5}"/>
              </a:ext>
            </a:extLst>
          </p:cNvPr>
          <p:cNvPicPr>
            <a:picLocks noChangeAspect="1"/>
          </p:cNvPicPr>
          <p:nvPr/>
        </p:nvPicPr>
        <p:blipFill rotWithShape="1">
          <a:blip r:embed="rId5"/>
          <a:srcRect t="9993" r="2" b="2"/>
          <a:stretch/>
        </p:blipFill>
        <p:spPr>
          <a:xfrm rot="5400000">
            <a:off x="4542964" y="1052728"/>
            <a:ext cx="2475653" cy="1671191"/>
          </a:xfrm>
          <a:prstGeom prst="rect">
            <a:avLst/>
          </a:prstGeom>
        </p:spPr>
      </p:pic>
      <p:pic>
        <p:nvPicPr>
          <p:cNvPr id="3074" name="Picture 2" descr="A person drawing on a white board&#10;&#10;Description automatically generated with low confidence">
            <a:extLst>
              <a:ext uri="{FF2B5EF4-FFF2-40B4-BE49-F238E27FC236}">
                <a16:creationId xmlns:a16="http://schemas.microsoft.com/office/drawing/2014/main" id="{8CC79E8C-9FF4-BE4D-A229-DD3FF98B40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2378" b="2"/>
          <a:stretch/>
        </p:blipFill>
        <p:spPr bwMode="auto">
          <a:xfrm>
            <a:off x="6110983" y="3518174"/>
            <a:ext cx="1669364" cy="24686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sitting in a classroom&#10;&#10;Description automatically generated with low confidence">
            <a:extLst>
              <a:ext uri="{FF2B5EF4-FFF2-40B4-BE49-F238E27FC236}">
                <a16:creationId xmlns:a16="http://schemas.microsoft.com/office/drawing/2014/main" id="{5E9F4D73-CF68-3C4B-BB68-A1F3E030EC3E}"/>
              </a:ext>
            </a:extLst>
          </p:cNvPr>
          <p:cNvPicPr>
            <a:picLocks noChangeAspect="1"/>
          </p:cNvPicPr>
          <p:nvPr/>
        </p:nvPicPr>
        <p:blipFill rotWithShape="1">
          <a:blip r:embed="rId7"/>
          <a:srcRect t="14867" r="2" b="30026"/>
          <a:stretch/>
        </p:blipFill>
        <p:spPr>
          <a:xfrm>
            <a:off x="198704" y="1239973"/>
            <a:ext cx="3086310" cy="2797456"/>
          </a:xfrm>
          <a:prstGeom prst="rect">
            <a:avLst/>
          </a:prstGeom>
        </p:spPr>
      </p:pic>
      <p:pic>
        <p:nvPicPr>
          <p:cNvPr id="12" name="20160421_160552.mp4" descr="20160421_160552.mp4">
            <a:hlinkClick r:id="" action="ppaction://media"/>
            <a:extLst>
              <a:ext uri="{FF2B5EF4-FFF2-40B4-BE49-F238E27FC236}">
                <a16:creationId xmlns:a16="http://schemas.microsoft.com/office/drawing/2014/main" id="{1997D79E-9D35-974B-AF57-83DC8720E66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772176" y="763183"/>
            <a:ext cx="3133723" cy="5571066"/>
          </a:xfrm>
          <a:prstGeom prst="rect">
            <a:avLst/>
          </a:prstGeom>
        </p:spPr>
      </p:pic>
      <p:pic>
        <p:nvPicPr>
          <p:cNvPr id="10" name="Picture Placeholder 63">
            <a:extLst>
              <a:ext uri="{FF2B5EF4-FFF2-40B4-BE49-F238E27FC236}">
                <a16:creationId xmlns:a16="http://schemas.microsoft.com/office/drawing/2014/main" id="{9E403FE9-6DE6-C049-8413-DB357BBB91AE}"/>
              </a:ext>
            </a:extLst>
          </p:cNvPr>
          <p:cNvPicPr>
            <a:picLocks noChangeAspect="1"/>
          </p:cNvPicPr>
          <p:nvPr/>
        </p:nvPicPr>
        <p:blipFill rotWithShape="1">
          <a:blip r:embed="rId9"/>
          <a:srcRect r="-1" b="9664"/>
          <a:stretch/>
        </p:blipFill>
        <p:spPr>
          <a:xfrm>
            <a:off x="1527629" y="3518174"/>
            <a:ext cx="3179654" cy="2872344"/>
          </a:xfrm>
          <a:prstGeom prst="rect">
            <a:avLst/>
          </a:prstGeom>
        </p:spPr>
      </p:pic>
      <p:sp>
        <p:nvSpPr>
          <p:cNvPr id="6" name="Footer Placeholder 5">
            <a:extLst>
              <a:ext uri="{FF2B5EF4-FFF2-40B4-BE49-F238E27FC236}">
                <a16:creationId xmlns:a16="http://schemas.microsoft.com/office/drawing/2014/main" id="{B6B38F08-F724-E041-8E4F-3A2BC3D8BD7C}"/>
              </a:ext>
            </a:extLst>
          </p:cNvPr>
          <p:cNvSpPr>
            <a:spLocks noGrp="1"/>
          </p:cNvSpPr>
          <p:nvPr>
            <p:ph type="ftr" sz="quarter" idx="11"/>
          </p:nvPr>
        </p:nvSpPr>
        <p:spPr>
          <a:xfrm>
            <a:off x="622548" y="6356350"/>
            <a:ext cx="6059605" cy="365125"/>
          </a:xfrm>
        </p:spPr>
        <p:txBody>
          <a:bodyPr>
            <a:normAutofit/>
          </a:bodyPr>
          <a:lstStyle/>
          <a:p>
            <a:pPr algn="l">
              <a:spcAft>
                <a:spcPts val="600"/>
              </a:spcAft>
            </a:pPr>
            <a:r>
              <a:rPr lang="en-US" spc="-200">
                <a:solidFill>
                  <a:srgbClr val="FFFFFF"/>
                </a:solidFill>
                <a:latin typeface="+mj-lt"/>
              </a:rPr>
              <a:t>@SDSU</a:t>
            </a:r>
            <a:endParaRPr lang="en-US">
              <a:solidFill>
                <a:srgbClr val="FFFFFF"/>
              </a:solidFill>
              <a:latin typeface="+mj-lt"/>
            </a:endParaRPr>
          </a:p>
        </p:txBody>
      </p:sp>
      <p:sp>
        <p:nvSpPr>
          <p:cNvPr id="14" name="TextBox 13">
            <a:extLst>
              <a:ext uri="{FF2B5EF4-FFF2-40B4-BE49-F238E27FC236}">
                <a16:creationId xmlns:a16="http://schemas.microsoft.com/office/drawing/2014/main" id="{2366984A-FEBA-2749-B9FC-740EAFA505AE}"/>
              </a:ext>
            </a:extLst>
          </p:cNvPr>
          <p:cNvSpPr txBox="1"/>
          <p:nvPr/>
        </p:nvSpPr>
        <p:spPr>
          <a:xfrm rot="19945901">
            <a:off x="4890101" y="912320"/>
            <a:ext cx="1210781" cy="369332"/>
          </a:xfrm>
          <a:prstGeom prst="rect">
            <a:avLst/>
          </a:prstGeom>
          <a:noFill/>
        </p:spPr>
        <p:txBody>
          <a:bodyPr wrap="none" rtlCol="0">
            <a:spAutoFit/>
          </a:bodyPr>
          <a:lstStyle/>
          <a:p>
            <a:r>
              <a:rPr lang="en-US" dirty="0"/>
              <a:t>Sine Tracer</a:t>
            </a:r>
          </a:p>
        </p:txBody>
      </p:sp>
      <p:sp>
        <p:nvSpPr>
          <p:cNvPr id="42" name="TextBox 41">
            <a:extLst>
              <a:ext uri="{FF2B5EF4-FFF2-40B4-BE49-F238E27FC236}">
                <a16:creationId xmlns:a16="http://schemas.microsoft.com/office/drawing/2014/main" id="{2999A2C8-A477-204E-B090-A40D2CAEA543}"/>
              </a:ext>
            </a:extLst>
          </p:cNvPr>
          <p:cNvSpPr txBox="1"/>
          <p:nvPr/>
        </p:nvSpPr>
        <p:spPr>
          <a:xfrm rot="19945901">
            <a:off x="3301659" y="1899670"/>
            <a:ext cx="1212255" cy="369332"/>
          </a:xfrm>
          <a:prstGeom prst="rect">
            <a:avLst/>
          </a:prstGeom>
          <a:noFill/>
        </p:spPr>
        <p:txBody>
          <a:bodyPr wrap="none" rtlCol="0">
            <a:spAutoFit/>
          </a:bodyPr>
          <a:lstStyle/>
          <a:p>
            <a:r>
              <a:rPr lang="en-US" dirty="0"/>
              <a:t>Ball Roll #1</a:t>
            </a:r>
          </a:p>
        </p:txBody>
      </p:sp>
      <p:sp>
        <p:nvSpPr>
          <p:cNvPr id="43" name="TextBox 42">
            <a:extLst>
              <a:ext uri="{FF2B5EF4-FFF2-40B4-BE49-F238E27FC236}">
                <a16:creationId xmlns:a16="http://schemas.microsoft.com/office/drawing/2014/main" id="{2B22FE5C-58FB-DB4D-81FC-6226CFD213A7}"/>
              </a:ext>
            </a:extLst>
          </p:cNvPr>
          <p:cNvSpPr txBox="1"/>
          <p:nvPr/>
        </p:nvSpPr>
        <p:spPr>
          <a:xfrm rot="19945901">
            <a:off x="5690900" y="3638817"/>
            <a:ext cx="1768818" cy="369332"/>
          </a:xfrm>
          <a:prstGeom prst="rect">
            <a:avLst/>
          </a:prstGeom>
          <a:noFill/>
        </p:spPr>
        <p:txBody>
          <a:bodyPr wrap="none" rtlCol="0">
            <a:spAutoFit/>
          </a:bodyPr>
          <a:lstStyle/>
          <a:p>
            <a:r>
              <a:rPr lang="en-US" dirty="0"/>
              <a:t>Pendulum Tracer</a:t>
            </a:r>
          </a:p>
        </p:txBody>
      </p:sp>
      <p:sp>
        <p:nvSpPr>
          <p:cNvPr id="44" name="TextBox 43">
            <a:extLst>
              <a:ext uri="{FF2B5EF4-FFF2-40B4-BE49-F238E27FC236}">
                <a16:creationId xmlns:a16="http://schemas.microsoft.com/office/drawing/2014/main" id="{6F97F87C-379A-EE45-9033-811A91E2C5B1}"/>
              </a:ext>
            </a:extLst>
          </p:cNvPr>
          <p:cNvSpPr txBox="1"/>
          <p:nvPr/>
        </p:nvSpPr>
        <p:spPr>
          <a:xfrm rot="19945901">
            <a:off x="360511" y="4989143"/>
            <a:ext cx="1212255" cy="369332"/>
          </a:xfrm>
          <a:prstGeom prst="rect">
            <a:avLst/>
          </a:prstGeom>
          <a:noFill/>
        </p:spPr>
        <p:txBody>
          <a:bodyPr wrap="none" rtlCol="0">
            <a:spAutoFit/>
          </a:bodyPr>
          <a:lstStyle/>
          <a:p>
            <a:r>
              <a:rPr lang="en-US" dirty="0"/>
              <a:t>Ball Roll #2</a:t>
            </a:r>
          </a:p>
        </p:txBody>
      </p:sp>
      <p:sp>
        <p:nvSpPr>
          <p:cNvPr id="45" name="TextBox 44">
            <a:extLst>
              <a:ext uri="{FF2B5EF4-FFF2-40B4-BE49-F238E27FC236}">
                <a16:creationId xmlns:a16="http://schemas.microsoft.com/office/drawing/2014/main" id="{45E59083-1318-AA4E-9BCB-E87882D00FB2}"/>
              </a:ext>
            </a:extLst>
          </p:cNvPr>
          <p:cNvSpPr txBox="1"/>
          <p:nvPr/>
        </p:nvSpPr>
        <p:spPr>
          <a:xfrm>
            <a:off x="7275099" y="260001"/>
            <a:ext cx="1843774" cy="369332"/>
          </a:xfrm>
          <a:prstGeom prst="rect">
            <a:avLst/>
          </a:prstGeom>
          <a:noFill/>
        </p:spPr>
        <p:txBody>
          <a:bodyPr wrap="none" rtlCol="0">
            <a:spAutoFit/>
          </a:bodyPr>
          <a:lstStyle/>
          <a:p>
            <a:r>
              <a:rPr lang="en-US" dirty="0"/>
              <a:t>Harmonic Motion</a:t>
            </a:r>
          </a:p>
        </p:txBody>
      </p:sp>
      <p:sp>
        <p:nvSpPr>
          <p:cNvPr id="46" name="TextBox 45">
            <a:extLst>
              <a:ext uri="{FF2B5EF4-FFF2-40B4-BE49-F238E27FC236}">
                <a16:creationId xmlns:a16="http://schemas.microsoft.com/office/drawing/2014/main" id="{0269D588-1297-3949-9CEC-0EC22F7197A4}"/>
              </a:ext>
            </a:extLst>
          </p:cNvPr>
          <p:cNvSpPr txBox="1"/>
          <p:nvPr/>
        </p:nvSpPr>
        <p:spPr>
          <a:xfrm>
            <a:off x="-36697" y="-118944"/>
            <a:ext cx="4953600" cy="769441"/>
          </a:xfrm>
          <a:prstGeom prst="rect">
            <a:avLst/>
          </a:prstGeom>
          <a:noFill/>
        </p:spPr>
        <p:txBody>
          <a:bodyPr wrap="none" rtlCol="0">
            <a:spAutoFit/>
          </a:bodyPr>
          <a:lstStyle/>
          <a:p>
            <a:r>
              <a:rPr lang="en-US" sz="4400" b="1" dirty="0"/>
              <a:t>Active Learning Labs</a:t>
            </a:r>
          </a:p>
        </p:txBody>
      </p:sp>
    </p:spTree>
    <p:extLst>
      <p:ext uri="{BB962C8B-B14F-4D97-AF65-F5344CB8AC3E}">
        <p14:creationId xmlns:p14="http://schemas.microsoft.com/office/powerpoint/2010/main" val="39201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873" fill="hold"/>
                                        <p:tgtEl>
                                          <p:spTgt spid="12"/>
                                        </p:tgtEl>
                                      </p:cBhvr>
                                    </p:cmd>
                                  </p:childTnLst>
                                </p:cTn>
                              </p:par>
                              <p:par>
                                <p:cTn id="27" presetID="1"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2"/>
                </p:tgtEl>
              </p:cMediaNode>
            </p:video>
          </p:childTnLst>
        </p:cTn>
      </p:par>
    </p:tnLst>
    <p:bldLst>
      <p:bldP spid="14" grpId="0"/>
      <p:bldP spid="43" grpId="1"/>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E1D86F-260D-0A4D-BEF1-FE920F138E31}"/>
              </a:ext>
            </a:extLst>
          </p:cNvPr>
          <p:cNvSpPr/>
          <p:nvPr/>
        </p:nvSpPr>
        <p:spPr>
          <a:xfrm rot="16200000">
            <a:off x="2807535" y="-2277311"/>
            <a:ext cx="6535654" cy="11268075"/>
          </a:xfrm>
          <a:prstGeom prst="rect">
            <a:avLst/>
          </a:prstGeom>
          <a:gradFill>
            <a:gsLst>
              <a:gs pos="300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4611DCA2-BA80-7D49-8ABF-466FD7191669}"/>
              </a:ext>
            </a:extLst>
          </p:cNvPr>
          <p:cNvSpPr txBox="1"/>
          <p:nvPr/>
        </p:nvSpPr>
        <p:spPr>
          <a:xfrm>
            <a:off x="1053757" y="387904"/>
            <a:ext cx="9030043" cy="646331"/>
          </a:xfrm>
          <a:prstGeom prst="rect">
            <a:avLst/>
          </a:prstGeom>
          <a:solidFill>
            <a:schemeClr val="bg1"/>
          </a:solidFill>
        </p:spPr>
        <p:txBody>
          <a:bodyPr wrap="square" rtlCol="0">
            <a:spAutoFit/>
          </a:bodyPr>
          <a:lstStyle/>
          <a:p>
            <a:r>
              <a:rPr lang="en-US" sz="3600" b="1" dirty="0"/>
              <a:t>Q1: Students’ views of break out sessions:</a:t>
            </a:r>
          </a:p>
        </p:txBody>
      </p:sp>
      <p:graphicFrame>
        <p:nvGraphicFramePr>
          <p:cNvPr id="116" name="Chart 115">
            <a:extLst>
              <a:ext uri="{FF2B5EF4-FFF2-40B4-BE49-F238E27FC236}">
                <a16:creationId xmlns:a16="http://schemas.microsoft.com/office/drawing/2014/main" id="{CF7FCDC9-496C-F945-BD59-D725B869BBB1}"/>
              </a:ext>
            </a:extLst>
          </p:cNvPr>
          <p:cNvGraphicFramePr>
            <a:graphicFrameLocks/>
          </p:cNvGraphicFramePr>
          <p:nvPr>
            <p:extLst>
              <p:ext uri="{D42A27DB-BD31-4B8C-83A1-F6EECF244321}">
                <p14:modId xmlns:p14="http://schemas.microsoft.com/office/powerpoint/2010/main" val="564481028"/>
              </p:ext>
            </p:extLst>
          </p:nvPr>
        </p:nvGraphicFramePr>
        <p:xfrm>
          <a:off x="747252" y="1887794"/>
          <a:ext cx="5212765" cy="3634179"/>
        </p:xfrm>
        <a:graphic>
          <a:graphicData uri="http://schemas.openxmlformats.org/drawingml/2006/chart">
            <c:chart xmlns:c="http://schemas.openxmlformats.org/drawingml/2006/chart" xmlns:r="http://schemas.openxmlformats.org/officeDocument/2006/relationships" r:id="rId2"/>
          </a:graphicData>
        </a:graphic>
      </p:graphicFrame>
      <p:sp>
        <p:nvSpPr>
          <p:cNvPr id="124" name="Title 1">
            <a:extLst>
              <a:ext uri="{FF2B5EF4-FFF2-40B4-BE49-F238E27FC236}">
                <a16:creationId xmlns:a16="http://schemas.microsoft.com/office/drawing/2014/main" id="{5BF81F6A-443A-A24F-928F-7B6AF99BE5F7}"/>
              </a:ext>
            </a:extLst>
          </p:cNvPr>
          <p:cNvSpPr txBox="1">
            <a:spLocks/>
          </p:cNvSpPr>
          <p:nvPr/>
        </p:nvSpPr>
        <p:spPr bwMode="auto">
          <a:xfrm>
            <a:off x="762833" y="5646754"/>
            <a:ext cx="5197184" cy="58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669" tIns="8334" rIns="16669" bIns="8334"/>
          <a:lstStyle>
            <a:lvl1pPr defTabSz="4389438">
              <a:defRPr sz="2100">
                <a:solidFill>
                  <a:schemeClr val="tx1"/>
                </a:solidFill>
                <a:latin typeface="Arial" panose="020B0604020202020204" pitchFamily="34" charset="0"/>
                <a:ea typeface="ヒラギノ角ゴ Pro W3" panose="020B0300000000000000" pitchFamily="34" charset="-128"/>
              </a:defRPr>
            </a:lvl1pPr>
            <a:lvl2pPr marL="742950" indent="-285750" defTabSz="4389438">
              <a:defRPr sz="2100">
                <a:solidFill>
                  <a:schemeClr val="tx1"/>
                </a:solidFill>
                <a:latin typeface="Arial" panose="020B0604020202020204" pitchFamily="34" charset="0"/>
                <a:ea typeface="ヒラギノ角ゴ Pro W3" panose="020B0300000000000000" pitchFamily="34" charset="-128"/>
              </a:defRPr>
            </a:lvl2pPr>
            <a:lvl3pPr marL="1143000" indent="-228600" defTabSz="4389438">
              <a:defRPr sz="2100">
                <a:solidFill>
                  <a:schemeClr val="tx1"/>
                </a:solidFill>
                <a:latin typeface="Arial" panose="020B0604020202020204" pitchFamily="34" charset="0"/>
                <a:ea typeface="ヒラギノ角ゴ Pro W3" panose="020B0300000000000000" pitchFamily="34" charset="-128"/>
              </a:defRPr>
            </a:lvl3pPr>
            <a:lvl4pPr marL="1600200" indent="-228600" defTabSz="4389438">
              <a:defRPr sz="2100">
                <a:solidFill>
                  <a:schemeClr val="tx1"/>
                </a:solidFill>
                <a:latin typeface="Arial" panose="020B0604020202020204" pitchFamily="34" charset="0"/>
                <a:ea typeface="ヒラギノ角ゴ Pro W3" panose="020B0300000000000000" pitchFamily="34" charset="-128"/>
              </a:defRPr>
            </a:lvl4pPr>
            <a:lvl5pPr marL="2057400" indent="-228600" defTabSz="4389438">
              <a:defRPr sz="2100">
                <a:solidFill>
                  <a:schemeClr val="tx1"/>
                </a:solidFill>
                <a:latin typeface="Arial" panose="020B0604020202020204" pitchFamily="34" charset="0"/>
                <a:ea typeface="ヒラギノ角ゴ Pro W3" panose="020B0300000000000000" pitchFamily="34" charset="-128"/>
              </a:defRPr>
            </a:lvl5pPr>
            <a:lvl6pPr marL="2514600" indent="-228600" defTabSz="4389438"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6pPr>
            <a:lvl7pPr marL="2971800" indent="-228600" defTabSz="4389438"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7pPr>
            <a:lvl8pPr marL="3429000" indent="-228600" defTabSz="4389438"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8pPr>
            <a:lvl9pPr marL="3886200" indent="-228600" defTabSz="4389438"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9pPr>
          </a:lstStyle>
          <a:p>
            <a:pPr marL="95235" indent="-95235">
              <a:buFont typeface="Wingdings" pitchFamily="2" charset="2"/>
              <a:buChar char="ü"/>
            </a:pPr>
            <a:r>
              <a:rPr lang="en-US" altLang="en-US" sz="1400" i="1" dirty="0">
                <a:latin typeface="+mn-lt"/>
                <a:cs typeface="Arial" panose="020B0604020202020204" pitchFamily="34" charset="0"/>
              </a:rPr>
              <a:t>There is a large increase in students’ views of the need for labs (most likely due to COVID); but once is enough! Some students wanted more asynchronous instruction, less Zoom time.</a:t>
            </a:r>
          </a:p>
        </p:txBody>
      </p:sp>
      <p:sp>
        <p:nvSpPr>
          <p:cNvPr id="125" name="Title 1">
            <a:extLst>
              <a:ext uri="{FF2B5EF4-FFF2-40B4-BE49-F238E27FC236}">
                <a16:creationId xmlns:a16="http://schemas.microsoft.com/office/drawing/2014/main" id="{5622BAD6-5714-2043-8576-8003BFC16301}"/>
              </a:ext>
            </a:extLst>
          </p:cNvPr>
          <p:cNvSpPr txBox="1">
            <a:spLocks/>
          </p:cNvSpPr>
          <p:nvPr/>
        </p:nvSpPr>
        <p:spPr bwMode="auto">
          <a:xfrm>
            <a:off x="6391747" y="5646754"/>
            <a:ext cx="4291736" cy="52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669" tIns="8334" rIns="16669" bIns="8334"/>
          <a:lstStyle>
            <a:lvl1pPr defTabSz="4389438">
              <a:defRPr sz="2100">
                <a:solidFill>
                  <a:schemeClr val="tx1"/>
                </a:solidFill>
                <a:latin typeface="Arial" panose="020B0604020202020204" pitchFamily="34" charset="0"/>
                <a:ea typeface="ヒラギノ角ゴ Pro W3" panose="020B0300000000000000" pitchFamily="34" charset="-128"/>
              </a:defRPr>
            </a:lvl1pPr>
            <a:lvl2pPr marL="742950" indent="-285750" defTabSz="4389438">
              <a:defRPr sz="2100">
                <a:solidFill>
                  <a:schemeClr val="tx1"/>
                </a:solidFill>
                <a:latin typeface="Arial" panose="020B0604020202020204" pitchFamily="34" charset="0"/>
                <a:ea typeface="ヒラギノ角ゴ Pro W3" panose="020B0300000000000000" pitchFamily="34" charset="-128"/>
              </a:defRPr>
            </a:lvl2pPr>
            <a:lvl3pPr marL="1143000" indent="-228600" defTabSz="4389438">
              <a:defRPr sz="2100">
                <a:solidFill>
                  <a:schemeClr val="tx1"/>
                </a:solidFill>
                <a:latin typeface="Arial" panose="020B0604020202020204" pitchFamily="34" charset="0"/>
                <a:ea typeface="ヒラギノ角ゴ Pro W3" panose="020B0300000000000000" pitchFamily="34" charset="-128"/>
              </a:defRPr>
            </a:lvl3pPr>
            <a:lvl4pPr marL="1600200" indent="-228600" defTabSz="4389438">
              <a:defRPr sz="2100">
                <a:solidFill>
                  <a:schemeClr val="tx1"/>
                </a:solidFill>
                <a:latin typeface="Arial" panose="020B0604020202020204" pitchFamily="34" charset="0"/>
                <a:ea typeface="ヒラギノ角ゴ Pro W3" panose="020B0300000000000000" pitchFamily="34" charset="-128"/>
              </a:defRPr>
            </a:lvl4pPr>
            <a:lvl5pPr marL="2057400" indent="-228600" defTabSz="4389438">
              <a:defRPr sz="2100">
                <a:solidFill>
                  <a:schemeClr val="tx1"/>
                </a:solidFill>
                <a:latin typeface="Arial" panose="020B0604020202020204" pitchFamily="34" charset="0"/>
                <a:ea typeface="ヒラギノ角ゴ Pro W3" panose="020B0300000000000000" pitchFamily="34" charset="-128"/>
              </a:defRPr>
            </a:lvl5pPr>
            <a:lvl6pPr marL="2514600" indent="-228600" defTabSz="4389438"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6pPr>
            <a:lvl7pPr marL="2971800" indent="-228600" defTabSz="4389438"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7pPr>
            <a:lvl8pPr marL="3429000" indent="-228600" defTabSz="4389438"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8pPr>
            <a:lvl9pPr marL="3886200" indent="-228600" defTabSz="4389438" eaLnBrk="0" fontAlgn="base" hangingPunct="0">
              <a:spcBef>
                <a:spcPct val="0"/>
              </a:spcBef>
              <a:spcAft>
                <a:spcPct val="0"/>
              </a:spcAft>
              <a:defRPr sz="2100">
                <a:solidFill>
                  <a:schemeClr val="tx1"/>
                </a:solidFill>
                <a:latin typeface="Arial" panose="020B0604020202020204" pitchFamily="34" charset="0"/>
                <a:ea typeface="ヒラギノ角ゴ Pro W3" panose="020B0300000000000000" pitchFamily="34" charset="-128"/>
              </a:defRPr>
            </a:lvl9pPr>
          </a:lstStyle>
          <a:p>
            <a:pPr marL="95235" indent="-95235">
              <a:buFont typeface="Wingdings" pitchFamily="2" charset="2"/>
              <a:buChar char="ü"/>
            </a:pPr>
            <a:r>
              <a:rPr lang="en-US" altLang="en-US" sz="1400" i="1" dirty="0">
                <a:latin typeface="+mn-lt"/>
                <a:cs typeface="Arial" panose="020B0604020202020204" pitchFamily="34" charset="0"/>
              </a:rPr>
              <a:t>When pressed, students would prefer to drop modeling because they feel the tests are most important.</a:t>
            </a:r>
          </a:p>
        </p:txBody>
      </p:sp>
      <p:graphicFrame>
        <p:nvGraphicFramePr>
          <p:cNvPr id="129" name="Chart 128">
            <a:extLst>
              <a:ext uri="{FF2B5EF4-FFF2-40B4-BE49-F238E27FC236}">
                <a16:creationId xmlns:a16="http://schemas.microsoft.com/office/drawing/2014/main" id="{F3C2617E-D037-864B-9941-E8DC0BEFF1D9}"/>
              </a:ext>
            </a:extLst>
          </p:cNvPr>
          <p:cNvGraphicFramePr>
            <a:graphicFrameLocks/>
          </p:cNvGraphicFramePr>
          <p:nvPr>
            <p:extLst>
              <p:ext uri="{D42A27DB-BD31-4B8C-83A1-F6EECF244321}">
                <p14:modId xmlns:p14="http://schemas.microsoft.com/office/powerpoint/2010/main" val="3706887442"/>
              </p:ext>
            </p:extLst>
          </p:nvPr>
        </p:nvGraphicFramePr>
        <p:xfrm>
          <a:off x="6391747" y="1887794"/>
          <a:ext cx="4394240" cy="36341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057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Graphic spid="116" grpId="0">
        <p:bldAsOne/>
      </p:bldGraphic>
      <p:bldP spid="124" grpId="0"/>
      <p:bldP spid="125" grpId="0"/>
      <p:bldGraphic spid="12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F0D357F-8154-5446-A77F-5E37499A4BA9}"/>
              </a:ext>
            </a:extLst>
          </p:cNvPr>
          <p:cNvSpPr/>
          <p:nvPr/>
        </p:nvSpPr>
        <p:spPr>
          <a:xfrm>
            <a:off x="7197725" y="0"/>
            <a:ext cx="4318000" cy="6858000"/>
          </a:xfrm>
          <a:prstGeom prst="rect">
            <a:avLst/>
          </a:prstGeom>
          <a:gradFill>
            <a:gsLst>
              <a:gs pos="300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ooter Placeholder 53">
            <a:extLst>
              <a:ext uri="{FF2B5EF4-FFF2-40B4-BE49-F238E27FC236}">
                <a16:creationId xmlns:a16="http://schemas.microsoft.com/office/drawing/2014/main" id="{397CCA39-DDD2-461D-A68C-03D1BD230A2F}"/>
              </a:ext>
            </a:extLst>
          </p:cNvPr>
          <p:cNvSpPr>
            <a:spLocks noGrp="1"/>
          </p:cNvSpPr>
          <p:nvPr>
            <p:ph type="ftr" sz="quarter" idx="4294967295"/>
          </p:nvPr>
        </p:nvSpPr>
        <p:spPr>
          <a:xfrm>
            <a:off x="0" y="6273800"/>
            <a:ext cx="1897063" cy="365125"/>
          </a:xfrm>
        </p:spPr>
        <p:txBody>
          <a:bodyPr/>
          <a:lstStyle/>
          <a:p>
            <a:r>
              <a:rPr lang="en-US" spc="-200">
                <a:latin typeface="+mj-lt"/>
              </a:rPr>
              <a:t>Creative  </a:t>
            </a:r>
            <a:r>
              <a:rPr lang="en-US" spc="-200">
                <a:solidFill>
                  <a:schemeClr val="bg1"/>
                </a:solidFill>
                <a:latin typeface="+mj-lt"/>
              </a:rPr>
              <a:t>Orange</a:t>
            </a:r>
            <a:endParaRPr lang="en-US" dirty="0">
              <a:solidFill>
                <a:schemeClr val="bg1"/>
              </a:solidFill>
              <a:latin typeface="+mj-lt"/>
            </a:endParaRPr>
          </a:p>
        </p:txBody>
      </p:sp>
      <p:sp>
        <p:nvSpPr>
          <p:cNvPr id="106" name="Title 287">
            <a:extLst>
              <a:ext uri="{FF2B5EF4-FFF2-40B4-BE49-F238E27FC236}">
                <a16:creationId xmlns:a16="http://schemas.microsoft.com/office/drawing/2014/main" id="{F0B39A05-69B5-4CB6-9F05-C6E1D412A747}"/>
              </a:ext>
            </a:extLst>
          </p:cNvPr>
          <p:cNvSpPr txBox="1">
            <a:spLocks/>
          </p:cNvSpPr>
          <p:nvPr/>
        </p:nvSpPr>
        <p:spPr>
          <a:xfrm>
            <a:off x="664464" y="486035"/>
            <a:ext cx="9722271"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Math Understanding/Content</a:t>
            </a:r>
          </a:p>
        </p:txBody>
      </p:sp>
      <p:grpSp>
        <p:nvGrpSpPr>
          <p:cNvPr id="107" name="Group 106">
            <a:extLst>
              <a:ext uri="{FF2B5EF4-FFF2-40B4-BE49-F238E27FC236}">
                <a16:creationId xmlns:a16="http://schemas.microsoft.com/office/drawing/2014/main" id="{B57ACC22-6CAD-486C-A0EA-E265969C6A5B}"/>
              </a:ext>
            </a:extLst>
          </p:cNvPr>
          <p:cNvGrpSpPr/>
          <p:nvPr/>
        </p:nvGrpSpPr>
        <p:grpSpPr>
          <a:xfrm>
            <a:off x="781451" y="1170147"/>
            <a:ext cx="689368" cy="134317"/>
            <a:chOff x="822326" y="1148393"/>
            <a:chExt cx="897694" cy="166395"/>
          </a:xfrm>
        </p:grpSpPr>
        <p:sp>
          <p:nvSpPr>
            <p:cNvPr id="108" name="Oval 170">
              <a:extLst>
                <a:ext uri="{FF2B5EF4-FFF2-40B4-BE49-F238E27FC236}">
                  <a16:creationId xmlns:a16="http://schemas.microsoft.com/office/drawing/2014/main" id="{A419668B-DF96-42D4-8B46-B636EF79298D}"/>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Oval 171">
              <a:extLst>
                <a:ext uri="{FF2B5EF4-FFF2-40B4-BE49-F238E27FC236}">
                  <a16:creationId xmlns:a16="http://schemas.microsoft.com/office/drawing/2014/main" id="{C0B7240C-2DBB-4A10-B07A-FE2A7D434B46}"/>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Oval 172">
              <a:extLst>
                <a:ext uri="{FF2B5EF4-FFF2-40B4-BE49-F238E27FC236}">
                  <a16:creationId xmlns:a16="http://schemas.microsoft.com/office/drawing/2014/main" id="{1A2D794F-5109-412A-8B40-3339451EFD03}"/>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Oval 173">
              <a:extLst>
                <a:ext uri="{FF2B5EF4-FFF2-40B4-BE49-F238E27FC236}">
                  <a16:creationId xmlns:a16="http://schemas.microsoft.com/office/drawing/2014/main" id="{CA563907-3F06-44E9-B0BC-6A692F9CA3C8}"/>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grpSp>
        <p:nvGrpSpPr>
          <p:cNvPr id="2" name="Group 1">
            <a:extLst>
              <a:ext uri="{FF2B5EF4-FFF2-40B4-BE49-F238E27FC236}">
                <a16:creationId xmlns:a16="http://schemas.microsoft.com/office/drawing/2014/main" id="{7F8E6B96-0B19-4B6A-BFBA-E57A838415A5}"/>
              </a:ext>
            </a:extLst>
          </p:cNvPr>
          <p:cNvGrpSpPr/>
          <p:nvPr/>
        </p:nvGrpSpPr>
        <p:grpSpPr>
          <a:xfrm>
            <a:off x="7264956" y="3204258"/>
            <a:ext cx="755667" cy="677646"/>
            <a:chOff x="5860923" y="2231232"/>
            <a:chExt cx="473436" cy="424554"/>
          </a:xfrm>
          <a:solidFill>
            <a:schemeClr val="accent2"/>
          </a:solidFill>
        </p:grpSpPr>
        <p:sp>
          <p:nvSpPr>
            <p:cNvPr id="205" name="Freeform 12">
              <a:extLst>
                <a:ext uri="{FF2B5EF4-FFF2-40B4-BE49-F238E27FC236}">
                  <a16:creationId xmlns:a16="http://schemas.microsoft.com/office/drawing/2014/main" id="{F7A02269-D0F7-407F-A4DC-FDF36DAFAF91}"/>
                </a:ext>
              </a:extLst>
            </p:cNvPr>
            <p:cNvSpPr>
              <a:spLocks noEditPoints="1"/>
            </p:cNvSpPr>
            <p:nvPr/>
          </p:nvSpPr>
          <p:spPr bwMode="auto">
            <a:xfrm>
              <a:off x="6020132" y="2426750"/>
              <a:ext cx="172709" cy="229036"/>
            </a:xfrm>
            <a:custGeom>
              <a:avLst/>
              <a:gdLst>
                <a:gd name="T0" fmla="*/ 128 w 156"/>
                <a:gd name="T1" fmla="*/ 119 h 206"/>
                <a:gd name="T2" fmla="*/ 93 w 156"/>
                <a:gd name="T3" fmla="*/ 154 h 206"/>
                <a:gd name="T4" fmla="*/ 93 w 156"/>
                <a:gd name="T5" fmla="*/ 15 h 206"/>
                <a:gd name="T6" fmla="*/ 78 w 156"/>
                <a:gd name="T7" fmla="*/ 0 h 206"/>
                <a:gd name="T8" fmla="*/ 62 w 156"/>
                <a:gd name="T9" fmla="*/ 15 h 206"/>
                <a:gd name="T10" fmla="*/ 62 w 156"/>
                <a:gd name="T11" fmla="*/ 154 h 206"/>
                <a:gd name="T12" fmla="*/ 27 w 156"/>
                <a:gd name="T13" fmla="*/ 119 h 206"/>
                <a:gd name="T14" fmla="*/ 6 w 156"/>
                <a:gd name="T15" fmla="*/ 119 h 206"/>
                <a:gd name="T16" fmla="*/ 6 w 156"/>
                <a:gd name="T17" fmla="*/ 140 h 206"/>
                <a:gd name="T18" fmla="*/ 67 w 156"/>
                <a:gd name="T19" fmla="*/ 201 h 206"/>
                <a:gd name="T20" fmla="*/ 69 w 156"/>
                <a:gd name="T21" fmla="*/ 203 h 206"/>
                <a:gd name="T22" fmla="*/ 70 w 156"/>
                <a:gd name="T23" fmla="*/ 204 h 206"/>
                <a:gd name="T24" fmla="*/ 72 w 156"/>
                <a:gd name="T25" fmla="*/ 205 h 206"/>
                <a:gd name="T26" fmla="*/ 73 w 156"/>
                <a:gd name="T27" fmla="*/ 205 h 206"/>
                <a:gd name="T28" fmla="*/ 75 w 156"/>
                <a:gd name="T29" fmla="*/ 206 h 206"/>
                <a:gd name="T30" fmla="*/ 78 w 156"/>
                <a:gd name="T31" fmla="*/ 206 h 206"/>
                <a:gd name="T32" fmla="*/ 81 w 156"/>
                <a:gd name="T33" fmla="*/ 206 h 206"/>
                <a:gd name="T34" fmla="*/ 82 w 156"/>
                <a:gd name="T35" fmla="*/ 205 h 206"/>
                <a:gd name="T36" fmla="*/ 83 w 156"/>
                <a:gd name="T37" fmla="*/ 205 h 206"/>
                <a:gd name="T38" fmla="*/ 85 w 156"/>
                <a:gd name="T39" fmla="*/ 204 h 206"/>
                <a:gd name="T40" fmla="*/ 86 w 156"/>
                <a:gd name="T41" fmla="*/ 203 h 206"/>
                <a:gd name="T42" fmla="*/ 88 w 156"/>
                <a:gd name="T43" fmla="*/ 201 h 206"/>
                <a:gd name="T44" fmla="*/ 150 w 156"/>
                <a:gd name="T45" fmla="*/ 140 h 206"/>
                <a:gd name="T46" fmla="*/ 150 w 156"/>
                <a:gd name="T47" fmla="*/ 119 h 206"/>
                <a:gd name="T48" fmla="*/ 128 w 156"/>
                <a:gd name="T49" fmla="*/ 119 h 206"/>
                <a:gd name="T50" fmla="*/ 128 w 156"/>
                <a:gd name="T51" fmla="*/ 119 h 206"/>
                <a:gd name="T52" fmla="*/ 128 w 156"/>
                <a:gd name="T53" fmla="*/ 11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206">
                  <a:moveTo>
                    <a:pt x="128" y="119"/>
                  </a:moveTo>
                  <a:cubicBezTo>
                    <a:pt x="93" y="154"/>
                    <a:pt x="93" y="154"/>
                    <a:pt x="93" y="154"/>
                  </a:cubicBezTo>
                  <a:cubicBezTo>
                    <a:pt x="93" y="15"/>
                    <a:pt x="93" y="15"/>
                    <a:pt x="93" y="15"/>
                  </a:cubicBezTo>
                  <a:cubicBezTo>
                    <a:pt x="93" y="6"/>
                    <a:pt x="86" y="0"/>
                    <a:pt x="78" y="0"/>
                  </a:cubicBezTo>
                  <a:cubicBezTo>
                    <a:pt x="69" y="0"/>
                    <a:pt x="62" y="6"/>
                    <a:pt x="62" y="15"/>
                  </a:cubicBezTo>
                  <a:cubicBezTo>
                    <a:pt x="62" y="154"/>
                    <a:pt x="62" y="154"/>
                    <a:pt x="62" y="154"/>
                  </a:cubicBezTo>
                  <a:cubicBezTo>
                    <a:pt x="27" y="119"/>
                    <a:pt x="27" y="119"/>
                    <a:pt x="27" y="119"/>
                  </a:cubicBezTo>
                  <a:cubicBezTo>
                    <a:pt x="21" y="113"/>
                    <a:pt x="12" y="113"/>
                    <a:pt x="6" y="119"/>
                  </a:cubicBezTo>
                  <a:cubicBezTo>
                    <a:pt x="0" y="125"/>
                    <a:pt x="0" y="134"/>
                    <a:pt x="6" y="140"/>
                  </a:cubicBezTo>
                  <a:cubicBezTo>
                    <a:pt x="67" y="201"/>
                    <a:pt x="67" y="201"/>
                    <a:pt x="67" y="201"/>
                  </a:cubicBezTo>
                  <a:cubicBezTo>
                    <a:pt x="68" y="202"/>
                    <a:pt x="68" y="203"/>
                    <a:pt x="69" y="203"/>
                  </a:cubicBezTo>
                  <a:cubicBezTo>
                    <a:pt x="70" y="204"/>
                    <a:pt x="70" y="204"/>
                    <a:pt x="70" y="204"/>
                  </a:cubicBezTo>
                  <a:cubicBezTo>
                    <a:pt x="71" y="204"/>
                    <a:pt x="71" y="204"/>
                    <a:pt x="72" y="205"/>
                  </a:cubicBezTo>
                  <a:cubicBezTo>
                    <a:pt x="72" y="205"/>
                    <a:pt x="73" y="205"/>
                    <a:pt x="73" y="205"/>
                  </a:cubicBezTo>
                  <a:cubicBezTo>
                    <a:pt x="74" y="205"/>
                    <a:pt x="74" y="205"/>
                    <a:pt x="75" y="206"/>
                  </a:cubicBezTo>
                  <a:cubicBezTo>
                    <a:pt x="76" y="206"/>
                    <a:pt x="77" y="206"/>
                    <a:pt x="78" y="206"/>
                  </a:cubicBezTo>
                  <a:cubicBezTo>
                    <a:pt x="79" y="206"/>
                    <a:pt x="80" y="206"/>
                    <a:pt x="81" y="206"/>
                  </a:cubicBezTo>
                  <a:cubicBezTo>
                    <a:pt x="81" y="205"/>
                    <a:pt x="82" y="205"/>
                    <a:pt x="82" y="205"/>
                  </a:cubicBezTo>
                  <a:cubicBezTo>
                    <a:pt x="82" y="205"/>
                    <a:pt x="83" y="205"/>
                    <a:pt x="83" y="205"/>
                  </a:cubicBezTo>
                  <a:cubicBezTo>
                    <a:pt x="84" y="204"/>
                    <a:pt x="85" y="204"/>
                    <a:pt x="85" y="204"/>
                  </a:cubicBezTo>
                  <a:cubicBezTo>
                    <a:pt x="85" y="204"/>
                    <a:pt x="86" y="204"/>
                    <a:pt x="86" y="203"/>
                  </a:cubicBezTo>
                  <a:cubicBezTo>
                    <a:pt x="87" y="203"/>
                    <a:pt x="88" y="202"/>
                    <a:pt x="88" y="201"/>
                  </a:cubicBezTo>
                  <a:cubicBezTo>
                    <a:pt x="150" y="140"/>
                    <a:pt x="150" y="140"/>
                    <a:pt x="150" y="140"/>
                  </a:cubicBezTo>
                  <a:cubicBezTo>
                    <a:pt x="156" y="134"/>
                    <a:pt x="156" y="125"/>
                    <a:pt x="150" y="119"/>
                  </a:cubicBezTo>
                  <a:cubicBezTo>
                    <a:pt x="144" y="113"/>
                    <a:pt x="134" y="113"/>
                    <a:pt x="128" y="119"/>
                  </a:cubicBezTo>
                  <a:close/>
                  <a:moveTo>
                    <a:pt x="128" y="119"/>
                  </a:moveTo>
                  <a:cubicBezTo>
                    <a:pt x="128" y="119"/>
                    <a:pt x="128" y="119"/>
                    <a:pt x="128" y="1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3">
              <a:extLst>
                <a:ext uri="{FF2B5EF4-FFF2-40B4-BE49-F238E27FC236}">
                  <a16:creationId xmlns:a16="http://schemas.microsoft.com/office/drawing/2014/main" id="{A8464208-4471-4CCE-ABD2-0EE582A41317}"/>
                </a:ext>
              </a:extLst>
            </p:cNvPr>
            <p:cNvSpPr>
              <a:spLocks noEditPoints="1"/>
            </p:cNvSpPr>
            <p:nvPr/>
          </p:nvSpPr>
          <p:spPr bwMode="auto">
            <a:xfrm>
              <a:off x="5860923" y="2231232"/>
              <a:ext cx="473436" cy="305847"/>
            </a:xfrm>
            <a:custGeom>
              <a:avLst/>
              <a:gdLst>
                <a:gd name="T0" fmla="*/ 366 w 428"/>
                <a:gd name="T1" fmla="*/ 122 h 275"/>
                <a:gd name="T2" fmla="*/ 330 w 428"/>
                <a:gd name="T3" fmla="*/ 122 h 275"/>
                <a:gd name="T4" fmla="*/ 329 w 428"/>
                <a:gd name="T5" fmla="*/ 122 h 275"/>
                <a:gd name="T6" fmla="*/ 321 w 428"/>
                <a:gd name="T7" fmla="*/ 116 h 275"/>
                <a:gd name="T8" fmla="*/ 327 w 428"/>
                <a:gd name="T9" fmla="*/ 107 h 275"/>
                <a:gd name="T10" fmla="*/ 359 w 428"/>
                <a:gd name="T11" fmla="*/ 106 h 275"/>
                <a:gd name="T12" fmla="*/ 245 w 428"/>
                <a:gd name="T13" fmla="*/ 0 h 275"/>
                <a:gd name="T14" fmla="*/ 151 w 428"/>
                <a:gd name="T15" fmla="*/ 47 h 275"/>
                <a:gd name="T16" fmla="*/ 176 w 428"/>
                <a:gd name="T17" fmla="*/ 99 h 275"/>
                <a:gd name="T18" fmla="*/ 168 w 428"/>
                <a:gd name="T19" fmla="*/ 107 h 275"/>
                <a:gd name="T20" fmla="*/ 161 w 428"/>
                <a:gd name="T21" fmla="*/ 99 h 275"/>
                <a:gd name="T22" fmla="*/ 136 w 428"/>
                <a:gd name="T23" fmla="*/ 54 h 275"/>
                <a:gd name="T24" fmla="*/ 131 w 428"/>
                <a:gd name="T25" fmla="*/ 51 h 275"/>
                <a:gd name="T26" fmla="*/ 129 w 428"/>
                <a:gd name="T27" fmla="*/ 50 h 275"/>
                <a:gd name="T28" fmla="*/ 123 w 428"/>
                <a:gd name="T29" fmla="*/ 48 h 275"/>
                <a:gd name="T30" fmla="*/ 122 w 428"/>
                <a:gd name="T31" fmla="*/ 48 h 275"/>
                <a:gd name="T32" fmla="*/ 116 w 428"/>
                <a:gd name="T33" fmla="*/ 46 h 275"/>
                <a:gd name="T34" fmla="*/ 114 w 428"/>
                <a:gd name="T35" fmla="*/ 46 h 275"/>
                <a:gd name="T36" fmla="*/ 107 w 428"/>
                <a:gd name="T37" fmla="*/ 46 h 275"/>
                <a:gd name="T38" fmla="*/ 54 w 428"/>
                <a:gd name="T39" fmla="*/ 99 h 275"/>
                <a:gd name="T40" fmla="*/ 54 w 428"/>
                <a:gd name="T41" fmla="*/ 101 h 275"/>
                <a:gd name="T42" fmla="*/ 54 w 428"/>
                <a:gd name="T43" fmla="*/ 103 h 275"/>
                <a:gd name="T44" fmla="*/ 54 w 428"/>
                <a:gd name="T45" fmla="*/ 104 h 275"/>
                <a:gd name="T46" fmla="*/ 54 w 428"/>
                <a:gd name="T47" fmla="*/ 107 h 275"/>
                <a:gd name="T48" fmla="*/ 54 w 428"/>
                <a:gd name="T49" fmla="*/ 112 h 275"/>
                <a:gd name="T50" fmla="*/ 49 w 428"/>
                <a:gd name="T51" fmla="*/ 114 h 275"/>
                <a:gd name="T52" fmla="*/ 0 w 428"/>
                <a:gd name="T53" fmla="*/ 192 h 275"/>
                <a:gd name="T54" fmla="*/ 83 w 428"/>
                <a:gd name="T55" fmla="*/ 275 h 275"/>
                <a:gd name="T56" fmla="*/ 191 w 428"/>
                <a:gd name="T57" fmla="*/ 275 h 275"/>
                <a:gd name="T58" fmla="*/ 191 w 428"/>
                <a:gd name="T59" fmla="*/ 191 h 275"/>
                <a:gd name="T60" fmla="*/ 222 w 428"/>
                <a:gd name="T61" fmla="*/ 160 h 275"/>
                <a:gd name="T62" fmla="*/ 252 w 428"/>
                <a:gd name="T63" fmla="*/ 191 h 275"/>
                <a:gd name="T64" fmla="*/ 252 w 428"/>
                <a:gd name="T65" fmla="*/ 275 h 275"/>
                <a:gd name="T66" fmla="*/ 270 w 428"/>
                <a:gd name="T67" fmla="*/ 275 h 275"/>
                <a:gd name="T68" fmla="*/ 272 w 428"/>
                <a:gd name="T69" fmla="*/ 275 h 275"/>
                <a:gd name="T70" fmla="*/ 273 w 428"/>
                <a:gd name="T71" fmla="*/ 275 h 275"/>
                <a:gd name="T72" fmla="*/ 275 w 428"/>
                <a:gd name="T73" fmla="*/ 275 h 275"/>
                <a:gd name="T74" fmla="*/ 276 w 428"/>
                <a:gd name="T75" fmla="*/ 275 h 275"/>
                <a:gd name="T76" fmla="*/ 351 w 428"/>
                <a:gd name="T77" fmla="*/ 275 h 275"/>
                <a:gd name="T78" fmla="*/ 428 w 428"/>
                <a:gd name="T79" fmla="*/ 198 h 275"/>
                <a:gd name="T80" fmla="*/ 366 w 428"/>
                <a:gd name="T81" fmla="*/ 122 h 275"/>
                <a:gd name="T82" fmla="*/ 366 w 428"/>
                <a:gd name="T83" fmla="*/ 122 h 275"/>
                <a:gd name="T84" fmla="*/ 366 w 428"/>
                <a:gd name="T85" fmla="*/ 12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8" h="275">
                  <a:moveTo>
                    <a:pt x="366" y="122"/>
                  </a:moveTo>
                  <a:cubicBezTo>
                    <a:pt x="365" y="122"/>
                    <a:pt x="347" y="119"/>
                    <a:pt x="330" y="122"/>
                  </a:cubicBezTo>
                  <a:cubicBezTo>
                    <a:pt x="329" y="122"/>
                    <a:pt x="329" y="122"/>
                    <a:pt x="329" y="122"/>
                  </a:cubicBezTo>
                  <a:cubicBezTo>
                    <a:pt x="325" y="122"/>
                    <a:pt x="322" y="119"/>
                    <a:pt x="321" y="116"/>
                  </a:cubicBezTo>
                  <a:cubicBezTo>
                    <a:pt x="320" y="111"/>
                    <a:pt x="323" y="107"/>
                    <a:pt x="327" y="107"/>
                  </a:cubicBezTo>
                  <a:cubicBezTo>
                    <a:pt x="339" y="105"/>
                    <a:pt x="351" y="105"/>
                    <a:pt x="359" y="106"/>
                  </a:cubicBezTo>
                  <a:cubicBezTo>
                    <a:pt x="354" y="47"/>
                    <a:pt x="304" y="0"/>
                    <a:pt x="245" y="0"/>
                  </a:cubicBezTo>
                  <a:cubicBezTo>
                    <a:pt x="209" y="0"/>
                    <a:pt x="173" y="18"/>
                    <a:pt x="151" y="47"/>
                  </a:cubicBezTo>
                  <a:cubicBezTo>
                    <a:pt x="166" y="59"/>
                    <a:pt x="176" y="78"/>
                    <a:pt x="176" y="99"/>
                  </a:cubicBezTo>
                  <a:cubicBezTo>
                    <a:pt x="176" y="103"/>
                    <a:pt x="172" y="107"/>
                    <a:pt x="168" y="107"/>
                  </a:cubicBezTo>
                  <a:cubicBezTo>
                    <a:pt x="164" y="107"/>
                    <a:pt x="161" y="103"/>
                    <a:pt x="161" y="99"/>
                  </a:cubicBezTo>
                  <a:cubicBezTo>
                    <a:pt x="161" y="80"/>
                    <a:pt x="151" y="64"/>
                    <a:pt x="136" y="54"/>
                  </a:cubicBezTo>
                  <a:cubicBezTo>
                    <a:pt x="134" y="53"/>
                    <a:pt x="132" y="52"/>
                    <a:pt x="131" y="51"/>
                  </a:cubicBezTo>
                  <a:cubicBezTo>
                    <a:pt x="130" y="51"/>
                    <a:pt x="130" y="51"/>
                    <a:pt x="129" y="50"/>
                  </a:cubicBezTo>
                  <a:cubicBezTo>
                    <a:pt x="127" y="49"/>
                    <a:pt x="125" y="49"/>
                    <a:pt x="123" y="48"/>
                  </a:cubicBezTo>
                  <a:cubicBezTo>
                    <a:pt x="122" y="48"/>
                    <a:pt x="122" y="48"/>
                    <a:pt x="122" y="48"/>
                  </a:cubicBezTo>
                  <a:cubicBezTo>
                    <a:pt x="120" y="47"/>
                    <a:pt x="118" y="47"/>
                    <a:pt x="116" y="46"/>
                  </a:cubicBezTo>
                  <a:cubicBezTo>
                    <a:pt x="115" y="46"/>
                    <a:pt x="115" y="46"/>
                    <a:pt x="114" y="46"/>
                  </a:cubicBezTo>
                  <a:cubicBezTo>
                    <a:pt x="112" y="46"/>
                    <a:pt x="109" y="46"/>
                    <a:pt x="107" y="46"/>
                  </a:cubicBezTo>
                  <a:cubicBezTo>
                    <a:pt x="78" y="46"/>
                    <a:pt x="54" y="70"/>
                    <a:pt x="54" y="99"/>
                  </a:cubicBezTo>
                  <a:cubicBezTo>
                    <a:pt x="54" y="100"/>
                    <a:pt x="54" y="100"/>
                    <a:pt x="54" y="101"/>
                  </a:cubicBezTo>
                  <a:cubicBezTo>
                    <a:pt x="54" y="103"/>
                    <a:pt x="54" y="103"/>
                    <a:pt x="54" y="103"/>
                  </a:cubicBezTo>
                  <a:cubicBezTo>
                    <a:pt x="54" y="104"/>
                    <a:pt x="54" y="104"/>
                    <a:pt x="54" y="104"/>
                  </a:cubicBezTo>
                  <a:cubicBezTo>
                    <a:pt x="54" y="105"/>
                    <a:pt x="54" y="106"/>
                    <a:pt x="54" y="107"/>
                  </a:cubicBezTo>
                  <a:cubicBezTo>
                    <a:pt x="54" y="112"/>
                    <a:pt x="54" y="112"/>
                    <a:pt x="54" y="112"/>
                  </a:cubicBezTo>
                  <a:cubicBezTo>
                    <a:pt x="49" y="114"/>
                    <a:pt x="49" y="114"/>
                    <a:pt x="49" y="114"/>
                  </a:cubicBezTo>
                  <a:cubicBezTo>
                    <a:pt x="21" y="127"/>
                    <a:pt x="0" y="160"/>
                    <a:pt x="0" y="192"/>
                  </a:cubicBezTo>
                  <a:cubicBezTo>
                    <a:pt x="0" y="238"/>
                    <a:pt x="37" y="275"/>
                    <a:pt x="83" y="275"/>
                  </a:cubicBezTo>
                  <a:cubicBezTo>
                    <a:pt x="191" y="275"/>
                    <a:pt x="191" y="275"/>
                    <a:pt x="191" y="275"/>
                  </a:cubicBezTo>
                  <a:cubicBezTo>
                    <a:pt x="191" y="191"/>
                    <a:pt x="191" y="191"/>
                    <a:pt x="191" y="191"/>
                  </a:cubicBezTo>
                  <a:cubicBezTo>
                    <a:pt x="191" y="174"/>
                    <a:pt x="205" y="160"/>
                    <a:pt x="222" y="160"/>
                  </a:cubicBezTo>
                  <a:cubicBezTo>
                    <a:pt x="239" y="160"/>
                    <a:pt x="252" y="174"/>
                    <a:pt x="252" y="191"/>
                  </a:cubicBezTo>
                  <a:cubicBezTo>
                    <a:pt x="252" y="275"/>
                    <a:pt x="252" y="275"/>
                    <a:pt x="252" y="275"/>
                  </a:cubicBezTo>
                  <a:cubicBezTo>
                    <a:pt x="270" y="275"/>
                    <a:pt x="270" y="275"/>
                    <a:pt x="270" y="275"/>
                  </a:cubicBezTo>
                  <a:cubicBezTo>
                    <a:pt x="271" y="275"/>
                    <a:pt x="271" y="275"/>
                    <a:pt x="272" y="275"/>
                  </a:cubicBezTo>
                  <a:cubicBezTo>
                    <a:pt x="273" y="275"/>
                    <a:pt x="273" y="275"/>
                    <a:pt x="273" y="275"/>
                  </a:cubicBezTo>
                  <a:cubicBezTo>
                    <a:pt x="275" y="275"/>
                    <a:pt x="275" y="275"/>
                    <a:pt x="275" y="275"/>
                  </a:cubicBezTo>
                  <a:cubicBezTo>
                    <a:pt x="276" y="275"/>
                    <a:pt x="276" y="275"/>
                    <a:pt x="276" y="275"/>
                  </a:cubicBezTo>
                  <a:cubicBezTo>
                    <a:pt x="351" y="275"/>
                    <a:pt x="351" y="275"/>
                    <a:pt x="351" y="275"/>
                  </a:cubicBezTo>
                  <a:cubicBezTo>
                    <a:pt x="394" y="275"/>
                    <a:pt x="428" y="240"/>
                    <a:pt x="428" y="198"/>
                  </a:cubicBezTo>
                  <a:cubicBezTo>
                    <a:pt x="428" y="161"/>
                    <a:pt x="401" y="129"/>
                    <a:pt x="366" y="122"/>
                  </a:cubicBezTo>
                  <a:close/>
                  <a:moveTo>
                    <a:pt x="366" y="122"/>
                  </a:moveTo>
                  <a:cubicBezTo>
                    <a:pt x="366" y="122"/>
                    <a:pt x="366" y="122"/>
                    <a:pt x="366"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1" name="Group 210">
            <a:extLst>
              <a:ext uri="{FF2B5EF4-FFF2-40B4-BE49-F238E27FC236}">
                <a16:creationId xmlns:a16="http://schemas.microsoft.com/office/drawing/2014/main" id="{791188AA-555A-4332-AABE-1FD0343E4D87}"/>
              </a:ext>
            </a:extLst>
          </p:cNvPr>
          <p:cNvGrpSpPr/>
          <p:nvPr/>
        </p:nvGrpSpPr>
        <p:grpSpPr>
          <a:xfrm>
            <a:off x="7411827" y="4809835"/>
            <a:ext cx="671584" cy="673049"/>
            <a:chOff x="9563100" y="415925"/>
            <a:chExt cx="1452563" cy="1455738"/>
          </a:xfrm>
          <a:solidFill>
            <a:schemeClr val="accent3"/>
          </a:solidFill>
        </p:grpSpPr>
        <p:sp>
          <p:nvSpPr>
            <p:cNvPr id="212" name="Freeform 17">
              <a:extLst>
                <a:ext uri="{FF2B5EF4-FFF2-40B4-BE49-F238E27FC236}">
                  <a16:creationId xmlns:a16="http://schemas.microsoft.com/office/drawing/2014/main" id="{C94D2C27-3C61-4B47-9246-C11CC4ED2213}"/>
                </a:ext>
              </a:extLst>
            </p:cNvPr>
            <p:cNvSpPr>
              <a:spLocks noEditPoints="1"/>
            </p:cNvSpPr>
            <p:nvPr/>
          </p:nvSpPr>
          <p:spPr bwMode="auto">
            <a:xfrm>
              <a:off x="10291763" y="1143000"/>
              <a:ext cx="723900" cy="728663"/>
            </a:xfrm>
            <a:custGeom>
              <a:avLst/>
              <a:gdLst>
                <a:gd name="T0" fmla="*/ 164 w 192"/>
                <a:gd name="T1" fmla="*/ 192 h 192"/>
                <a:gd name="T2" fmla="*/ 28 w 192"/>
                <a:gd name="T3" fmla="*/ 192 h 192"/>
                <a:gd name="T4" fmla="*/ 0 w 192"/>
                <a:gd name="T5" fmla="*/ 164 h 192"/>
                <a:gd name="T6" fmla="*/ 0 w 192"/>
                <a:gd name="T7" fmla="*/ 12 h 192"/>
                <a:gd name="T8" fmla="*/ 12 w 192"/>
                <a:gd name="T9" fmla="*/ 0 h 192"/>
                <a:gd name="T10" fmla="*/ 24 w 192"/>
                <a:gd name="T11" fmla="*/ 12 h 192"/>
                <a:gd name="T12" fmla="*/ 24 w 192"/>
                <a:gd name="T13" fmla="*/ 164 h 192"/>
                <a:gd name="T14" fmla="*/ 28 w 192"/>
                <a:gd name="T15" fmla="*/ 168 h 192"/>
                <a:gd name="T16" fmla="*/ 164 w 192"/>
                <a:gd name="T17" fmla="*/ 168 h 192"/>
                <a:gd name="T18" fmla="*/ 168 w 192"/>
                <a:gd name="T19" fmla="*/ 164 h 192"/>
                <a:gd name="T20" fmla="*/ 168 w 192"/>
                <a:gd name="T21" fmla="*/ 28 h 192"/>
                <a:gd name="T22" fmla="*/ 164 w 192"/>
                <a:gd name="T23" fmla="*/ 24 h 192"/>
                <a:gd name="T24" fmla="*/ 108 w 192"/>
                <a:gd name="T25" fmla="*/ 24 h 192"/>
                <a:gd name="T26" fmla="*/ 104 w 192"/>
                <a:gd name="T27" fmla="*/ 28 h 192"/>
                <a:gd name="T28" fmla="*/ 104 w 192"/>
                <a:gd name="T29" fmla="*/ 108 h 192"/>
                <a:gd name="T30" fmla="*/ 92 w 192"/>
                <a:gd name="T31" fmla="*/ 120 h 192"/>
                <a:gd name="T32" fmla="*/ 80 w 192"/>
                <a:gd name="T33" fmla="*/ 108 h 192"/>
                <a:gd name="T34" fmla="*/ 80 w 192"/>
                <a:gd name="T35" fmla="*/ 28 h 192"/>
                <a:gd name="T36" fmla="*/ 108 w 192"/>
                <a:gd name="T37" fmla="*/ 0 h 192"/>
                <a:gd name="T38" fmla="*/ 164 w 192"/>
                <a:gd name="T39" fmla="*/ 0 h 192"/>
                <a:gd name="T40" fmla="*/ 192 w 192"/>
                <a:gd name="T41" fmla="*/ 28 h 192"/>
                <a:gd name="T42" fmla="*/ 192 w 192"/>
                <a:gd name="T43" fmla="*/ 164 h 192"/>
                <a:gd name="T44" fmla="*/ 164 w 192"/>
                <a:gd name="T45" fmla="*/ 192 h 192"/>
                <a:gd name="T46" fmla="*/ 164 w 192"/>
                <a:gd name="T47" fmla="*/ 192 h 192"/>
                <a:gd name="T48" fmla="*/ 164 w 192"/>
                <a:gd name="T4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2">
                  <a:moveTo>
                    <a:pt x="164" y="192"/>
                  </a:moveTo>
                  <a:cubicBezTo>
                    <a:pt x="28" y="192"/>
                    <a:pt x="28" y="192"/>
                    <a:pt x="28" y="192"/>
                  </a:cubicBezTo>
                  <a:cubicBezTo>
                    <a:pt x="12" y="192"/>
                    <a:pt x="0" y="179"/>
                    <a:pt x="0" y="164"/>
                  </a:cubicBezTo>
                  <a:cubicBezTo>
                    <a:pt x="0" y="12"/>
                    <a:pt x="0" y="12"/>
                    <a:pt x="0" y="12"/>
                  </a:cubicBezTo>
                  <a:cubicBezTo>
                    <a:pt x="0" y="5"/>
                    <a:pt x="5" y="0"/>
                    <a:pt x="12" y="0"/>
                  </a:cubicBezTo>
                  <a:cubicBezTo>
                    <a:pt x="18" y="0"/>
                    <a:pt x="24" y="5"/>
                    <a:pt x="24" y="12"/>
                  </a:cubicBezTo>
                  <a:cubicBezTo>
                    <a:pt x="24" y="164"/>
                    <a:pt x="24" y="164"/>
                    <a:pt x="24" y="164"/>
                  </a:cubicBezTo>
                  <a:cubicBezTo>
                    <a:pt x="24" y="166"/>
                    <a:pt x="25" y="168"/>
                    <a:pt x="28" y="168"/>
                  </a:cubicBezTo>
                  <a:cubicBezTo>
                    <a:pt x="164" y="168"/>
                    <a:pt x="164" y="168"/>
                    <a:pt x="164" y="168"/>
                  </a:cubicBezTo>
                  <a:cubicBezTo>
                    <a:pt x="166" y="168"/>
                    <a:pt x="168" y="166"/>
                    <a:pt x="168" y="164"/>
                  </a:cubicBezTo>
                  <a:cubicBezTo>
                    <a:pt x="168" y="28"/>
                    <a:pt x="168" y="28"/>
                    <a:pt x="168" y="28"/>
                  </a:cubicBezTo>
                  <a:cubicBezTo>
                    <a:pt x="168" y="26"/>
                    <a:pt x="166" y="24"/>
                    <a:pt x="164" y="24"/>
                  </a:cubicBezTo>
                  <a:cubicBezTo>
                    <a:pt x="108" y="24"/>
                    <a:pt x="108" y="24"/>
                    <a:pt x="108" y="24"/>
                  </a:cubicBezTo>
                  <a:cubicBezTo>
                    <a:pt x="105" y="24"/>
                    <a:pt x="104" y="26"/>
                    <a:pt x="104" y="28"/>
                  </a:cubicBezTo>
                  <a:cubicBezTo>
                    <a:pt x="104" y="108"/>
                    <a:pt x="104" y="108"/>
                    <a:pt x="104" y="108"/>
                  </a:cubicBezTo>
                  <a:cubicBezTo>
                    <a:pt x="104" y="114"/>
                    <a:pt x="98" y="120"/>
                    <a:pt x="92" y="120"/>
                  </a:cubicBezTo>
                  <a:cubicBezTo>
                    <a:pt x="85" y="120"/>
                    <a:pt x="80" y="114"/>
                    <a:pt x="80" y="108"/>
                  </a:cubicBezTo>
                  <a:cubicBezTo>
                    <a:pt x="80" y="28"/>
                    <a:pt x="80" y="28"/>
                    <a:pt x="80" y="28"/>
                  </a:cubicBezTo>
                  <a:cubicBezTo>
                    <a:pt x="80" y="12"/>
                    <a:pt x="92" y="0"/>
                    <a:pt x="108" y="0"/>
                  </a:cubicBezTo>
                  <a:cubicBezTo>
                    <a:pt x="164" y="0"/>
                    <a:pt x="164" y="0"/>
                    <a:pt x="164" y="0"/>
                  </a:cubicBezTo>
                  <a:cubicBezTo>
                    <a:pt x="179" y="0"/>
                    <a:pt x="192" y="12"/>
                    <a:pt x="192" y="28"/>
                  </a:cubicBezTo>
                  <a:cubicBezTo>
                    <a:pt x="192" y="164"/>
                    <a:pt x="192" y="164"/>
                    <a:pt x="192" y="164"/>
                  </a:cubicBezTo>
                  <a:cubicBezTo>
                    <a:pt x="192" y="179"/>
                    <a:pt x="179" y="192"/>
                    <a:pt x="164" y="192"/>
                  </a:cubicBezTo>
                  <a:close/>
                  <a:moveTo>
                    <a:pt x="164" y="192"/>
                  </a:moveTo>
                  <a:cubicBezTo>
                    <a:pt x="164" y="192"/>
                    <a:pt x="164" y="192"/>
                    <a:pt x="164"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8">
              <a:extLst>
                <a:ext uri="{FF2B5EF4-FFF2-40B4-BE49-F238E27FC236}">
                  <a16:creationId xmlns:a16="http://schemas.microsoft.com/office/drawing/2014/main" id="{0626F67D-1F53-4D91-AEE9-20D3224E5A02}"/>
                </a:ext>
              </a:extLst>
            </p:cNvPr>
            <p:cNvSpPr>
              <a:spLocks noEditPoints="1"/>
            </p:cNvSpPr>
            <p:nvPr/>
          </p:nvSpPr>
          <p:spPr bwMode="auto">
            <a:xfrm>
              <a:off x="10494963" y="1443038"/>
              <a:ext cx="282575" cy="185738"/>
            </a:xfrm>
            <a:custGeom>
              <a:avLst/>
              <a:gdLst>
                <a:gd name="T0" fmla="*/ 38 w 75"/>
                <a:gd name="T1" fmla="*/ 49 h 49"/>
                <a:gd name="T2" fmla="*/ 29 w 75"/>
                <a:gd name="T3" fmla="*/ 45 h 49"/>
                <a:gd name="T4" fmla="*/ 5 w 75"/>
                <a:gd name="T5" fmla="*/ 21 h 49"/>
                <a:gd name="T6" fmla="*/ 5 w 75"/>
                <a:gd name="T7" fmla="*/ 4 h 49"/>
                <a:gd name="T8" fmla="*/ 22 w 75"/>
                <a:gd name="T9" fmla="*/ 4 h 49"/>
                <a:gd name="T10" fmla="*/ 38 w 75"/>
                <a:gd name="T11" fmla="*/ 20 h 49"/>
                <a:gd name="T12" fmla="*/ 53 w 75"/>
                <a:gd name="T13" fmla="*/ 4 h 49"/>
                <a:gd name="T14" fmla="*/ 70 w 75"/>
                <a:gd name="T15" fmla="*/ 4 h 49"/>
                <a:gd name="T16" fmla="*/ 70 w 75"/>
                <a:gd name="T17" fmla="*/ 21 h 49"/>
                <a:gd name="T18" fmla="*/ 46 w 75"/>
                <a:gd name="T19" fmla="*/ 45 h 49"/>
                <a:gd name="T20" fmla="*/ 38 w 75"/>
                <a:gd name="T21" fmla="*/ 49 h 49"/>
                <a:gd name="T22" fmla="*/ 38 w 75"/>
                <a:gd name="T23" fmla="*/ 49 h 49"/>
                <a:gd name="T24" fmla="*/ 38 w 75"/>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49">
                  <a:moveTo>
                    <a:pt x="38" y="49"/>
                  </a:moveTo>
                  <a:cubicBezTo>
                    <a:pt x="35" y="49"/>
                    <a:pt x="31" y="48"/>
                    <a:pt x="29" y="45"/>
                  </a:cubicBezTo>
                  <a:cubicBezTo>
                    <a:pt x="5" y="21"/>
                    <a:pt x="5" y="21"/>
                    <a:pt x="5" y="21"/>
                  </a:cubicBezTo>
                  <a:cubicBezTo>
                    <a:pt x="0" y="17"/>
                    <a:pt x="0" y="9"/>
                    <a:pt x="5" y="4"/>
                  </a:cubicBezTo>
                  <a:cubicBezTo>
                    <a:pt x="10" y="0"/>
                    <a:pt x="17" y="0"/>
                    <a:pt x="22" y="4"/>
                  </a:cubicBezTo>
                  <a:cubicBezTo>
                    <a:pt x="38" y="20"/>
                    <a:pt x="38" y="20"/>
                    <a:pt x="38" y="20"/>
                  </a:cubicBezTo>
                  <a:cubicBezTo>
                    <a:pt x="53" y="4"/>
                    <a:pt x="53" y="4"/>
                    <a:pt x="53" y="4"/>
                  </a:cubicBezTo>
                  <a:cubicBezTo>
                    <a:pt x="58" y="0"/>
                    <a:pt x="65" y="0"/>
                    <a:pt x="70" y="4"/>
                  </a:cubicBezTo>
                  <a:cubicBezTo>
                    <a:pt x="75" y="9"/>
                    <a:pt x="75" y="17"/>
                    <a:pt x="70" y="21"/>
                  </a:cubicBezTo>
                  <a:cubicBezTo>
                    <a:pt x="46" y="45"/>
                    <a:pt x="46" y="45"/>
                    <a:pt x="46" y="45"/>
                  </a:cubicBezTo>
                  <a:cubicBezTo>
                    <a:pt x="44" y="48"/>
                    <a:pt x="41" y="49"/>
                    <a:pt x="38" y="49"/>
                  </a:cubicBezTo>
                  <a:close/>
                  <a:moveTo>
                    <a:pt x="38" y="49"/>
                  </a:moveTo>
                  <a:cubicBezTo>
                    <a:pt x="38" y="49"/>
                    <a:pt x="38" y="49"/>
                    <a:pt x="38"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9">
              <a:extLst>
                <a:ext uri="{FF2B5EF4-FFF2-40B4-BE49-F238E27FC236}">
                  <a16:creationId xmlns:a16="http://schemas.microsoft.com/office/drawing/2014/main" id="{E417DEAC-DF6D-44B6-AA15-3EB6EB89F72D}"/>
                </a:ext>
              </a:extLst>
            </p:cNvPr>
            <p:cNvSpPr>
              <a:spLocks noEditPoints="1"/>
            </p:cNvSpPr>
            <p:nvPr/>
          </p:nvSpPr>
          <p:spPr bwMode="auto">
            <a:xfrm>
              <a:off x="9563100" y="415925"/>
              <a:ext cx="849313" cy="303213"/>
            </a:xfrm>
            <a:custGeom>
              <a:avLst/>
              <a:gdLst>
                <a:gd name="T0" fmla="*/ 113 w 225"/>
                <a:gd name="T1" fmla="*/ 80 h 80"/>
                <a:gd name="T2" fmla="*/ 0 w 225"/>
                <a:gd name="T3" fmla="*/ 40 h 80"/>
                <a:gd name="T4" fmla="*/ 113 w 225"/>
                <a:gd name="T5" fmla="*/ 0 h 80"/>
                <a:gd name="T6" fmla="*/ 225 w 225"/>
                <a:gd name="T7" fmla="*/ 40 h 80"/>
                <a:gd name="T8" fmla="*/ 113 w 225"/>
                <a:gd name="T9" fmla="*/ 80 h 80"/>
                <a:gd name="T10" fmla="*/ 25 w 225"/>
                <a:gd name="T11" fmla="*/ 40 h 80"/>
                <a:gd name="T12" fmla="*/ 113 w 225"/>
                <a:gd name="T13" fmla="*/ 56 h 80"/>
                <a:gd name="T14" fmla="*/ 200 w 225"/>
                <a:gd name="T15" fmla="*/ 40 h 80"/>
                <a:gd name="T16" fmla="*/ 113 w 225"/>
                <a:gd name="T17" fmla="*/ 24 h 80"/>
                <a:gd name="T18" fmla="*/ 25 w 225"/>
                <a:gd name="T19" fmla="*/ 40 h 80"/>
                <a:gd name="T20" fmla="*/ 201 w 225"/>
                <a:gd name="T21" fmla="*/ 41 h 80"/>
                <a:gd name="T22" fmla="*/ 201 w 225"/>
                <a:gd name="T23" fmla="*/ 41 h 80"/>
                <a:gd name="T24" fmla="*/ 201 w 225"/>
                <a:gd name="T25" fmla="*/ 41 h 80"/>
                <a:gd name="T26" fmla="*/ 201 w 225"/>
                <a:gd name="T27" fmla="*/ 4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 h="80">
                  <a:moveTo>
                    <a:pt x="113" y="80"/>
                  </a:moveTo>
                  <a:cubicBezTo>
                    <a:pt x="101" y="80"/>
                    <a:pt x="0" y="79"/>
                    <a:pt x="0" y="40"/>
                  </a:cubicBezTo>
                  <a:cubicBezTo>
                    <a:pt x="0" y="1"/>
                    <a:pt x="101" y="0"/>
                    <a:pt x="113" y="0"/>
                  </a:cubicBezTo>
                  <a:cubicBezTo>
                    <a:pt x="124" y="0"/>
                    <a:pt x="225" y="1"/>
                    <a:pt x="225" y="40"/>
                  </a:cubicBezTo>
                  <a:cubicBezTo>
                    <a:pt x="225" y="79"/>
                    <a:pt x="124" y="80"/>
                    <a:pt x="113" y="80"/>
                  </a:cubicBezTo>
                  <a:close/>
                  <a:moveTo>
                    <a:pt x="25" y="40"/>
                  </a:moveTo>
                  <a:cubicBezTo>
                    <a:pt x="33" y="46"/>
                    <a:pt x="65" y="56"/>
                    <a:pt x="113" y="56"/>
                  </a:cubicBezTo>
                  <a:cubicBezTo>
                    <a:pt x="160" y="56"/>
                    <a:pt x="192" y="46"/>
                    <a:pt x="200" y="40"/>
                  </a:cubicBezTo>
                  <a:cubicBezTo>
                    <a:pt x="192" y="33"/>
                    <a:pt x="160" y="24"/>
                    <a:pt x="113" y="24"/>
                  </a:cubicBezTo>
                  <a:cubicBezTo>
                    <a:pt x="65" y="24"/>
                    <a:pt x="33" y="33"/>
                    <a:pt x="25" y="40"/>
                  </a:cubicBezTo>
                  <a:close/>
                  <a:moveTo>
                    <a:pt x="201" y="41"/>
                  </a:moveTo>
                  <a:cubicBezTo>
                    <a:pt x="201" y="41"/>
                    <a:pt x="201" y="41"/>
                    <a:pt x="201" y="41"/>
                  </a:cubicBezTo>
                  <a:close/>
                  <a:moveTo>
                    <a:pt x="201" y="41"/>
                  </a:moveTo>
                  <a:cubicBezTo>
                    <a:pt x="201" y="41"/>
                    <a:pt x="201" y="41"/>
                    <a:pt x="201"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20">
              <a:extLst>
                <a:ext uri="{FF2B5EF4-FFF2-40B4-BE49-F238E27FC236}">
                  <a16:creationId xmlns:a16="http://schemas.microsoft.com/office/drawing/2014/main" id="{0FF55120-1A5E-4F28-80A3-CE5DAFA79293}"/>
                </a:ext>
              </a:extLst>
            </p:cNvPr>
            <p:cNvSpPr>
              <a:spLocks noEditPoints="1"/>
            </p:cNvSpPr>
            <p:nvPr/>
          </p:nvSpPr>
          <p:spPr bwMode="auto">
            <a:xfrm>
              <a:off x="9563100" y="760413"/>
              <a:ext cx="849313" cy="200025"/>
            </a:xfrm>
            <a:custGeom>
              <a:avLst/>
              <a:gdLst>
                <a:gd name="T0" fmla="*/ 113 w 225"/>
                <a:gd name="T1" fmla="*/ 53 h 53"/>
                <a:gd name="T2" fmla="*/ 0 w 225"/>
                <a:gd name="T3" fmla="*/ 13 h 53"/>
                <a:gd name="T4" fmla="*/ 12 w 225"/>
                <a:gd name="T5" fmla="*/ 1 h 53"/>
                <a:gd name="T6" fmla="*/ 24 w 225"/>
                <a:gd name="T7" fmla="*/ 13 h 53"/>
                <a:gd name="T8" fmla="*/ 113 w 225"/>
                <a:gd name="T9" fmla="*/ 29 h 53"/>
                <a:gd name="T10" fmla="*/ 201 w 225"/>
                <a:gd name="T11" fmla="*/ 11 h 53"/>
                <a:gd name="T12" fmla="*/ 213 w 225"/>
                <a:gd name="T13" fmla="*/ 0 h 53"/>
                <a:gd name="T14" fmla="*/ 225 w 225"/>
                <a:gd name="T15" fmla="*/ 13 h 53"/>
                <a:gd name="T16" fmla="*/ 113 w 225"/>
                <a:gd name="T17" fmla="*/ 53 h 53"/>
                <a:gd name="T18" fmla="*/ 113 w 225"/>
                <a:gd name="T19" fmla="*/ 53 h 53"/>
                <a:gd name="T20" fmla="*/ 113 w 225"/>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 h="53">
                  <a:moveTo>
                    <a:pt x="113" y="53"/>
                  </a:moveTo>
                  <a:cubicBezTo>
                    <a:pt x="101" y="53"/>
                    <a:pt x="0" y="52"/>
                    <a:pt x="0" y="13"/>
                  </a:cubicBezTo>
                  <a:cubicBezTo>
                    <a:pt x="0" y="6"/>
                    <a:pt x="6" y="1"/>
                    <a:pt x="12" y="1"/>
                  </a:cubicBezTo>
                  <a:cubicBezTo>
                    <a:pt x="19" y="1"/>
                    <a:pt x="24" y="6"/>
                    <a:pt x="24" y="13"/>
                  </a:cubicBezTo>
                  <a:cubicBezTo>
                    <a:pt x="28" y="17"/>
                    <a:pt x="61" y="29"/>
                    <a:pt x="113" y="29"/>
                  </a:cubicBezTo>
                  <a:cubicBezTo>
                    <a:pt x="164" y="29"/>
                    <a:pt x="197" y="17"/>
                    <a:pt x="201" y="11"/>
                  </a:cubicBezTo>
                  <a:cubicBezTo>
                    <a:pt x="201" y="5"/>
                    <a:pt x="206" y="0"/>
                    <a:pt x="213" y="0"/>
                  </a:cubicBezTo>
                  <a:cubicBezTo>
                    <a:pt x="219" y="0"/>
                    <a:pt x="225" y="6"/>
                    <a:pt x="225" y="13"/>
                  </a:cubicBezTo>
                  <a:cubicBezTo>
                    <a:pt x="225" y="52"/>
                    <a:pt x="124" y="53"/>
                    <a:pt x="113" y="53"/>
                  </a:cubicBezTo>
                  <a:close/>
                  <a:moveTo>
                    <a:pt x="113" y="53"/>
                  </a:moveTo>
                  <a:cubicBezTo>
                    <a:pt x="113" y="53"/>
                    <a:pt x="113" y="53"/>
                    <a:pt x="1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21">
              <a:extLst>
                <a:ext uri="{FF2B5EF4-FFF2-40B4-BE49-F238E27FC236}">
                  <a16:creationId xmlns:a16="http://schemas.microsoft.com/office/drawing/2014/main" id="{1FD24DD1-4A47-4FC1-9E5F-39BD454077E0}"/>
                </a:ext>
              </a:extLst>
            </p:cNvPr>
            <p:cNvSpPr>
              <a:spLocks noEditPoints="1"/>
            </p:cNvSpPr>
            <p:nvPr/>
          </p:nvSpPr>
          <p:spPr bwMode="auto">
            <a:xfrm>
              <a:off x="9563100" y="1006475"/>
              <a:ext cx="611188" cy="196850"/>
            </a:xfrm>
            <a:custGeom>
              <a:avLst/>
              <a:gdLst>
                <a:gd name="T0" fmla="*/ 113 w 162"/>
                <a:gd name="T1" fmla="*/ 52 h 52"/>
                <a:gd name="T2" fmla="*/ 0 w 162"/>
                <a:gd name="T3" fmla="*/ 12 h 52"/>
                <a:gd name="T4" fmla="*/ 12 w 162"/>
                <a:gd name="T5" fmla="*/ 0 h 52"/>
                <a:gd name="T6" fmla="*/ 24 w 162"/>
                <a:gd name="T7" fmla="*/ 11 h 52"/>
                <a:gd name="T8" fmla="*/ 113 w 162"/>
                <a:gd name="T9" fmla="*/ 28 h 52"/>
                <a:gd name="T10" fmla="*/ 148 w 162"/>
                <a:gd name="T11" fmla="*/ 26 h 52"/>
                <a:gd name="T12" fmla="*/ 161 w 162"/>
                <a:gd name="T13" fmla="*/ 36 h 52"/>
                <a:gd name="T14" fmla="*/ 151 w 162"/>
                <a:gd name="T15" fmla="*/ 50 h 52"/>
                <a:gd name="T16" fmla="*/ 113 w 162"/>
                <a:gd name="T17" fmla="*/ 52 h 52"/>
                <a:gd name="T18" fmla="*/ 24 w 162"/>
                <a:gd name="T19" fmla="*/ 12 h 52"/>
                <a:gd name="T20" fmla="*/ 25 w 162"/>
                <a:gd name="T21" fmla="*/ 12 h 52"/>
                <a:gd name="T22" fmla="*/ 24 w 162"/>
                <a:gd name="T23" fmla="*/ 12 h 52"/>
                <a:gd name="T24" fmla="*/ 24 w 162"/>
                <a:gd name="T25" fmla="*/ 12 h 52"/>
                <a:gd name="T26" fmla="*/ 24 w 162"/>
                <a:gd name="T2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52">
                  <a:moveTo>
                    <a:pt x="113" y="52"/>
                  </a:moveTo>
                  <a:cubicBezTo>
                    <a:pt x="101" y="52"/>
                    <a:pt x="0" y="51"/>
                    <a:pt x="0" y="12"/>
                  </a:cubicBezTo>
                  <a:cubicBezTo>
                    <a:pt x="0" y="5"/>
                    <a:pt x="6" y="0"/>
                    <a:pt x="12" y="0"/>
                  </a:cubicBezTo>
                  <a:cubicBezTo>
                    <a:pt x="19" y="0"/>
                    <a:pt x="24" y="5"/>
                    <a:pt x="24" y="11"/>
                  </a:cubicBezTo>
                  <a:cubicBezTo>
                    <a:pt x="29" y="17"/>
                    <a:pt x="62" y="28"/>
                    <a:pt x="113" y="28"/>
                  </a:cubicBezTo>
                  <a:cubicBezTo>
                    <a:pt x="125" y="28"/>
                    <a:pt x="137" y="27"/>
                    <a:pt x="148" y="26"/>
                  </a:cubicBezTo>
                  <a:cubicBezTo>
                    <a:pt x="155" y="25"/>
                    <a:pt x="161" y="30"/>
                    <a:pt x="161" y="36"/>
                  </a:cubicBezTo>
                  <a:cubicBezTo>
                    <a:pt x="162" y="43"/>
                    <a:pt x="157" y="49"/>
                    <a:pt x="151" y="50"/>
                  </a:cubicBezTo>
                  <a:cubicBezTo>
                    <a:pt x="139" y="51"/>
                    <a:pt x="126" y="52"/>
                    <a:pt x="113" y="52"/>
                  </a:cubicBezTo>
                  <a:close/>
                  <a:moveTo>
                    <a:pt x="24" y="12"/>
                  </a:moveTo>
                  <a:cubicBezTo>
                    <a:pt x="25" y="12"/>
                    <a:pt x="25" y="12"/>
                    <a:pt x="25" y="12"/>
                  </a:cubicBezTo>
                  <a:lnTo>
                    <a:pt x="24" y="12"/>
                  </a:lnTo>
                  <a:close/>
                  <a:moveTo>
                    <a:pt x="24" y="12"/>
                  </a:moveTo>
                  <a:cubicBezTo>
                    <a:pt x="24" y="12"/>
                    <a:pt x="24" y="12"/>
                    <a:pt x="2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22">
              <a:extLst>
                <a:ext uri="{FF2B5EF4-FFF2-40B4-BE49-F238E27FC236}">
                  <a16:creationId xmlns:a16="http://schemas.microsoft.com/office/drawing/2014/main" id="{5833D8EB-9C5F-424D-B2FC-C4B1660D1E70}"/>
                </a:ext>
              </a:extLst>
            </p:cNvPr>
            <p:cNvSpPr>
              <a:spLocks noEditPoints="1"/>
            </p:cNvSpPr>
            <p:nvPr/>
          </p:nvSpPr>
          <p:spPr bwMode="auto">
            <a:xfrm>
              <a:off x="10321925" y="520700"/>
              <a:ext cx="90488" cy="501650"/>
            </a:xfrm>
            <a:custGeom>
              <a:avLst/>
              <a:gdLst>
                <a:gd name="T0" fmla="*/ 12 w 24"/>
                <a:gd name="T1" fmla="*/ 132 h 132"/>
                <a:gd name="T2" fmla="*/ 0 w 24"/>
                <a:gd name="T3" fmla="*/ 120 h 132"/>
                <a:gd name="T4" fmla="*/ 0 w 24"/>
                <a:gd name="T5" fmla="*/ 12 h 132"/>
                <a:gd name="T6" fmla="*/ 12 w 24"/>
                <a:gd name="T7" fmla="*/ 0 h 132"/>
                <a:gd name="T8" fmla="*/ 24 w 24"/>
                <a:gd name="T9" fmla="*/ 12 h 132"/>
                <a:gd name="T10" fmla="*/ 24 w 24"/>
                <a:gd name="T11" fmla="*/ 120 h 132"/>
                <a:gd name="T12" fmla="*/ 12 w 24"/>
                <a:gd name="T13" fmla="*/ 132 h 132"/>
                <a:gd name="T14" fmla="*/ 12 w 24"/>
                <a:gd name="T15" fmla="*/ 132 h 132"/>
                <a:gd name="T16" fmla="*/ 12 w 24"/>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2">
                  <a:moveTo>
                    <a:pt x="12" y="132"/>
                  </a:moveTo>
                  <a:cubicBezTo>
                    <a:pt x="5" y="132"/>
                    <a:pt x="0" y="126"/>
                    <a:pt x="0" y="120"/>
                  </a:cubicBezTo>
                  <a:cubicBezTo>
                    <a:pt x="0" y="12"/>
                    <a:pt x="0" y="12"/>
                    <a:pt x="0" y="12"/>
                  </a:cubicBezTo>
                  <a:cubicBezTo>
                    <a:pt x="0" y="5"/>
                    <a:pt x="5" y="0"/>
                    <a:pt x="12" y="0"/>
                  </a:cubicBezTo>
                  <a:cubicBezTo>
                    <a:pt x="18" y="0"/>
                    <a:pt x="24" y="5"/>
                    <a:pt x="24" y="12"/>
                  </a:cubicBezTo>
                  <a:cubicBezTo>
                    <a:pt x="24" y="120"/>
                    <a:pt x="24" y="120"/>
                    <a:pt x="24" y="120"/>
                  </a:cubicBezTo>
                  <a:cubicBezTo>
                    <a:pt x="24" y="126"/>
                    <a:pt x="18" y="132"/>
                    <a:pt x="12" y="132"/>
                  </a:cubicBezTo>
                  <a:close/>
                  <a:moveTo>
                    <a:pt x="12" y="132"/>
                  </a:moveTo>
                  <a:cubicBezTo>
                    <a:pt x="12" y="132"/>
                    <a:pt x="12" y="132"/>
                    <a:pt x="12" y="1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23">
              <a:extLst>
                <a:ext uri="{FF2B5EF4-FFF2-40B4-BE49-F238E27FC236}">
                  <a16:creationId xmlns:a16="http://schemas.microsoft.com/office/drawing/2014/main" id="{EA41C1EE-F9C8-451A-9FC3-0727E350186C}"/>
                </a:ext>
              </a:extLst>
            </p:cNvPr>
            <p:cNvSpPr>
              <a:spLocks noEditPoints="1"/>
            </p:cNvSpPr>
            <p:nvPr/>
          </p:nvSpPr>
          <p:spPr bwMode="auto">
            <a:xfrm>
              <a:off x="9563100" y="520700"/>
              <a:ext cx="608013" cy="925513"/>
            </a:xfrm>
            <a:custGeom>
              <a:avLst/>
              <a:gdLst>
                <a:gd name="T0" fmla="*/ 113 w 161"/>
                <a:gd name="T1" fmla="*/ 244 h 244"/>
                <a:gd name="T2" fmla="*/ 0 w 161"/>
                <a:gd name="T3" fmla="*/ 204 h 244"/>
                <a:gd name="T4" fmla="*/ 0 w 161"/>
                <a:gd name="T5" fmla="*/ 12 h 244"/>
                <a:gd name="T6" fmla="*/ 12 w 161"/>
                <a:gd name="T7" fmla="*/ 0 h 244"/>
                <a:gd name="T8" fmla="*/ 24 w 161"/>
                <a:gd name="T9" fmla="*/ 12 h 244"/>
                <a:gd name="T10" fmla="*/ 24 w 161"/>
                <a:gd name="T11" fmla="*/ 204 h 244"/>
                <a:gd name="T12" fmla="*/ 113 w 161"/>
                <a:gd name="T13" fmla="*/ 220 h 244"/>
                <a:gd name="T14" fmla="*/ 147 w 161"/>
                <a:gd name="T15" fmla="*/ 218 h 244"/>
                <a:gd name="T16" fmla="*/ 160 w 161"/>
                <a:gd name="T17" fmla="*/ 229 h 244"/>
                <a:gd name="T18" fmla="*/ 150 w 161"/>
                <a:gd name="T19" fmla="*/ 242 h 244"/>
                <a:gd name="T20" fmla="*/ 113 w 161"/>
                <a:gd name="T21" fmla="*/ 244 h 244"/>
                <a:gd name="T22" fmla="*/ 113 w 161"/>
                <a:gd name="T23" fmla="*/ 244 h 244"/>
                <a:gd name="T24" fmla="*/ 113 w 161"/>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244">
                  <a:moveTo>
                    <a:pt x="113" y="244"/>
                  </a:moveTo>
                  <a:cubicBezTo>
                    <a:pt x="101" y="244"/>
                    <a:pt x="0" y="243"/>
                    <a:pt x="0" y="204"/>
                  </a:cubicBezTo>
                  <a:cubicBezTo>
                    <a:pt x="0" y="12"/>
                    <a:pt x="0" y="12"/>
                    <a:pt x="0" y="12"/>
                  </a:cubicBezTo>
                  <a:cubicBezTo>
                    <a:pt x="0" y="5"/>
                    <a:pt x="6" y="0"/>
                    <a:pt x="12" y="0"/>
                  </a:cubicBezTo>
                  <a:cubicBezTo>
                    <a:pt x="19" y="0"/>
                    <a:pt x="24" y="5"/>
                    <a:pt x="24" y="12"/>
                  </a:cubicBezTo>
                  <a:cubicBezTo>
                    <a:pt x="24" y="204"/>
                    <a:pt x="24" y="204"/>
                    <a:pt x="24" y="204"/>
                  </a:cubicBezTo>
                  <a:cubicBezTo>
                    <a:pt x="28" y="209"/>
                    <a:pt x="61" y="220"/>
                    <a:pt x="113" y="220"/>
                  </a:cubicBezTo>
                  <a:cubicBezTo>
                    <a:pt x="124" y="220"/>
                    <a:pt x="136" y="219"/>
                    <a:pt x="147" y="218"/>
                  </a:cubicBezTo>
                  <a:cubicBezTo>
                    <a:pt x="154" y="217"/>
                    <a:pt x="160" y="222"/>
                    <a:pt x="160" y="229"/>
                  </a:cubicBezTo>
                  <a:cubicBezTo>
                    <a:pt x="161" y="235"/>
                    <a:pt x="156" y="241"/>
                    <a:pt x="150" y="242"/>
                  </a:cubicBezTo>
                  <a:cubicBezTo>
                    <a:pt x="138" y="243"/>
                    <a:pt x="125" y="244"/>
                    <a:pt x="113" y="244"/>
                  </a:cubicBezTo>
                  <a:close/>
                  <a:moveTo>
                    <a:pt x="113" y="244"/>
                  </a:moveTo>
                  <a:cubicBezTo>
                    <a:pt x="113" y="244"/>
                    <a:pt x="113" y="244"/>
                    <a:pt x="113"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 name="Picture 7" descr="Chart, pie chart&#10;&#10;Description automatically generated">
            <a:extLst>
              <a:ext uri="{FF2B5EF4-FFF2-40B4-BE49-F238E27FC236}">
                <a16:creationId xmlns:a16="http://schemas.microsoft.com/office/drawing/2014/main" id="{F5440C63-C218-7F43-96DE-E70B614588CE}"/>
              </a:ext>
            </a:extLst>
          </p:cNvPr>
          <p:cNvPicPr>
            <a:picLocks noChangeAspect="1"/>
          </p:cNvPicPr>
          <p:nvPr/>
        </p:nvPicPr>
        <p:blipFill rotWithShape="1">
          <a:blip r:embed="rId3"/>
          <a:srcRect l="26739" t="28483" r="24846"/>
          <a:stretch/>
        </p:blipFill>
        <p:spPr>
          <a:xfrm>
            <a:off x="80824" y="1304464"/>
            <a:ext cx="5160118" cy="4895801"/>
          </a:xfrm>
          <a:prstGeom prst="rect">
            <a:avLst/>
          </a:prstGeom>
        </p:spPr>
      </p:pic>
      <p:pic>
        <p:nvPicPr>
          <p:cNvPr id="10" name="Picture 9" descr="Timeline&#10;&#10;Description automatically generated">
            <a:extLst>
              <a:ext uri="{FF2B5EF4-FFF2-40B4-BE49-F238E27FC236}">
                <a16:creationId xmlns:a16="http://schemas.microsoft.com/office/drawing/2014/main" id="{8EA62EB8-4013-8B4F-9575-09891197AE78}"/>
              </a:ext>
            </a:extLst>
          </p:cNvPr>
          <p:cNvPicPr>
            <a:picLocks noChangeAspect="1"/>
          </p:cNvPicPr>
          <p:nvPr/>
        </p:nvPicPr>
        <p:blipFill>
          <a:blip r:embed="rId4"/>
          <a:stretch>
            <a:fillRect/>
          </a:stretch>
        </p:blipFill>
        <p:spPr>
          <a:xfrm>
            <a:off x="7083705" y="2678386"/>
            <a:ext cx="4923377" cy="3640091"/>
          </a:xfrm>
          <a:prstGeom prst="rect">
            <a:avLst/>
          </a:prstGeom>
        </p:spPr>
      </p:pic>
      <p:sp>
        <p:nvSpPr>
          <p:cNvPr id="39" name="TextBox 38">
            <a:extLst>
              <a:ext uri="{FF2B5EF4-FFF2-40B4-BE49-F238E27FC236}">
                <a16:creationId xmlns:a16="http://schemas.microsoft.com/office/drawing/2014/main" id="{CDC748D9-DF90-374E-A510-EB69E41D18E0}"/>
              </a:ext>
            </a:extLst>
          </p:cNvPr>
          <p:cNvSpPr txBox="1"/>
          <p:nvPr/>
        </p:nvSpPr>
        <p:spPr>
          <a:xfrm>
            <a:off x="400663" y="1494722"/>
            <a:ext cx="1790364" cy="369332"/>
          </a:xfrm>
          <a:prstGeom prst="rect">
            <a:avLst/>
          </a:prstGeom>
          <a:solidFill>
            <a:schemeClr val="bg1"/>
          </a:solidFill>
          <a:ln>
            <a:noFill/>
          </a:ln>
        </p:spPr>
        <p:txBody>
          <a:bodyPr wrap="square" rtlCol="0">
            <a:spAutoFit/>
          </a:bodyPr>
          <a:lstStyle/>
          <a:p>
            <a:pPr algn="r"/>
            <a:r>
              <a:rPr lang="en-US" dirty="0"/>
              <a:t>Strongly Agree</a:t>
            </a:r>
          </a:p>
        </p:txBody>
      </p:sp>
      <p:sp>
        <p:nvSpPr>
          <p:cNvPr id="40" name="TextBox 39">
            <a:extLst>
              <a:ext uri="{FF2B5EF4-FFF2-40B4-BE49-F238E27FC236}">
                <a16:creationId xmlns:a16="http://schemas.microsoft.com/office/drawing/2014/main" id="{58DD5E0B-53B2-4B46-ABC6-C5206B078D4B}"/>
              </a:ext>
            </a:extLst>
          </p:cNvPr>
          <p:cNvSpPr txBox="1"/>
          <p:nvPr/>
        </p:nvSpPr>
        <p:spPr>
          <a:xfrm>
            <a:off x="4046777" y="4138698"/>
            <a:ext cx="734688" cy="369332"/>
          </a:xfrm>
          <a:prstGeom prst="rect">
            <a:avLst/>
          </a:prstGeom>
          <a:solidFill>
            <a:schemeClr val="bg1"/>
          </a:solidFill>
          <a:ln>
            <a:noFill/>
          </a:ln>
        </p:spPr>
        <p:txBody>
          <a:bodyPr wrap="none" rtlCol="0">
            <a:spAutoFit/>
          </a:bodyPr>
          <a:lstStyle/>
          <a:p>
            <a:pPr algn="r"/>
            <a:r>
              <a:rPr lang="en-US" dirty="0"/>
              <a:t>Agree</a:t>
            </a:r>
          </a:p>
        </p:txBody>
      </p:sp>
      <p:sp>
        <p:nvSpPr>
          <p:cNvPr id="41" name="TextBox 40">
            <a:extLst>
              <a:ext uri="{FF2B5EF4-FFF2-40B4-BE49-F238E27FC236}">
                <a16:creationId xmlns:a16="http://schemas.microsoft.com/office/drawing/2014/main" id="{CE88E317-1184-7945-AF29-B48F015D957A}"/>
              </a:ext>
            </a:extLst>
          </p:cNvPr>
          <p:cNvSpPr txBox="1"/>
          <p:nvPr/>
        </p:nvSpPr>
        <p:spPr>
          <a:xfrm>
            <a:off x="1773370" y="5134772"/>
            <a:ext cx="1039277" cy="369332"/>
          </a:xfrm>
          <a:prstGeom prst="rect">
            <a:avLst/>
          </a:prstGeom>
          <a:solidFill>
            <a:schemeClr val="bg1"/>
          </a:solidFill>
          <a:ln>
            <a:noFill/>
          </a:ln>
        </p:spPr>
        <p:txBody>
          <a:bodyPr wrap="square" rtlCol="0">
            <a:spAutoFit/>
          </a:bodyPr>
          <a:lstStyle/>
          <a:p>
            <a:pPr algn="r"/>
            <a:r>
              <a:rPr lang="en-US" dirty="0"/>
              <a:t>Neutral</a:t>
            </a:r>
          </a:p>
        </p:txBody>
      </p:sp>
    </p:spTree>
    <p:extLst>
      <p:ext uri="{BB962C8B-B14F-4D97-AF65-F5344CB8AC3E}">
        <p14:creationId xmlns:p14="http://schemas.microsoft.com/office/powerpoint/2010/main" val="2062129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53">
            <a:extLst>
              <a:ext uri="{FF2B5EF4-FFF2-40B4-BE49-F238E27FC236}">
                <a16:creationId xmlns:a16="http://schemas.microsoft.com/office/drawing/2014/main" id="{397CCA39-DDD2-461D-A68C-03D1BD230A2F}"/>
              </a:ext>
            </a:extLst>
          </p:cNvPr>
          <p:cNvSpPr>
            <a:spLocks noGrp="1"/>
          </p:cNvSpPr>
          <p:nvPr>
            <p:ph type="ftr" sz="quarter" idx="4294967295"/>
          </p:nvPr>
        </p:nvSpPr>
        <p:spPr>
          <a:xfrm>
            <a:off x="0" y="6273800"/>
            <a:ext cx="1897063" cy="365125"/>
          </a:xfrm>
        </p:spPr>
        <p:txBody>
          <a:bodyPr/>
          <a:lstStyle/>
          <a:p>
            <a:r>
              <a:rPr lang="en-US" spc="-200">
                <a:latin typeface="+mj-lt"/>
              </a:rPr>
              <a:t>Creative  </a:t>
            </a:r>
            <a:r>
              <a:rPr lang="en-US" spc="-200">
                <a:solidFill>
                  <a:schemeClr val="bg1"/>
                </a:solidFill>
                <a:latin typeface="+mj-lt"/>
              </a:rPr>
              <a:t>Orange</a:t>
            </a:r>
            <a:endParaRPr lang="en-US" dirty="0">
              <a:solidFill>
                <a:schemeClr val="bg1"/>
              </a:solidFill>
              <a:latin typeface="+mj-lt"/>
            </a:endParaRPr>
          </a:p>
        </p:txBody>
      </p:sp>
      <p:sp>
        <p:nvSpPr>
          <p:cNvPr id="106" name="Title 287">
            <a:extLst>
              <a:ext uri="{FF2B5EF4-FFF2-40B4-BE49-F238E27FC236}">
                <a16:creationId xmlns:a16="http://schemas.microsoft.com/office/drawing/2014/main" id="{F0B39A05-69B5-4CB6-9F05-C6E1D412A747}"/>
              </a:ext>
            </a:extLst>
          </p:cNvPr>
          <p:cNvSpPr txBox="1">
            <a:spLocks/>
          </p:cNvSpPr>
          <p:nvPr/>
        </p:nvSpPr>
        <p:spPr>
          <a:xfrm>
            <a:off x="664464" y="486035"/>
            <a:ext cx="9722271"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Feeling part of a community</a:t>
            </a:r>
          </a:p>
        </p:txBody>
      </p:sp>
      <p:grpSp>
        <p:nvGrpSpPr>
          <p:cNvPr id="107" name="Group 106">
            <a:extLst>
              <a:ext uri="{FF2B5EF4-FFF2-40B4-BE49-F238E27FC236}">
                <a16:creationId xmlns:a16="http://schemas.microsoft.com/office/drawing/2014/main" id="{B57ACC22-6CAD-486C-A0EA-E265969C6A5B}"/>
              </a:ext>
            </a:extLst>
          </p:cNvPr>
          <p:cNvGrpSpPr/>
          <p:nvPr/>
        </p:nvGrpSpPr>
        <p:grpSpPr>
          <a:xfrm>
            <a:off x="781451" y="1170147"/>
            <a:ext cx="689368" cy="134317"/>
            <a:chOff x="822326" y="1148393"/>
            <a:chExt cx="897694" cy="166395"/>
          </a:xfrm>
        </p:grpSpPr>
        <p:sp>
          <p:nvSpPr>
            <p:cNvPr id="108" name="Oval 170">
              <a:extLst>
                <a:ext uri="{FF2B5EF4-FFF2-40B4-BE49-F238E27FC236}">
                  <a16:creationId xmlns:a16="http://schemas.microsoft.com/office/drawing/2014/main" id="{A419668B-DF96-42D4-8B46-B636EF79298D}"/>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Oval 171">
              <a:extLst>
                <a:ext uri="{FF2B5EF4-FFF2-40B4-BE49-F238E27FC236}">
                  <a16:creationId xmlns:a16="http://schemas.microsoft.com/office/drawing/2014/main" id="{C0B7240C-2DBB-4A10-B07A-FE2A7D434B46}"/>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Oval 172">
              <a:extLst>
                <a:ext uri="{FF2B5EF4-FFF2-40B4-BE49-F238E27FC236}">
                  <a16:creationId xmlns:a16="http://schemas.microsoft.com/office/drawing/2014/main" id="{1A2D794F-5109-412A-8B40-3339451EFD03}"/>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Oval 173">
              <a:extLst>
                <a:ext uri="{FF2B5EF4-FFF2-40B4-BE49-F238E27FC236}">
                  <a16:creationId xmlns:a16="http://schemas.microsoft.com/office/drawing/2014/main" id="{CA563907-3F06-44E9-B0BC-6A692F9CA3C8}"/>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13" name="Freeform 6">
            <a:extLst>
              <a:ext uri="{FF2B5EF4-FFF2-40B4-BE49-F238E27FC236}">
                <a16:creationId xmlns:a16="http://schemas.microsoft.com/office/drawing/2014/main" id="{1357BA63-960D-4DFB-9A84-9FE85927E342}"/>
              </a:ext>
            </a:extLst>
          </p:cNvPr>
          <p:cNvSpPr>
            <a:spLocks noEditPoints="1"/>
          </p:cNvSpPr>
          <p:nvPr/>
        </p:nvSpPr>
        <p:spPr bwMode="auto">
          <a:xfrm>
            <a:off x="7306051" y="1562872"/>
            <a:ext cx="714572" cy="812923"/>
          </a:xfrm>
          <a:custGeom>
            <a:avLst/>
            <a:gdLst>
              <a:gd name="T0" fmla="*/ 69 w 179"/>
              <a:gd name="T1" fmla="*/ 134 h 206"/>
              <a:gd name="T2" fmla="*/ 108 w 179"/>
              <a:gd name="T3" fmla="*/ 106 h 206"/>
              <a:gd name="T4" fmla="*/ 119 w 179"/>
              <a:gd name="T5" fmla="*/ 72 h 206"/>
              <a:gd name="T6" fmla="*/ 62 w 179"/>
              <a:gd name="T7" fmla="*/ 130 h 206"/>
              <a:gd name="T8" fmla="*/ 99 w 179"/>
              <a:gd name="T9" fmla="*/ 83 h 206"/>
              <a:gd name="T10" fmla="*/ 69 w 179"/>
              <a:gd name="T11" fmla="*/ 134 h 206"/>
              <a:gd name="T12" fmla="*/ 88 w 179"/>
              <a:gd name="T13" fmla="*/ 31 h 206"/>
              <a:gd name="T14" fmla="*/ 21 w 179"/>
              <a:gd name="T15" fmla="*/ 99 h 206"/>
              <a:gd name="T16" fmla="*/ 59 w 179"/>
              <a:gd name="T17" fmla="*/ 160 h 206"/>
              <a:gd name="T18" fmla="*/ 61 w 179"/>
              <a:gd name="T19" fmla="*/ 161 h 206"/>
              <a:gd name="T20" fmla="*/ 62 w 179"/>
              <a:gd name="T21" fmla="*/ 151 h 206"/>
              <a:gd name="T22" fmla="*/ 66 w 179"/>
              <a:gd name="T23" fmla="*/ 137 h 206"/>
              <a:gd name="T24" fmla="*/ 63 w 179"/>
              <a:gd name="T25" fmla="*/ 137 h 206"/>
              <a:gd name="T26" fmla="*/ 56 w 179"/>
              <a:gd name="T27" fmla="*/ 146 h 206"/>
              <a:gd name="T28" fmla="*/ 31 w 179"/>
              <a:gd name="T29" fmla="*/ 99 h 206"/>
              <a:gd name="T30" fmla="*/ 88 w 179"/>
              <a:gd name="T31" fmla="*/ 42 h 206"/>
              <a:gd name="T32" fmla="*/ 145 w 179"/>
              <a:gd name="T33" fmla="*/ 99 h 206"/>
              <a:gd name="T34" fmla="*/ 88 w 179"/>
              <a:gd name="T35" fmla="*/ 156 h 206"/>
              <a:gd name="T36" fmla="*/ 83 w 179"/>
              <a:gd name="T37" fmla="*/ 156 h 206"/>
              <a:gd name="T38" fmla="*/ 83 w 179"/>
              <a:gd name="T39" fmla="*/ 175 h 206"/>
              <a:gd name="T40" fmla="*/ 58 w 179"/>
              <a:gd name="T41" fmla="*/ 175 h 206"/>
              <a:gd name="T42" fmla="*/ 58 w 179"/>
              <a:gd name="T43" fmla="*/ 185 h 206"/>
              <a:gd name="T44" fmla="*/ 93 w 179"/>
              <a:gd name="T45" fmla="*/ 185 h 206"/>
              <a:gd name="T46" fmla="*/ 93 w 179"/>
              <a:gd name="T47" fmla="*/ 166 h 206"/>
              <a:gd name="T48" fmla="*/ 156 w 179"/>
              <a:gd name="T49" fmla="*/ 99 h 206"/>
              <a:gd name="T50" fmla="*/ 88 w 179"/>
              <a:gd name="T51" fmla="*/ 31 h 206"/>
              <a:gd name="T52" fmla="*/ 62 w 179"/>
              <a:gd name="T53" fmla="*/ 196 h 206"/>
              <a:gd name="T54" fmla="*/ 89 w 179"/>
              <a:gd name="T55" fmla="*/ 196 h 206"/>
              <a:gd name="T56" fmla="*/ 93 w 179"/>
              <a:gd name="T57" fmla="*/ 189 h 206"/>
              <a:gd name="T58" fmla="*/ 58 w 179"/>
              <a:gd name="T59" fmla="*/ 189 h 206"/>
              <a:gd name="T60" fmla="*/ 62 w 179"/>
              <a:gd name="T61" fmla="*/ 196 h 206"/>
              <a:gd name="T62" fmla="*/ 64 w 179"/>
              <a:gd name="T63" fmla="*/ 206 h 206"/>
              <a:gd name="T64" fmla="*/ 87 w 179"/>
              <a:gd name="T65" fmla="*/ 206 h 206"/>
              <a:gd name="T66" fmla="*/ 89 w 179"/>
              <a:gd name="T67" fmla="*/ 199 h 206"/>
              <a:gd name="T68" fmla="*/ 62 w 179"/>
              <a:gd name="T69" fmla="*/ 199 h 206"/>
              <a:gd name="T70" fmla="*/ 64 w 179"/>
              <a:gd name="T71" fmla="*/ 206 h 206"/>
              <a:gd name="T72" fmla="*/ 92 w 179"/>
              <a:gd name="T73" fmla="*/ 1 h 206"/>
              <a:gd name="T74" fmla="*/ 87 w 179"/>
              <a:gd name="T75" fmla="*/ 1 h 206"/>
              <a:gd name="T76" fmla="*/ 85 w 179"/>
              <a:gd name="T77" fmla="*/ 17 h 206"/>
              <a:gd name="T78" fmla="*/ 94 w 179"/>
              <a:gd name="T79" fmla="*/ 17 h 206"/>
              <a:gd name="T80" fmla="*/ 92 w 179"/>
              <a:gd name="T81" fmla="*/ 1 h 206"/>
              <a:gd name="T82" fmla="*/ 47 w 179"/>
              <a:gd name="T83" fmla="*/ 28 h 206"/>
              <a:gd name="T84" fmla="*/ 27 w 179"/>
              <a:gd name="T85" fmla="*/ 0 h 206"/>
              <a:gd name="T86" fmla="*/ 23 w 179"/>
              <a:gd name="T87" fmla="*/ 3 h 206"/>
              <a:gd name="T88" fmla="*/ 39 w 179"/>
              <a:gd name="T89" fmla="*/ 33 h 206"/>
              <a:gd name="T90" fmla="*/ 47 w 179"/>
              <a:gd name="T91" fmla="*/ 28 h 206"/>
              <a:gd name="T92" fmla="*/ 1 w 179"/>
              <a:gd name="T93" fmla="*/ 49 h 206"/>
              <a:gd name="T94" fmla="*/ 0 w 179"/>
              <a:gd name="T95" fmla="*/ 52 h 206"/>
              <a:gd name="T96" fmla="*/ 19 w 179"/>
              <a:gd name="T97" fmla="*/ 62 h 206"/>
              <a:gd name="T98" fmla="*/ 22 w 179"/>
              <a:gd name="T99" fmla="*/ 54 h 206"/>
              <a:gd name="T100" fmla="*/ 1 w 179"/>
              <a:gd name="T101" fmla="*/ 49 h 206"/>
              <a:gd name="T102" fmla="*/ 179 w 179"/>
              <a:gd name="T103" fmla="*/ 57 h 206"/>
              <a:gd name="T104" fmla="*/ 162 w 179"/>
              <a:gd name="T105" fmla="*/ 60 h 206"/>
              <a:gd name="T106" fmla="*/ 165 w 179"/>
              <a:gd name="T107" fmla="*/ 69 h 206"/>
              <a:gd name="T108" fmla="*/ 179 w 179"/>
              <a:gd name="T109" fmla="*/ 61 h 206"/>
              <a:gd name="T110" fmla="*/ 179 w 179"/>
              <a:gd name="T111" fmla="*/ 57 h 206"/>
              <a:gd name="T112" fmla="*/ 136 w 179"/>
              <a:gd name="T113" fmla="*/ 32 h 206"/>
              <a:gd name="T114" fmla="*/ 144 w 179"/>
              <a:gd name="T115" fmla="*/ 37 h 206"/>
              <a:gd name="T116" fmla="*/ 159 w 179"/>
              <a:gd name="T117" fmla="*/ 8 h 206"/>
              <a:gd name="T118" fmla="*/ 156 w 179"/>
              <a:gd name="T119" fmla="*/ 5 h 206"/>
              <a:gd name="T120" fmla="*/ 136 w 179"/>
              <a:gd name="T121" fmla="*/ 3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206">
                <a:moveTo>
                  <a:pt x="69" y="134"/>
                </a:moveTo>
                <a:cubicBezTo>
                  <a:pt x="84" y="140"/>
                  <a:pt x="104" y="124"/>
                  <a:pt x="108" y="106"/>
                </a:cubicBezTo>
                <a:cubicBezTo>
                  <a:pt x="111" y="87"/>
                  <a:pt x="116" y="78"/>
                  <a:pt x="119" y="72"/>
                </a:cubicBezTo>
                <a:cubicBezTo>
                  <a:pt x="70" y="62"/>
                  <a:pt x="37" y="103"/>
                  <a:pt x="62" y="130"/>
                </a:cubicBezTo>
                <a:cubicBezTo>
                  <a:pt x="67" y="118"/>
                  <a:pt x="79" y="92"/>
                  <a:pt x="99" y="83"/>
                </a:cubicBezTo>
                <a:cubicBezTo>
                  <a:pt x="83" y="97"/>
                  <a:pt x="72" y="120"/>
                  <a:pt x="69" y="134"/>
                </a:cubicBezTo>
                <a:close/>
                <a:moveTo>
                  <a:pt x="88" y="31"/>
                </a:moveTo>
                <a:cubicBezTo>
                  <a:pt x="51" y="31"/>
                  <a:pt x="21" y="62"/>
                  <a:pt x="21" y="99"/>
                </a:cubicBezTo>
                <a:cubicBezTo>
                  <a:pt x="21" y="125"/>
                  <a:pt x="36" y="149"/>
                  <a:pt x="59" y="160"/>
                </a:cubicBezTo>
                <a:cubicBezTo>
                  <a:pt x="60" y="160"/>
                  <a:pt x="61" y="161"/>
                  <a:pt x="61" y="161"/>
                </a:cubicBezTo>
                <a:cubicBezTo>
                  <a:pt x="61" y="157"/>
                  <a:pt x="62" y="152"/>
                  <a:pt x="62" y="151"/>
                </a:cubicBezTo>
                <a:cubicBezTo>
                  <a:pt x="63" y="145"/>
                  <a:pt x="65" y="140"/>
                  <a:pt x="66" y="137"/>
                </a:cubicBezTo>
                <a:cubicBezTo>
                  <a:pt x="66" y="136"/>
                  <a:pt x="64" y="136"/>
                  <a:pt x="63" y="137"/>
                </a:cubicBezTo>
                <a:cubicBezTo>
                  <a:pt x="62" y="137"/>
                  <a:pt x="58" y="142"/>
                  <a:pt x="56" y="146"/>
                </a:cubicBezTo>
                <a:cubicBezTo>
                  <a:pt x="41" y="136"/>
                  <a:pt x="31" y="118"/>
                  <a:pt x="31" y="99"/>
                </a:cubicBezTo>
                <a:cubicBezTo>
                  <a:pt x="31" y="67"/>
                  <a:pt x="57" y="42"/>
                  <a:pt x="88" y="42"/>
                </a:cubicBezTo>
                <a:cubicBezTo>
                  <a:pt x="120" y="42"/>
                  <a:pt x="145" y="67"/>
                  <a:pt x="145" y="99"/>
                </a:cubicBezTo>
                <a:cubicBezTo>
                  <a:pt x="145" y="130"/>
                  <a:pt x="120" y="156"/>
                  <a:pt x="88" y="156"/>
                </a:cubicBezTo>
                <a:cubicBezTo>
                  <a:pt x="83" y="156"/>
                  <a:pt x="83" y="156"/>
                  <a:pt x="83" y="156"/>
                </a:cubicBezTo>
                <a:cubicBezTo>
                  <a:pt x="83" y="175"/>
                  <a:pt x="83" y="175"/>
                  <a:pt x="83" y="175"/>
                </a:cubicBezTo>
                <a:cubicBezTo>
                  <a:pt x="58" y="175"/>
                  <a:pt x="58" y="175"/>
                  <a:pt x="58" y="175"/>
                </a:cubicBezTo>
                <a:cubicBezTo>
                  <a:pt x="58" y="185"/>
                  <a:pt x="58" y="185"/>
                  <a:pt x="58" y="185"/>
                </a:cubicBezTo>
                <a:cubicBezTo>
                  <a:pt x="93" y="185"/>
                  <a:pt x="93" y="185"/>
                  <a:pt x="93" y="185"/>
                </a:cubicBezTo>
                <a:cubicBezTo>
                  <a:pt x="93" y="166"/>
                  <a:pt x="93" y="166"/>
                  <a:pt x="93" y="166"/>
                </a:cubicBezTo>
                <a:cubicBezTo>
                  <a:pt x="128" y="164"/>
                  <a:pt x="156" y="134"/>
                  <a:pt x="156" y="99"/>
                </a:cubicBezTo>
                <a:cubicBezTo>
                  <a:pt x="156" y="62"/>
                  <a:pt x="125" y="31"/>
                  <a:pt x="88" y="31"/>
                </a:cubicBezTo>
                <a:close/>
                <a:moveTo>
                  <a:pt x="62" y="196"/>
                </a:moveTo>
                <a:cubicBezTo>
                  <a:pt x="89" y="196"/>
                  <a:pt x="89" y="196"/>
                  <a:pt x="89" y="196"/>
                </a:cubicBezTo>
                <a:cubicBezTo>
                  <a:pt x="93" y="189"/>
                  <a:pt x="93" y="189"/>
                  <a:pt x="93" y="189"/>
                </a:cubicBezTo>
                <a:cubicBezTo>
                  <a:pt x="58" y="189"/>
                  <a:pt x="58" y="189"/>
                  <a:pt x="58" y="189"/>
                </a:cubicBezTo>
                <a:lnTo>
                  <a:pt x="62" y="196"/>
                </a:lnTo>
                <a:close/>
                <a:moveTo>
                  <a:pt x="64" y="206"/>
                </a:moveTo>
                <a:cubicBezTo>
                  <a:pt x="87" y="206"/>
                  <a:pt x="87" y="206"/>
                  <a:pt x="87" y="206"/>
                </a:cubicBezTo>
                <a:cubicBezTo>
                  <a:pt x="89" y="199"/>
                  <a:pt x="89" y="199"/>
                  <a:pt x="89" y="199"/>
                </a:cubicBezTo>
                <a:cubicBezTo>
                  <a:pt x="62" y="199"/>
                  <a:pt x="62" y="199"/>
                  <a:pt x="62" y="199"/>
                </a:cubicBezTo>
                <a:lnTo>
                  <a:pt x="64" y="206"/>
                </a:lnTo>
                <a:close/>
                <a:moveTo>
                  <a:pt x="92" y="1"/>
                </a:moveTo>
                <a:cubicBezTo>
                  <a:pt x="87" y="1"/>
                  <a:pt x="87" y="1"/>
                  <a:pt x="87" y="1"/>
                </a:cubicBezTo>
                <a:cubicBezTo>
                  <a:pt x="85" y="17"/>
                  <a:pt x="85" y="17"/>
                  <a:pt x="85" y="17"/>
                </a:cubicBezTo>
                <a:cubicBezTo>
                  <a:pt x="94" y="17"/>
                  <a:pt x="94" y="17"/>
                  <a:pt x="94" y="17"/>
                </a:cubicBezTo>
                <a:lnTo>
                  <a:pt x="92" y="1"/>
                </a:lnTo>
                <a:close/>
                <a:moveTo>
                  <a:pt x="47" y="28"/>
                </a:moveTo>
                <a:cubicBezTo>
                  <a:pt x="27" y="0"/>
                  <a:pt x="27" y="0"/>
                  <a:pt x="27" y="0"/>
                </a:cubicBezTo>
                <a:cubicBezTo>
                  <a:pt x="23" y="3"/>
                  <a:pt x="23" y="3"/>
                  <a:pt x="23" y="3"/>
                </a:cubicBezTo>
                <a:cubicBezTo>
                  <a:pt x="39" y="33"/>
                  <a:pt x="39" y="33"/>
                  <a:pt x="39" y="33"/>
                </a:cubicBezTo>
                <a:lnTo>
                  <a:pt x="47" y="28"/>
                </a:lnTo>
                <a:close/>
                <a:moveTo>
                  <a:pt x="1" y="49"/>
                </a:moveTo>
                <a:cubicBezTo>
                  <a:pt x="0" y="52"/>
                  <a:pt x="0" y="52"/>
                  <a:pt x="0" y="52"/>
                </a:cubicBezTo>
                <a:cubicBezTo>
                  <a:pt x="19" y="62"/>
                  <a:pt x="19" y="62"/>
                  <a:pt x="19" y="62"/>
                </a:cubicBezTo>
                <a:cubicBezTo>
                  <a:pt x="22" y="54"/>
                  <a:pt x="22" y="54"/>
                  <a:pt x="22" y="54"/>
                </a:cubicBezTo>
                <a:lnTo>
                  <a:pt x="1" y="49"/>
                </a:lnTo>
                <a:close/>
                <a:moveTo>
                  <a:pt x="179" y="57"/>
                </a:moveTo>
                <a:cubicBezTo>
                  <a:pt x="162" y="60"/>
                  <a:pt x="162" y="60"/>
                  <a:pt x="162" y="60"/>
                </a:cubicBezTo>
                <a:cubicBezTo>
                  <a:pt x="165" y="69"/>
                  <a:pt x="165" y="69"/>
                  <a:pt x="165" y="69"/>
                </a:cubicBezTo>
                <a:cubicBezTo>
                  <a:pt x="179" y="61"/>
                  <a:pt x="179" y="61"/>
                  <a:pt x="179" y="61"/>
                </a:cubicBezTo>
                <a:lnTo>
                  <a:pt x="179" y="57"/>
                </a:lnTo>
                <a:close/>
                <a:moveTo>
                  <a:pt x="136" y="32"/>
                </a:moveTo>
                <a:cubicBezTo>
                  <a:pt x="144" y="37"/>
                  <a:pt x="144" y="37"/>
                  <a:pt x="144" y="37"/>
                </a:cubicBezTo>
                <a:cubicBezTo>
                  <a:pt x="159" y="8"/>
                  <a:pt x="159" y="8"/>
                  <a:pt x="159" y="8"/>
                </a:cubicBezTo>
                <a:cubicBezTo>
                  <a:pt x="156" y="5"/>
                  <a:pt x="156" y="5"/>
                  <a:pt x="156" y="5"/>
                </a:cubicBezTo>
                <a:lnTo>
                  <a:pt x="136" y="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C32DA8FA-CF1A-374B-A0AD-61E39EF50143}"/>
              </a:ext>
            </a:extLst>
          </p:cNvPr>
          <p:cNvPicPr>
            <a:picLocks noChangeAspect="1"/>
          </p:cNvPicPr>
          <p:nvPr/>
        </p:nvPicPr>
        <p:blipFill>
          <a:blip r:embed="rId3"/>
          <a:srcRect/>
          <a:stretch/>
        </p:blipFill>
        <p:spPr>
          <a:xfrm>
            <a:off x="1897063" y="1444006"/>
            <a:ext cx="5298166" cy="3965335"/>
          </a:xfrm>
          <a:prstGeom prst="rect">
            <a:avLst/>
          </a:prstGeom>
        </p:spPr>
      </p:pic>
      <p:sp>
        <p:nvSpPr>
          <p:cNvPr id="23" name="TextBox 22">
            <a:extLst>
              <a:ext uri="{FF2B5EF4-FFF2-40B4-BE49-F238E27FC236}">
                <a16:creationId xmlns:a16="http://schemas.microsoft.com/office/drawing/2014/main" id="{D2A98E41-9EDA-FF4D-A230-1018442AD136}"/>
              </a:ext>
            </a:extLst>
          </p:cNvPr>
          <p:cNvSpPr txBox="1"/>
          <p:nvPr/>
        </p:nvSpPr>
        <p:spPr>
          <a:xfrm>
            <a:off x="377623" y="1690973"/>
            <a:ext cx="1790364" cy="369332"/>
          </a:xfrm>
          <a:prstGeom prst="rect">
            <a:avLst/>
          </a:prstGeom>
          <a:solidFill>
            <a:schemeClr val="bg1"/>
          </a:solidFill>
          <a:ln>
            <a:noFill/>
          </a:ln>
        </p:spPr>
        <p:txBody>
          <a:bodyPr wrap="square" rtlCol="0">
            <a:spAutoFit/>
          </a:bodyPr>
          <a:lstStyle/>
          <a:p>
            <a:pPr algn="r"/>
            <a:r>
              <a:rPr lang="en-US" dirty="0"/>
              <a:t>Strongly Agree</a:t>
            </a:r>
          </a:p>
        </p:txBody>
      </p:sp>
      <p:sp>
        <p:nvSpPr>
          <p:cNvPr id="48" name="TextBox 47">
            <a:extLst>
              <a:ext uri="{FF2B5EF4-FFF2-40B4-BE49-F238E27FC236}">
                <a16:creationId xmlns:a16="http://schemas.microsoft.com/office/drawing/2014/main" id="{64F5D43D-978A-4B41-940E-FF48E3E3AFFA}"/>
              </a:ext>
            </a:extLst>
          </p:cNvPr>
          <p:cNvSpPr txBox="1"/>
          <p:nvPr/>
        </p:nvSpPr>
        <p:spPr>
          <a:xfrm>
            <a:off x="1433299" y="2289040"/>
            <a:ext cx="734688" cy="369332"/>
          </a:xfrm>
          <a:prstGeom prst="rect">
            <a:avLst/>
          </a:prstGeom>
          <a:solidFill>
            <a:schemeClr val="bg1"/>
          </a:solidFill>
          <a:ln>
            <a:noFill/>
          </a:ln>
        </p:spPr>
        <p:txBody>
          <a:bodyPr wrap="none" rtlCol="0">
            <a:spAutoFit/>
          </a:bodyPr>
          <a:lstStyle/>
          <a:p>
            <a:pPr algn="r"/>
            <a:r>
              <a:rPr lang="en-US" dirty="0"/>
              <a:t>Agree</a:t>
            </a:r>
          </a:p>
        </p:txBody>
      </p:sp>
      <p:sp>
        <p:nvSpPr>
          <p:cNvPr id="49" name="TextBox 48">
            <a:extLst>
              <a:ext uri="{FF2B5EF4-FFF2-40B4-BE49-F238E27FC236}">
                <a16:creationId xmlns:a16="http://schemas.microsoft.com/office/drawing/2014/main" id="{D7633B62-8417-344B-9F2C-D1EABF831C97}"/>
              </a:ext>
            </a:extLst>
          </p:cNvPr>
          <p:cNvSpPr txBox="1"/>
          <p:nvPr/>
        </p:nvSpPr>
        <p:spPr>
          <a:xfrm>
            <a:off x="1281141" y="3038309"/>
            <a:ext cx="886846" cy="369332"/>
          </a:xfrm>
          <a:prstGeom prst="rect">
            <a:avLst/>
          </a:prstGeom>
          <a:solidFill>
            <a:schemeClr val="bg1"/>
          </a:solidFill>
          <a:ln>
            <a:noFill/>
          </a:ln>
        </p:spPr>
        <p:txBody>
          <a:bodyPr wrap="none" rtlCol="0">
            <a:spAutoFit/>
          </a:bodyPr>
          <a:lstStyle/>
          <a:p>
            <a:pPr algn="r"/>
            <a:r>
              <a:rPr lang="en-US" dirty="0"/>
              <a:t>Neutral</a:t>
            </a:r>
          </a:p>
        </p:txBody>
      </p:sp>
      <p:sp>
        <p:nvSpPr>
          <p:cNvPr id="50" name="TextBox 49">
            <a:extLst>
              <a:ext uri="{FF2B5EF4-FFF2-40B4-BE49-F238E27FC236}">
                <a16:creationId xmlns:a16="http://schemas.microsoft.com/office/drawing/2014/main" id="{1084B360-F5AE-5A43-AFB8-287593A9A530}"/>
              </a:ext>
            </a:extLst>
          </p:cNvPr>
          <p:cNvSpPr txBox="1"/>
          <p:nvPr/>
        </p:nvSpPr>
        <p:spPr>
          <a:xfrm>
            <a:off x="1170406" y="3629824"/>
            <a:ext cx="997581" cy="369332"/>
          </a:xfrm>
          <a:prstGeom prst="rect">
            <a:avLst/>
          </a:prstGeom>
          <a:solidFill>
            <a:schemeClr val="bg1"/>
          </a:solidFill>
          <a:ln>
            <a:noFill/>
          </a:ln>
        </p:spPr>
        <p:txBody>
          <a:bodyPr wrap="none" rtlCol="0">
            <a:spAutoFit/>
          </a:bodyPr>
          <a:lstStyle/>
          <a:p>
            <a:pPr algn="r"/>
            <a:r>
              <a:rPr lang="en-US" dirty="0"/>
              <a:t>Disagree</a:t>
            </a:r>
          </a:p>
        </p:txBody>
      </p:sp>
      <p:sp>
        <p:nvSpPr>
          <p:cNvPr id="51" name="TextBox 50">
            <a:extLst>
              <a:ext uri="{FF2B5EF4-FFF2-40B4-BE49-F238E27FC236}">
                <a16:creationId xmlns:a16="http://schemas.microsoft.com/office/drawing/2014/main" id="{459B640B-77E1-514C-B216-8742F001AA0C}"/>
              </a:ext>
            </a:extLst>
          </p:cNvPr>
          <p:cNvSpPr txBox="1"/>
          <p:nvPr/>
        </p:nvSpPr>
        <p:spPr>
          <a:xfrm>
            <a:off x="0" y="4138698"/>
            <a:ext cx="2167987" cy="369332"/>
          </a:xfrm>
          <a:prstGeom prst="rect">
            <a:avLst/>
          </a:prstGeom>
          <a:solidFill>
            <a:schemeClr val="bg1"/>
          </a:solidFill>
          <a:ln>
            <a:noFill/>
          </a:ln>
        </p:spPr>
        <p:txBody>
          <a:bodyPr wrap="square" rtlCol="0">
            <a:spAutoFit/>
          </a:bodyPr>
          <a:lstStyle/>
          <a:p>
            <a:pPr algn="r"/>
            <a:r>
              <a:rPr lang="en-US" dirty="0"/>
              <a:t>Strongly Disagree</a:t>
            </a:r>
          </a:p>
        </p:txBody>
      </p:sp>
      <p:pic>
        <p:nvPicPr>
          <p:cNvPr id="25" name="Picture 24" descr="Diagram&#10;&#10;Description automatically generated">
            <a:extLst>
              <a:ext uri="{FF2B5EF4-FFF2-40B4-BE49-F238E27FC236}">
                <a16:creationId xmlns:a16="http://schemas.microsoft.com/office/drawing/2014/main" id="{E9C33D55-C582-F144-AE24-771DC419A81A}"/>
              </a:ext>
            </a:extLst>
          </p:cNvPr>
          <p:cNvPicPr>
            <a:picLocks noChangeAspect="1"/>
          </p:cNvPicPr>
          <p:nvPr/>
        </p:nvPicPr>
        <p:blipFill>
          <a:blip r:embed="rId4"/>
          <a:stretch>
            <a:fillRect/>
          </a:stretch>
        </p:blipFill>
        <p:spPr>
          <a:xfrm>
            <a:off x="8131445" y="1646011"/>
            <a:ext cx="3645222" cy="3565978"/>
          </a:xfrm>
          <a:prstGeom prst="rect">
            <a:avLst/>
          </a:prstGeom>
        </p:spPr>
      </p:pic>
    </p:spTree>
    <p:extLst>
      <p:ext uri="{BB962C8B-B14F-4D97-AF65-F5344CB8AC3E}">
        <p14:creationId xmlns:p14="http://schemas.microsoft.com/office/powerpoint/2010/main" val="2168579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53">
            <a:extLst>
              <a:ext uri="{FF2B5EF4-FFF2-40B4-BE49-F238E27FC236}">
                <a16:creationId xmlns:a16="http://schemas.microsoft.com/office/drawing/2014/main" id="{397CCA39-DDD2-461D-A68C-03D1BD230A2F}"/>
              </a:ext>
            </a:extLst>
          </p:cNvPr>
          <p:cNvSpPr>
            <a:spLocks noGrp="1"/>
          </p:cNvSpPr>
          <p:nvPr>
            <p:ph type="ftr" sz="quarter" idx="4294967295"/>
          </p:nvPr>
        </p:nvSpPr>
        <p:spPr>
          <a:xfrm>
            <a:off x="0" y="6273800"/>
            <a:ext cx="1897063" cy="365125"/>
          </a:xfrm>
        </p:spPr>
        <p:txBody>
          <a:bodyPr/>
          <a:lstStyle/>
          <a:p>
            <a:r>
              <a:rPr lang="en-US" spc="-200">
                <a:latin typeface="+mj-lt"/>
              </a:rPr>
              <a:t>Creative  </a:t>
            </a:r>
            <a:r>
              <a:rPr lang="en-US" spc="-200">
                <a:solidFill>
                  <a:schemeClr val="bg1"/>
                </a:solidFill>
                <a:latin typeface="+mj-lt"/>
              </a:rPr>
              <a:t>Orange</a:t>
            </a:r>
            <a:endParaRPr lang="en-US" dirty="0">
              <a:solidFill>
                <a:schemeClr val="bg1"/>
              </a:solidFill>
              <a:latin typeface="+mj-lt"/>
            </a:endParaRPr>
          </a:p>
        </p:txBody>
      </p:sp>
      <p:sp>
        <p:nvSpPr>
          <p:cNvPr id="106" name="Title 287">
            <a:extLst>
              <a:ext uri="{FF2B5EF4-FFF2-40B4-BE49-F238E27FC236}">
                <a16:creationId xmlns:a16="http://schemas.microsoft.com/office/drawing/2014/main" id="{F0B39A05-69B5-4CB6-9F05-C6E1D412A747}"/>
              </a:ext>
            </a:extLst>
          </p:cNvPr>
          <p:cNvSpPr txBox="1">
            <a:spLocks/>
          </p:cNvSpPr>
          <p:nvPr/>
        </p:nvSpPr>
        <p:spPr>
          <a:xfrm>
            <a:off x="664464" y="486035"/>
            <a:ext cx="9722271"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Social Skills</a:t>
            </a:r>
          </a:p>
        </p:txBody>
      </p:sp>
      <p:grpSp>
        <p:nvGrpSpPr>
          <p:cNvPr id="107" name="Group 106">
            <a:extLst>
              <a:ext uri="{FF2B5EF4-FFF2-40B4-BE49-F238E27FC236}">
                <a16:creationId xmlns:a16="http://schemas.microsoft.com/office/drawing/2014/main" id="{B57ACC22-6CAD-486C-A0EA-E265969C6A5B}"/>
              </a:ext>
            </a:extLst>
          </p:cNvPr>
          <p:cNvGrpSpPr/>
          <p:nvPr/>
        </p:nvGrpSpPr>
        <p:grpSpPr>
          <a:xfrm>
            <a:off x="781451" y="1170147"/>
            <a:ext cx="689368" cy="134317"/>
            <a:chOff x="822326" y="1148393"/>
            <a:chExt cx="897694" cy="166395"/>
          </a:xfrm>
        </p:grpSpPr>
        <p:sp>
          <p:nvSpPr>
            <p:cNvPr id="108" name="Oval 170">
              <a:extLst>
                <a:ext uri="{FF2B5EF4-FFF2-40B4-BE49-F238E27FC236}">
                  <a16:creationId xmlns:a16="http://schemas.microsoft.com/office/drawing/2014/main" id="{A419668B-DF96-42D4-8B46-B636EF79298D}"/>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Oval 171">
              <a:extLst>
                <a:ext uri="{FF2B5EF4-FFF2-40B4-BE49-F238E27FC236}">
                  <a16:creationId xmlns:a16="http://schemas.microsoft.com/office/drawing/2014/main" id="{C0B7240C-2DBB-4A10-B07A-FE2A7D434B46}"/>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Oval 172">
              <a:extLst>
                <a:ext uri="{FF2B5EF4-FFF2-40B4-BE49-F238E27FC236}">
                  <a16:creationId xmlns:a16="http://schemas.microsoft.com/office/drawing/2014/main" id="{1A2D794F-5109-412A-8B40-3339451EFD03}"/>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Oval 173">
              <a:extLst>
                <a:ext uri="{FF2B5EF4-FFF2-40B4-BE49-F238E27FC236}">
                  <a16:creationId xmlns:a16="http://schemas.microsoft.com/office/drawing/2014/main" id="{CA563907-3F06-44E9-B0BC-6A692F9CA3C8}"/>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13" name="Freeform 6">
            <a:extLst>
              <a:ext uri="{FF2B5EF4-FFF2-40B4-BE49-F238E27FC236}">
                <a16:creationId xmlns:a16="http://schemas.microsoft.com/office/drawing/2014/main" id="{1357BA63-960D-4DFB-9A84-9FE85927E342}"/>
              </a:ext>
            </a:extLst>
          </p:cNvPr>
          <p:cNvSpPr>
            <a:spLocks noEditPoints="1"/>
          </p:cNvSpPr>
          <p:nvPr/>
        </p:nvSpPr>
        <p:spPr bwMode="auto">
          <a:xfrm>
            <a:off x="7306051" y="1562872"/>
            <a:ext cx="714572" cy="812923"/>
          </a:xfrm>
          <a:custGeom>
            <a:avLst/>
            <a:gdLst>
              <a:gd name="T0" fmla="*/ 69 w 179"/>
              <a:gd name="T1" fmla="*/ 134 h 206"/>
              <a:gd name="T2" fmla="*/ 108 w 179"/>
              <a:gd name="T3" fmla="*/ 106 h 206"/>
              <a:gd name="T4" fmla="*/ 119 w 179"/>
              <a:gd name="T5" fmla="*/ 72 h 206"/>
              <a:gd name="T6" fmla="*/ 62 w 179"/>
              <a:gd name="T7" fmla="*/ 130 h 206"/>
              <a:gd name="T8" fmla="*/ 99 w 179"/>
              <a:gd name="T9" fmla="*/ 83 h 206"/>
              <a:gd name="T10" fmla="*/ 69 w 179"/>
              <a:gd name="T11" fmla="*/ 134 h 206"/>
              <a:gd name="T12" fmla="*/ 88 w 179"/>
              <a:gd name="T13" fmla="*/ 31 h 206"/>
              <a:gd name="T14" fmla="*/ 21 w 179"/>
              <a:gd name="T15" fmla="*/ 99 h 206"/>
              <a:gd name="T16" fmla="*/ 59 w 179"/>
              <a:gd name="T17" fmla="*/ 160 h 206"/>
              <a:gd name="T18" fmla="*/ 61 w 179"/>
              <a:gd name="T19" fmla="*/ 161 h 206"/>
              <a:gd name="T20" fmla="*/ 62 w 179"/>
              <a:gd name="T21" fmla="*/ 151 h 206"/>
              <a:gd name="T22" fmla="*/ 66 w 179"/>
              <a:gd name="T23" fmla="*/ 137 h 206"/>
              <a:gd name="T24" fmla="*/ 63 w 179"/>
              <a:gd name="T25" fmla="*/ 137 h 206"/>
              <a:gd name="T26" fmla="*/ 56 w 179"/>
              <a:gd name="T27" fmla="*/ 146 h 206"/>
              <a:gd name="T28" fmla="*/ 31 w 179"/>
              <a:gd name="T29" fmla="*/ 99 h 206"/>
              <a:gd name="T30" fmla="*/ 88 w 179"/>
              <a:gd name="T31" fmla="*/ 42 h 206"/>
              <a:gd name="T32" fmla="*/ 145 w 179"/>
              <a:gd name="T33" fmla="*/ 99 h 206"/>
              <a:gd name="T34" fmla="*/ 88 w 179"/>
              <a:gd name="T35" fmla="*/ 156 h 206"/>
              <a:gd name="T36" fmla="*/ 83 w 179"/>
              <a:gd name="T37" fmla="*/ 156 h 206"/>
              <a:gd name="T38" fmla="*/ 83 w 179"/>
              <a:gd name="T39" fmla="*/ 175 h 206"/>
              <a:gd name="T40" fmla="*/ 58 w 179"/>
              <a:gd name="T41" fmla="*/ 175 h 206"/>
              <a:gd name="T42" fmla="*/ 58 w 179"/>
              <a:gd name="T43" fmla="*/ 185 h 206"/>
              <a:gd name="T44" fmla="*/ 93 w 179"/>
              <a:gd name="T45" fmla="*/ 185 h 206"/>
              <a:gd name="T46" fmla="*/ 93 w 179"/>
              <a:gd name="T47" fmla="*/ 166 h 206"/>
              <a:gd name="T48" fmla="*/ 156 w 179"/>
              <a:gd name="T49" fmla="*/ 99 h 206"/>
              <a:gd name="T50" fmla="*/ 88 w 179"/>
              <a:gd name="T51" fmla="*/ 31 h 206"/>
              <a:gd name="T52" fmla="*/ 62 w 179"/>
              <a:gd name="T53" fmla="*/ 196 h 206"/>
              <a:gd name="T54" fmla="*/ 89 w 179"/>
              <a:gd name="T55" fmla="*/ 196 h 206"/>
              <a:gd name="T56" fmla="*/ 93 w 179"/>
              <a:gd name="T57" fmla="*/ 189 h 206"/>
              <a:gd name="T58" fmla="*/ 58 w 179"/>
              <a:gd name="T59" fmla="*/ 189 h 206"/>
              <a:gd name="T60" fmla="*/ 62 w 179"/>
              <a:gd name="T61" fmla="*/ 196 h 206"/>
              <a:gd name="T62" fmla="*/ 64 w 179"/>
              <a:gd name="T63" fmla="*/ 206 h 206"/>
              <a:gd name="T64" fmla="*/ 87 w 179"/>
              <a:gd name="T65" fmla="*/ 206 h 206"/>
              <a:gd name="T66" fmla="*/ 89 w 179"/>
              <a:gd name="T67" fmla="*/ 199 h 206"/>
              <a:gd name="T68" fmla="*/ 62 w 179"/>
              <a:gd name="T69" fmla="*/ 199 h 206"/>
              <a:gd name="T70" fmla="*/ 64 w 179"/>
              <a:gd name="T71" fmla="*/ 206 h 206"/>
              <a:gd name="T72" fmla="*/ 92 w 179"/>
              <a:gd name="T73" fmla="*/ 1 h 206"/>
              <a:gd name="T74" fmla="*/ 87 w 179"/>
              <a:gd name="T75" fmla="*/ 1 h 206"/>
              <a:gd name="T76" fmla="*/ 85 w 179"/>
              <a:gd name="T77" fmla="*/ 17 h 206"/>
              <a:gd name="T78" fmla="*/ 94 w 179"/>
              <a:gd name="T79" fmla="*/ 17 h 206"/>
              <a:gd name="T80" fmla="*/ 92 w 179"/>
              <a:gd name="T81" fmla="*/ 1 h 206"/>
              <a:gd name="T82" fmla="*/ 47 w 179"/>
              <a:gd name="T83" fmla="*/ 28 h 206"/>
              <a:gd name="T84" fmla="*/ 27 w 179"/>
              <a:gd name="T85" fmla="*/ 0 h 206"/>
              <a:gd name="T86" fmla="*/ 23 w 179"/>
              <a:gd name="T87" fmla="*/ 3 h 206"/>
              <a:gd name="T88" fmla="*/ 39 w 179"/>
              <a:gd name="T89" fmla="*/ 33 h 206"/>
              <a:gd name="T90" fmla="*/ 47 w 179"/>
              <a:gd name="T91" fmla="*/ 28 h 206"/>
              <a:gd name="T92" fmla="*/ 1 w 179"/>
              <a:gd name="T93" fmla="*/ 49 h 206"/>
              <a:gd name="T94" fmla="*/ 0 w 179"/>
              <a:gd name="T95" fmla="*/ 52 h 206"/>
              <a:gd name="T96" fmla="*/ 19 w 179"/>
              <a:gd name="T97" fmla="*/ 62 h 206"/>
              <a:gd name="T98" fmla="*/ 22 w 179"/>
              <a:gd name="T99" fmla="*/ 54 h 206"/>
              <a:gd name="T100" fmla="*/ 1 w 179"/>
              <a:gd name="T101" fmla="*/ 49 h 206"/>
              <a:gd name="T102" fmla="*/ 179 w 179"/>
              <a:gd name="T103" fmla="*/ 57 h 206"/>
              <a:gd name="T104" fmla="*/ 162 w 179"/>
              <a:gd name="T105" fmla="*/ 60 h 206"/>
              <a:gd name="T106" fmla="*/ 165 w 179"/>
              <a:gd name="T107" fmla="*/ 69 h 206"/>
              <a:gd name="T108" fmla="*/ 179 w 179"/>
              <a:gd name="T109" fmla="*/ 61 h 206"/>
              <a:gd name="T110" fmla="*/ 179 w 179"/>
              <a:gd name="T111" fmla="*/ 57 h 206"/>
              <a:gd name="T112" fmla="*/ 136 w 179"/>
              <a:gd name="T113" fmla="*/ 32 h 206"/>
              <a:gd name="T114" fmla="*/ 144 w 179"/>
              <a:gd name="T115" fmla="*/ 37 h 206"/>
              <a:gd name="T116" fmla="*/ 159 w 179"/>
              <a:gd name="T117" fmla="*/ 8 h 206"/>
              <a:gd name="T118" fmla="*/ 156 w 179"/>
              <a:gd name="T119" fmla="*/ 5 h 206"/>
              <a:gd name="T120" fmla="*/ 136 w 179"/>
              <a:gd name="T121" fmla="*/ 3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206">
                <a:moveTo>
                  <a:pt x="69" y="134"/>
                </a:moveTo>
                <a:cubicBezTo>
                  <a:pt x="84" y="140"/>
                  <a:pt x="104" y="124"/>
                  <a:pt x="108" y="106"/>
                </a:cubicBezTo>
                <a:cubicBezTo>
                  <a:pt x="111" y="87"/>
                  <a:pt x="116" y="78"/>
                  <a:pt x="119" y="72"/>
                </a:cubicBezTo>
                <a:cubicBezTo>
                  <a:pt x="70" y="62"/>
                  <a:pt x="37" y="103"/>
                  <a:pt x="62" y="130"/>
                </a:cubicBezTo>
                <a:cubicBezTo>
                  <a:pt x="67" y="118"/>
                  <a:pt x="79" y="92"/>
                  <a:pt x="99" y="83"/>
                </a:cubicBezTo>
                <a:cubicBezTo>
                  <a:pt x="83" y="97"/>
                  <a:pt x="72" y="120"/>
                  <a:pt x="69" y="134"/>
                </a:cubicBezTo>
                <a:close/>
                <a:moveTo>
                  <a:pt x="88" y="31"/>
                </a:moveTo>
                <a:cubicBezTo>
                  <a:pt x="51" y="31"/>
                  <a:pt x="21" y="62"/>
                  <a:pt x="21" y="99"/>
                </a:cubicBezTo>
                <a:cubicBezTo>
                  <a:pt x="21" y="125"/>
                  <a:pt x="36" y="149"/>
                  <a:pt x="59" y="160"/>
                </a:cubicBezTo>
                <a:cubicBezTo>
                  <a:pt x="60" y="160"/>
                  <a:pt x="61" y="161"/>
                  <a:pt x="61" y="161"/>
                </a:cubicBezTo>
                <a:cubicBezTo>
                  <a:pt x="61" y="157"/>
                  <a:pt x="62" y="152"/>
                  <a:pt x="62" y="151"/>
                </a:cubicBezTo>
                <a:cubicBezTo>
                  <a:pt x="63" y="145"/>
                  <a:pt x="65" y="140"/>
                  <a:pt x="66" y="137"/>
                </a:cubicBezTo>
                <a:cubicBezTo>
                  <a:pt x="66" y="136"/>
                  <a:pt x="64" y="136"/>
                  <a:pt x="63" y="137"/>
                </a:cubicBezTo>
                <a:cubicBezTo>
                  <a:pt x="62" y="137"/>
                  <a:pt x="58" y="142"/>
                  <a:pt x="56" y="146"/>
                </a:cubicBezTo>
                <a:cubicBezTo>
                  <a:pt x="41" y="136"/>
                  <a:pt x="31" y="118"/>
                  <a:pt x="31" y="99"/>
                </a:cubicBezTo>
                <a:cubicBezTo>
                  <a:pt x="31" y="67"/>
                  <a:pt x="57" y="42"/>
                  <a:pt x="88" y="42"/>
                </a:cubicBezTo>
                <a:cubicBezTo>
                  <a:pt x="120" y="42"/>
                  <a:pt x="145" y="67"/>
                  <a:pt x="145" y="99"/>
                </a:cubicBezTo>
                <a:cubicBezTo>
                  <a:pt x="145" y="130"/>
                  <a:pt x="120" y="156"/>
                  <a:pt x="88" y="156"/>
                </a:cubicBezTo>
                <a:cubicBezTo>
                  <a:pt x="83" y="156"/>
                  <a:pt x="83" y="156"/>
                  <a:pt x="83" y="156"/>
                </a:cubicBezTo>
                <a:cubicBezTo>
                  <a:pt x="83" y="175"/>
                  <a:pt x="83" y="175"/>
                  <a:pt x="83" y="175"/>
                </a:cubicBezTo>
                <a:cubicBezTo>
                  <a:pt x="58" y="175"/>
                  <a:pt x="58" y="175"/>
                  <a:pt x="58" y="175"/>
                </a:cubicBezTo>
                <a:cubicBezTo>
                  <a:pt x="58" y="185"/>
                  <a:pt x="58" y="185"/>
                  <a:pt x="58" y="185"/>
                </a:cubicBezTo>
                <a:cubicBezTo>
                  <a:pt x="93" y="185"/>
                  <a:pt x="93" y="185"/>
                  <a:pt x="93" y="185"/>
                </a:cubicBezTo>
                <a:cubicBezTo>
                  <a:pt x="93" y="166"/>
                  <a:pt x="93" y="166"/>
                  <a:pt x="93" y="166"/>
                </a:cubicBezTo>
                <a:cubicBezTo>
                  <a:pt x="128" y="164"/>
                  <a:pt x="156" y="134"/>
                  <a:pt x="156" y="99"/>
                </a:cubicBezTo>
                <a:cubicBezTo>
                  <a:pt x="156" y="62"/>
                  <a:pt x="125" y="31"/>
                  <a:pt x="88" y="31"/>
                </a:cubicBezTo>
                <a:close/>
                <a:moveTo>
                  <a:pt x="62" y="196"/>
                </a:moveTo>
                <a:cubicBezTo>
                  <a:pt x="89" y="196"/>
                  <a:pt x="89" y="196"/>
                  <a:pt x="89" y="196"/>
                </a:cubicBezTo>
                <a:cubicBezTo>
                  <a:pt x="93" y="189"/>
                  <a:pt x="93" y="189"/>
                  <a:pt x="93" y="189"/>
                </a:cubicBezTo>
                <a:cubicBezTo>
                  <a:pt x="58" y="189"/>
                  <a:pt x="58" y="189"/>
                  <a:pt x="58" y="189"/>
                </a:cubicBezTo>
                <a:lnTo>
                  <a:pt x="62" y="196"/>
                </a:lnTo>
                <a:close/>
                <a:moveTo>
                  <a:pt x="64" y="206"/>
                </a:moveTo>
                <a:cubicBezTo>
                  <a:pt x="87" y="206"/>
                  <a:pt x="87" y="206"/>
                  <a:pt x="87" y="206"/>
                </a:cubicBezTo>
                <a:cubicBezTo>
                  <a:pt x="89" y="199"/>
                  <a:pt x="89" y="199"/>
                  <a:pt x="89" y="199"/>
                </a:cubicBezTo>
                <a:cubicBezTo>
                  <a:pt x="62" y="199"/>
                  <a:pt x="62" y="199"/>
                  <a:pt x="62" y="199"/>
                </a:cubicBezTo>
                <a:lnTo>
                  <a:pt x="64" y="206"/>
                </a:lnTo>
                <a:close/>
                <a:moveTo>
                  <a:pt x="92" y="1"/>
                </a:moveTo>
                <a:cubicBezTo>
                  <a:pt x="87" y="1"/>
                  <a:pt x="87" y="1"/>
                  <a:pt x="87" y="1"/>
                </a:cubicBezTo>
                <a:cubicBezTo>
                  <a:pt x="85" y="17"/>
                  <a:pt x="85" y="17"/>
                  <a:pt x="85" y="17"/>
                </a:cubicBezTo>
                <a:cubicBezTo>
                  <a:pt x="94" y="17"/>
                  <a:pt x="94" y="17"/>
                  <a:pt x="94" y="17"/>
                </a:cubicBezTo>
                <a:lnTo>
                  <a:pt x="92" y="1"/>
                </a:lnTo>
                <a:close/>
                <a:moveTo>
                  <a:pt x="47" y="28"/>
                </a:moveTo>
                <a:cubicBezTo>
                  <a:pt x="27" y="0"/>
                  <a:pt x="27" y="0"/>
                  <a:pt x="27" y="0"/>
                </a:cubicBezTo>
                <a:cubicBezTo>
                  <a:pt x="23" y="3"/>
                  <a:pt x="23" y="3"/>
                  <a:pt x="23" y="3"/>
                </a:cubicBezTo>
                <a:cubicBezTo>
                  <a:pt x="39" y="33"/>
                  <a:pt x="39" y="33"/>
                  <a:pt x="39" y="33"/>
                </a:cubicBezTo>
                <a:lnTo>
                  <a:pt x="47" y="28"/>
                </a:lnTo>
                <a:close/>
                <a:moveTo>
                  <a:pt x="1" y="49"/>
                </a:moveTo>
                <a:cubicBezTo>
                  <a:pt x="0" y="52"/>
                  <a:pt x="0" y="52"/>
                  <a:pt x="0" y="52"/>
                </a:cubicBezTo>
                <a:cubicBezTo>
                  <a:pt x="19" y="62"/>
                  <a:pt x="19" y="62"/>
                  <a:pt x="19" y="62"/>
                </a:cubicBezTo>
                <a:cubicBezTo>
                  <a:pt x="22" y="54"/>
                  <a:pt x="22" y="54"/>
                  <a:pt x="22" y="54"/>
                </a:cubicBezTo>
                <a:lnTo>
                  <a:pt x="1" y="49"/>
                </a:lnTo>
                <a:close/>
                <a:moveTo>
                  <a:pt x="179" y="57"/>
                </a:moveTo>
                <a:cubicBezTo>
                  <a:pt x="162" y="60"/>
                  <a:pt x="162" y="60"/>
                  <a:pt x="162" y="60"/>
                </a:cubicBezTo>
                <a:cubicBezTo>
                  <a:pt x="165" y="69"/>
                  <a:pt x="165" y="69"/>
                  <a:pt x="165" y="69"/>
                </a:cubicBezTo>
                <a:cubicBezTo>
                  <a:pt x="179" y="61"/>
                  <a:pt x="179" y="61"/>
                  <a:pt x="179" y="61"/>
                </a:cubicBezTo>
                <a:lnTo>
                  <a:pt x="179" y="57"/>
                </a:lnTo>
                <a:close/>
                <a:moveTo>
                  <a:pt x="136" y="32"/>
                </a:moveTo>
                <a:cubicBezTo>
                  <a:pt x="144" y="37"/>
                  <a:pt x="144" y="37"/>
                  <a:pt x="144" y="37"/>
                </a:cubicBezTo>
                <a:cubicBezTo>
                  <a:pt x="159" y="8"/>
                  <a:pt x="159" y="8"/>
                  <a:pt x="159" y="8"/>
                </a:cubicBezTo>
                <a:cubicBezTo>
                  <a:pt x="156" y="5"/>
                  <a:pt x="156" y="5"/>
                  <a:pt x="156" y="5"/>
                </a:cubicBezTo>
                <a:lnTo>
                  <a:pt x="136" y="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application&#10;&#10;Description automatically generated">
            <a:extLst>
              <a:ext uri="{FF2B5EF4-FFF2-40B4-BE49-F238E27FC236}">
                <a16:creationId xmlns:a16="http://schemas.microsoft.com/office/drawing/2014/main" id="{C32DA8FA-CF1A-374B-A0AD-61E39EF50143}"/>
              </a:ext>
            </a:extLst>
          </p:cNvPr>
          <p:cNvPicPr>
            <a:picLocks noChangeAspect="1"/>
          </p:cNvPicPr>
          <p:nvPr/>
        </p:nvPicPr>
        <p:blipFill>
          <a:blip r:embed="rId3"/>
          <a:stretch>
            <a:fillRect/>
          </a:stretch>
        </p:blipFill>
        <p:spPr>
          <a:xfrm>
            <a:off x="139855" y="1562872"/>
            <a:ext cx="7055374" cy="4010849"/>
          </a:xfrm>
          <a:prstGeom prst="rect">
            <a:avLst/>
          </a:prstGeom>
        </p:spPr>
      </p:pic>
      <p:pic>
        <p:nvPicPr>
          <p:cNvPr id="22" name="Picture 21" descr="Diagram&#10;&#10;Description automatically generated">
            <a:extLst>
              <a:ext uri="{FF2B5EF4-FFF2-40B4-BE49-F238E27FC236}">
                <a16:creationId xmlns:a16="http://schemas.microsoft.com/office/drawing/2014/main" id="{1D89CC68-88F5-804B-8AA4-20D3B528F48D}"/>
              </a:ext>
            </a:extLst>
          </p:cNvPr>
          <p:cNvPicPr>
            <a:picLocks noChangeAspect="1"/>
          </p:cNvPicPr>
          <p:nvPr/>
        </p:nvPicPr>
        <p:blipFill>
          <a:blip r:embed="rId4"/>
          <a:stretch>
            <a:fillRect/>
          </a:stretch>
        </p:blipFill>
        <p:spPr>
          <a:xfrm>
            <a:off x="8253955" y="1675435"/>
            <a:ext cx="3697439" cy="3764665"/>
          </a:xfrm>
          <a:prstGeom prst="rect">
            <a:avLst/>
          </a:prstGeom>
        </p:spPr>
      </p:pic>
      <p:sp>
        <p:nvSpPr>
          <p:cNvPr id="23" name="TextBox 22">
            <a:extLst>
              <a:ext uri="{FF2B5EF4-FFF2-40B4-BE49-F238E27FC236}">
                <a16:creationId xmlns:a16="http://schemas.microsoft.com/office/drawing/2014/main" id="{D2A98E41-9EDA-FF4D-A230-1018442AD136}"/>
              </a:ext>
            </a:extLst>
          </p:cNvPr>
          <p:cNvSpPr txBox="1"/>
          <p:nvPr/>
        </p:nvSpPr>
        <p:spPr>
          <a:xfrm>
            <a:off x="517225" y="5040010"/>
            <a:ext cx="953594" cy="646331"/>
          </a:xfrm>
          <a:prstGeom prst="rect">
            <a:avLst/>
          </a:prstGeom>
          <a:solidFill>
            <a:schemeClr val="bg1"/>
          </a:solidFill>
          <a:ln>
            <a:noFill/>
          </a:ln>
        </p:spPr>
        <p:txBody>
          <a:bodyPr wrap="none" rtlCol="0">
            <a:spAutoFit/>
          </a:bodyPr>
          <a:lstStyle/>
          <a:p>
            <a:r>
              <a:rPr lang="en-US" dirty="0"/>
              <a:t>Strongly</a:t>
            </a:r>
            <a:br>
              <a:rPr lang="en-US" dirty="0"/>
            </a:br>
            <a:r>
              <a:rPr lang="en-US" dirty="0"/>
              <a:t> Agree</a:t>
            </a:r>
          </a:p>
        </p:txBody>
      </p:sp>
      <p:sp>
        <p:nvSpPr>
          <p:cNvPr id="48" name="TextBox 47">
            <a:extLst>
              <a:ext uri="{FF2B5EF4-FFF2-40B4-BE49-F238E27FC236}">
                <a16:creationId xmlns:a16="http://schemas.microsoft.com/office/drawing/2014/main" id="{64F5D43D-978A-4B41-940E-FF48E3E3AFFA}"/>
              </a:ext>
            </a:extLst>
          </p:cNvPr>
          <p:cNvSpPr txBox="1"/>
          <p:nvPr/>
        </p:nvSpPr>
        <p:spPr>
          <a:xfrm>
            <a:off x="2001238" y="5040010"/>
            <a:ext cx="734688" cy="369332"/>
          </a:xfrm>
          <a:prstGeom prst="rect">
            <a:avLst/>
          </a:prstGeom>
          <a:solidFill>
            <a:schemeClr val="bg1"/>
          </a:solidFill>
          <a:ln>
            <a:noFill/>
          </a:ln>
        </p:spPr>
        <p:txBody>
          <a:bodyPr wrap="none" rtlCol="0">
            <a:spAutoFit/>
          </a:bodyPr>
          <a:lstStyle/>
          <a:p>
            <a:r>
              <a:rPr lang="en-US" dirty="0"/>
              <a:t>Agree</a:t>
            </a:r>
          </a:p>
        </p:txBody>
      </p:sp>
      <p:sp>
        <p:nvSpPr>
          <p:cNvPr id="49" name="TextBox 48">
            <a:extLst>
              <a:ext uri="{FF2B5EF4-FFF2-40B4-BE49-F238E27FC236}">
                <a16:creationId xmlns:a16="http://schemas.microsoft.com/office/drawing/2014/main" id="{D7633B62-8417-344B-9F2C-D1EABF831C97}"/>
              </a:ext>
            </a:extLst>
          </p:cNvPr>
          <p:cNvSpPr txBox="1"/>
          <p:nvPr/>
        </p:nvSpPr>
        <p:spPr>
          <a:xfrm>
            <a:off x="3292720" y="5040010"/>
            <a:ext cx="886846" cy="369332"/>
          </a:xfrm>
          <a:prstGeom prst="rect">
            <a:avLst/>
          </a:prstGeom>
          <a:solidFill>
            <a:schemeClr val="bg1"/>
          </a:solidFill>
          <a:ln>
            <a:noFill/>
          </a:ln>
        </p:spPr>
        <p:txBody>
          <a:bodyPr wrap="none" rtlCol="0">
            <a:spAutoFit/>
          </a:bodyPr>
          <a:lstStyle/>
          <a:p>
            <a:r>
              <a:rPr lang="en-US" dirty="0"/>
              <a:t>Neutral</a:t>
            </a:r>
          </a:p>
        </p:txBody>
      </p:sp>
      <p:sp>
        <p:nvSpPr>
          <p:cNvPr id="50" name="TextBox 49">
            <a:extLst>
              <a:ext uri="{FF2B5EF4-FFF2-40B4-BE49-F238E27FC236}">
                <a16:creationId xmlns:a16="http://schemas.microsoft.com/office/drawing/2014/main" id="{1084B360-F5AE-5A43-AFB8-287593A9A530}"/>
              </a:ext>
            </a:extLst>
          </p:cNvPr>
          <p:cNvSpPr txBox="1"/>
          <p:nvPr/>
        </p:nvSpPr>
        <p:spPr>
          <a:xfrm>
            <a:off x="4607865" y="5040010"/>
            <a:ext cx="997581" cy="369332"/>
          </a:xfrm>
          <a:prstGeom prst="rect">
            <a:avLst/>
          </a:prstGeom>
          <a:solidFill>
            <a:schemeClr val="bg1"/>
          </a:solidFill>
          <a:ln>
            <a:noFill/>
          </a:ln>
        </p:spPr>
        <p:txBody>
          <a:bodyPr wrap="none" rtlCol="0">
            <a:spAutoFit/>
          </a:bodyPr>
          <a:lstStyle/>
          <a:p>
            <a:r>
              <a:rPr lang="en-US" dirty="0"/>
              <a:t>Disagree</a:t>
            </a:r>
          </a:p>
        </p:txBody>
      </p:sp>
      <p:sp>
        <p:nvSpPr>
          <p:cNvPr id="51" name="TextBox 50">
            <a:extLst>
              <a:ext uri="{FF2B5EF4-FFF2-40B4-BE49-F238E27FC236}">
                <a16:creationId xmlns:a16="http://schemas.microsoft.com/office/drawing/2014/main" id="{459B640B-77E1-514C-B216-8742F001AA0C}"/>
              </a:ext>
            </a:extLst>
          </p:cNvPr>
          <p:cNvSpPr txBox="1"/>
          <p:nvPr/>
        </p:nvSpPr>
        <p:spPr>
          <a:xfrm>
            <a:off x="5985870" y="5040010"/>
            <a:ext cx="1050480" cy="646331"/>
          </a:xfrm>
          <a:prstGeom prst="rect">
            <a:avLst/>
          </a:prstGeom>
          <a:solidFill>
            <a:schemeClr val="bg1"/>
          </a:solidFill>
          <a:ln>
            <a:noFill/>
          </a:ln>
        </p:spPr>
        <p:txBody>
          <a:bodyPr wrap="none" rtlCol="0">
            <a:spAutoFit/>
          </a:bodyPr>
          <a:lstStyle/>
          <a:p>
            <a:r>
              <a:rPr lang="en-US" dirty="0"/>
              <a:t>Strongly</a:t>
            </a:r>
            <a:br>
              <a:rPr lang="en-US" dirty="0"/>
            </a:br>
            <a:r>
              <a:rPr lang="en-US" dirty="0"/>
              <a:t> Disagree</a:t>
            </a:r>
          </a:p>
        </p:txBody>
      </p:sp>
    </p:spTree>
    <p:extLst>
      <p:ext uri="{BB962C8B-B14F-4D97-AF65-F5344CB8AC3E}">
        <p14:creationId xmlns:p14="http://schemas.microsoft.com/office/powerpoint/2010/main" val="2380148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53">
            <a:extLst>
              <a:ext uri="{FF2B5EF4-FFF2-40B4-BE49-F238E27FC236}">
                <a16:creationId xmlns:a16="http://schemas.microsoft.com/office/drawing/2014/main" id="{397CCA39-DDD2-461D-A68C-03D1BD230A2F}"/>
              </a:ext>
            </a:extLst>
          </p:cNvPr>
          <p:cNvSpPr>
            <a:spLocks noGrp="1"/>
          </p:cNvSpPr>
          <p:nvPr>
            <p:ph type="ftr" sz="quarter" idx="4294967295"/>
          </p:nvPr>
        </p:nvSpPr>
        <p:spPr>
          <a:xfrm>
            <a:off x="0" y="6273800"/>
            <a:ext cx="1897063" cy="365125"/>
          </a:xfrm>
        </p:spPr>
        <p:txBody>
          <a:bodyPr/>
          <a:lstStyle/>
          <a:p>
            <a:r>
              <a:rPr lang="en-US" spc="-200">
                <a:latin typeface="+mj-lt"/>
              </a:rPr>
              <a:t>Creative  </a:t>
            </a:r>
            <a:r>
              <a:rPr lang="en-US" spc="-200">
                <a:solidFill>
                  <a:schemeClr val="bg1"/>
                </a:solidFill>
                <a:latin typeface="+mj-lt"/>
              </a:rPr>
              <a:t>Orange</a:t>
            </a:r>
            <a:endParaRPr lang="en-US" dirty="0">
              <a:solidFill>
                <a:schemeClr val="bg1"/>
              </a:solidFill>
              <a:latin typeface="+mj-lt"/>
            </a:endParaRPr>
          </a:p>
        </p:txBody>
      </p:sp>
      <p:sp>
        <p:nvSpPr>
          <p:cNvPr id="106" name="Title 287">
            <a:extLst>
              <a:ext uri="{FF2B5EF4-FFF2-40B4-BE49-F238E27FC236}">
                <a16:creationId xmlns:a16="http://schemas.microsoft.com/office/drawing/2014/main" id="{F0B39A05-69B5-4CB6-9F05-C6E1D412A747}"/>
              </a:ext>
            </a:extLst>
          </p:cNvPr>
          <p:cNvSpPr txBox="1">
            <a:spLocks/>
          </p:cNvSpPr>
          <p:nvPr/>
        </p:nvSpPr>
        <p:spPr>
          <a:xfrm>
            <a:off x="664464" y="486035"/>
            <a:ext cx="9722271"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Overall Confidence</a:t>
            </a:r>
          </a:p>
        </p:txBody>
      </p:sp>
      <p:grpSp>
        <p:nvGrpSpPr>
          <p:cNvPr id="107" name="Group 106">
            <a:extLst>
              <a:ext uri="{FF2B5EF4-FFF2-40B4-BE49-F238E27FC236}">
                <a16:creationId xmlns:a16="http://schemas.microsoft.com/office/drawing/2014/main" id="{B57ACC22-6CAD-486C-A0EA-E265969C6A5B}"/>
              </a:ext>
            </a:extLst>
          </p:cNvPr>
          <p:cNvGrpSpPr/>
          <p:nvPr/>
        </p:nvGrpSpPr>
        <p:grpSpPr>
          <a:xfrm>
            <a:off x="781451" y="1170147"/>
            <a:ext cx="689368" cy="134317"/>
            <a:chOff x="822326" y="1148393"/>
            <a:chExt cx="897694" cy="166395"/>
          </a:xfrm>
        </p:grpSpPr>
        <p:sp>
          <p:nvSpPr>
            <p:cNvPr id="108" name="Oval 170">
              <a:extLst>
                <a:ext uri="{FF2B5EF4-FFF2-40B4-BE49-F238E27FC236}">
                  <a16:creationId xmlns:a16="http://schemas.microsoft.com/office/drawing/2014/main" id="{A419668B-DF96-42D4-8B46-B636EF79298D}"/>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Oval 171">
              <a:extLst>
                <a:ext uri="{FF2B5EF4-FFF2-40B4-BE49-F238E27FC236}">
                  <a16:creationId xmlns:a16="http://schemas.microsoft.com/office/drawing/2014/main" id="{C0B7240C-2DBB-4A10-B07A-FE2A7D434B46}"/>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Oval 172">
              <a:extLst>
                <a:ext uri="{FF2B5EF4-FFF2-40B4-BE49-F238E27FC236}">
                  <a16:creationId xmlns:a16="http://schemas.microsoft.com/office/drawing/2014/main" id="{1A2D794F-5109-412A-8B40-3339451EFD03}"/>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Oval 173">
              <a:extLst>
                <a:ext uri="{FF2B5EF4-FFF2-40B4-BE49-F238E27FC236}">
                  <a16:creationId xmlns:a16="http://schemas.microsoft.com/office/drawing/2014/main" id="{CA563907-3F06-44E9-B0BC-6A692F9CA3C8}"/>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grpSp>
        <p:nvGrpSpPr>
          <p:cNvPr id="2" name="Group 1">
            <a:extLst>
              <a:ext uri="{FF2B5EF4-FFF2-40B4-BE49-F238E27FC236}">
                <a16:creationId xmlns:a16="http://schemas.microsoft.com/office/drawing/2014/main" id="{7F8E6B96-0B19-4B6A-BFBA-E57A838415A5}"/>
              </a:ext>
            </a:extLst>
          </p:cNvPr>
          <p:cNvGrpSpPr/>
          <p:nvPr/>
        </p:nvGrpSpPr>
        <p:grpSpPr>
          <a:xfrm>
            <a:off x="7264956" y="3204258"/>
            <a:ext cx="755667" cy="677646"/>
            <a:chOff x="5860923" y="2231232"/>
            <a:chExt cx="473436" cy="424554"/>
          </a:xfrm>
          <a:solidFill>
            <a:schemeClr val="accent2"/>
          </a:solidFill>
        </p:grpSpPr>
        <p:sp>
          <p:nvSpPr>
            <p:cNvPr id="205" name="Freeform 12">
              <a:extLst>
                <a:ext uri="{FF2B5EF4-FFF2-40B4-BE49-F238E27FC236}">
                  <a16:creationId xmlns:a16="http://schemas.microsoft.com/office/drawing/2014/main" id="{F7A02269-D0F7-407F-A4DC-FDF36DAFAF91}"/>
                </a:ext>
              </a:extLst>
            </p:cNvPr>
            <p:cNvSpPr>
              <a:spLocks noEditPoints="1"/>
            </p:cNvSpPr>
            <p:nvPr/>
          </p:nvSpPr>
          <p:spPr bwMode="auto">
            <a:xfrm>
              <a:off x="6020132" y="2426750"/>
              <a:ext cx="172709" cy="229036"/>
            </a:xfrm>
            <a:custGeom>
              <a:avLst/>
              <a:gdLst>
                <a:gd name="T0" fmla="*/ 128 w 156"/>
                <a:gd name="T1" fmla="*/ 119 h 206"/>
                <a:gd name="T2" fmla="*/ 93 w 156"/>
                <a:gd name="T3" fmla="*/ 154 h 206"/>
                <a:gd name="T4" fmla="*/ 93 w 156"/>
                <a:gd name="T5" fmla="*/ 15 h 206"/>
                <a:gd name="T6" fmla="*/ 78 w 156"/>
                <a:gd name="T7" fmla="*/ 0 h 206"/>
                <a:gd name="T8" fmla="*/ 62 w 156"/>
                <a:gd name="T9" fmla="*/ 15 h 206"/>
                <a:gd name="T10" fmla="*/ 62 w 156"/>
                <a:gd name="T11" fmla="*/ 154 h 206"/>
                <a:gd name="T12" fmla="*/ 27 w 156"/>
                <a:gd name="T13" fmla="*/ 119 h 206"/>
                <a:gd name="T14" fmla="*/ 6 w 156"/>
                <a:gd name="T15" fmla="*/ 119 h 206"/>
                <a:gd name="T16" fmla="*/ 6 w 156"/>
                <a:gd name="T17" fmla="*/ 140 h 206"/>
                <a:gd name="T18" fmla="*/ 67 w 156"/>
                <a:gd name="T19" fmla="*/ 201 h 206"/>
                <a:gd name="T20" fmla="*/ 69 w 156"/>
                <a:gd name="T21" fmla="*/ 203 h 206"/>
                <a:gd name="T22" fmla="*/ 70 w 156"/>
                <a:gd name="T23" fmla="*/ 204 h 206"/>
                <a:gd name="T24" fmla="*/ 72 w 156"/>
                <a:gd name="T25" fmla="*/ 205 h 206"/>
                <a:gd name="T26" fmla="*/ 73 w 156"/>
                <a:gd name="T27" fmla="*/ 205 h 206"/>
                <a:gd name="T28" fmla="*/ 75 w 156"/>
                <a:gd name="T29" fmla="*/ 206 h 206"/>
                <a:gd name="T30" fmla="*/ 78 w 156"/>
                <a:gd name="T31" fmla="*/ 206 h 206"/>
                <a:gd name="T32" fmla="*/ 81 w 156"/>
                <a:gd name="T33" fmla="*/ 206 h 206"/>
                <a:gd name="T34" fmla="*/ 82 w 156"/>
                <a:gd name="T35" fmla="*/ 205 h 206"/>
                <a:gd name="T36" fmla="*/ 83 w 156"/>
                <a:gd name="T37" fmla="*/ 205 h 206"/>
                <a:gd name="T38" fmla="*/ 85 w 156"/>
                <a:gd name="T39" fmla="*/ 204 h 206"/>
                <a:gd name="T40" fmla="*/ 86 w 156"/>
                <a:gd name="T41" fmla="*/ 203 h 206"/>
                <a:gd name="T42" fmla="*/ 88 w 156"/>
                <a:gd name="T43" fmla="*/ 201 h 206"/>
                <a:gd name="T44" fmla="*/ 150 w 156"/>
                <a:gd name="T45" fmla="*/ 140 h 206"/>
                <a:gd name="T46" fmla="*/ 150 w 156"/>
                <a:gd name="T47" fmla="*/ 119 h 206"/>
                <a:gd name="T48" fmla="*/ 128 w 156"/>
                <a:gd name="T49" fmla="*/ 119 h 206"/>
                <a:gd name="T50" fmla="*/ 128 w 156"/>
                <a:gd name="T51" fmla="*/ 119 h 206"/>
                <a:gd name="T52" fmla="*/ 128 w 156"/>
                <a:gd name="T53" fmla="*/ 11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206">
                  <a:moveTo>
                    <a:pt x="128" y="119"/>
                  </a:moveTo>
                  <a:cubicBezTo>
                    <a:pt x="93" y="154"/>
                    <a:pt x="93" y="154"/>
                    <a:pt x="93" y="154"/>
                  </a:cubicBezTo>
                  <a:cubicBezTo>
                    <a:pt x="93" y="15"/>
                    <a:pt x="93" y="15"/>
                    <a:pt x="93" y="15"/>
                  </a:cubicBezTo>
                  <a:cubicBezTo>
                    <a:pt x="93" y="6"/>
                    <a:pt x="86" y="0"/>
                    <a:pt x="78" y="0"/>
                  </a:cubicBezTo>
                  <a:cubicBezTo>
                    <a:pt x="69" y="0"/>
                    <a:pt x="62" y="6"/>
                    <a:pt x="62" y="15"/>
                  </a:cubicBezTo>
                  <a:cubicBezTo>
                    <a:pt x="62" y="154"/>
                    <a:pt x="62" y="154"/>
                    <a:pt x="62" y="154"/>
                  </a:cubicBezTo>
                  <a:cubicBezTo>
                    <a:pt x="27" y="119"/>
                    <a:pt x="27" y="119"/>
                    <a:pt x="27" y="119"/>
                  </a:cubicBezTo>
                  <a:cubicBezTo>
                    <a:pt x="21" y="113"/>
                    <a:pt x="12" y="113"/>
                    <a:pt x="6" y="119"/>
                  </a:cubicBezTo>
                  <a:cubicBezTo>
                    <a:pt x="0" y="125"/>
                    <a:pt x="0" y="134"/>
                    <a:pt x="6" y="140"/>
                  </a:cubicBezTo>
                  <a:cubicBezTo>
                    <a:pt x="67" y="201"/>
                    <a:pt x="67" y="201"/>
                    <a:pt x="67" y="201"/>
                  </a:cubicBezTo>
                  <a:cubicBezTo>
                    <a:pt x="68" y="202"/>
                    <a:pt x="68" y="203"/>
                    <a:pt x="69" y="203"/>
                  </a:cubicBezTo>
                  <a:cubicBezTo>
                    <a:pt x="70" y="204"/>
                    <a:pt x="70" y="204"/>
                    <a:pt x="70" y="204"/>
                  </a:cubicBezTo>
                  <a:cubicBezTo>
                    <a:pt x="71" y="204"/>
                    <a:pt x="71" y="204"/>
                    <a:pt x="72" y="205"/>
                  </a:cubicBezTo>
                  <a:cubicBezTo>
                    <a:pt x="72" y="205"/>
                    <a:pt x="73" y="205"/>
                    <a:pt x="73" y="205"/>
                  </a:cubicBezTo>
                  <a:cubicBezTo>
                    <a:pt x="74" y="205"/>
                    <a:pt x="74" y="205"/>
                    <a:pt x="75" y="206"/>
                  </a:cubicBezTo>
                  <a:cubicBezTo>
                    <a:pt x="76" y="206"/>
                    <a:pt x="77" y="206"/>
                    <a:pt x="78" y="206"/>
                  </a:cubicBezTo>
                  <a:cubicBezTo>
                    <a:pt x="79" y="206"/>
                    <a:pt x="80" y="206"/>
                    <a:pt x="81" y="206"/>
                  </a:cubicBezTo>
                  <a:cubicBezTo>
                    <a:pt x="81" y="205"/>
                    <a:pt x="82" y="205"/>
                    <a:pt x="82" y="205"/>
                  </a:cubicBezTo>
                  <a:cubicBezTo>
                    <a:pt x="82" y="205"/>
                    <a:pt x="83" y="205"/>
                    <a:pt x="83" y="205"/>
                  </a:cubicBezTo>
                  <a:cubicBezTo>
                    <a:pt x="84" y="204"/>
                    <a:pt x="85" y="204"/>
                    <a:pt x="85" y="204"/>
                  </a:cubicBezTo>
                  <a:cubicBezTo>
                    <a:pt x="85" y="204"/>
                    <a:pt x="86" y="204"/>
                    <a:pt x="86" y="203"/>
                  </a:cubicBezTo>
                  <a:cubicBezTo>
                    <a:pt x="87" y="203"/>
                    <a:pt x="88" y="202"/>
                    <a:pt x="88" y="201"/>
                  </a:cubicBezTo>
                  <a:cubicBezTo>
                    <a:pt x="150" y="140"/>
                    <a:pt x="150" y="140"/>
                    <a:pt x="150" y="140"/>
                  </a:cubicBezTo>
                  <a:cubicBezTo>
                    <a:pt x="156" y="134"/>
                    <a:pt x="156" y="125"/>
                    <a:pt x="150" y="119"/>
                  </a:cubicBezTo>
                  <a:cubicBezTo>
                    <a:pt x="144" y="113"/>
                    <a:pt x="134" y="113"/>
                    <a:pt x="128" y="119"/>
                  </a:cubicBezTo>
                  <a:close/>
                  <a:moveTo>
                    <a:pt x="128" y="119"/>
                  </a:moveTo>
                  <a:cubicBezTo>
                    <a:pt x="128" y="119"/>
                    <a:pt x="128" y="119"/>
                    <a:pt x="128" y="1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3">
              <a:extLst>
                <a:ext uri="{FF2B5EF4-FFF2-40B4-BE49-F238E27FC236}">
                  <a16:creationId xmlns:a16="http://schemas.microsoft.com/office/drawing/2014/main" id="{A8464208-4471-4CCE-ABD2-0EE582A41317}"/>
                </a:ext>
              </a:extLst>
            </p:cNvPr>
            <p:cNvSpPr>
              <a:spLocks noEditPoints="1"/>
            </p:cNvSpPr>
            <p:nvPr/>
          </p:nvSpPr>
          <p:spPr bwMode="auto">
            <a:xfrm>
              <a:off x="5860923" y="2231232"/>
              <a:ext cx="473436" cy="305847"/>
            </a:xfrm>
            <a:custGeom>
              <a:avLst/>
              <a:gdLst>
                <a:gd name="T0" fmla="*/ 366 w 428"/>
                <a:gd name="T1" fmla="*/ 122 h 275"/>
                <a:gd name="T2" fmla="*/ 330 w 428"/>
                <a:gd name="T3" fmla="*/ 122 h 275"/>
                <a:gd name="T4" fmla="*/ 329 w 428"/>
                <a:gd name="T5" fmla="*/ 122 h 275"/>
                <a:gd name="T6" fmla="*/ 321 w 428"/>
                <a:gd name="T7" fmla="*/ 116 h 275"/>
                <a:gd name="T8" fmla="*/ 327 w 428"/>
                <a:gd name="T9" fmla="*/ 107 h 275"/>
                <a:gd name="T10" fmla="*/ 359 w 428"/>
                <a:gd name="T11" fmla="*/ 106 h 275"/>
                <a:gd name="T12" fmla="*/ 245 w 428"/>
                <a:gd name="T13" fmla="*/ 0 h 275"/>
                <a:gd name="T14" fmla="*/ 151 w 428"/>
                <a:gd name="T15" fmla="*/ 47 h 275"/>
                <a:gd name="T16" fmla="*/ 176 w 428"/>
                <a:gd name="T17" fmla="*/ 99 h 275"/>
                <a:gd name="T18" fmla="*/ 168 w 428"/>
                <a:gd name="T19" fmla="*/ 107 h 275"/>
                <a:gd name="T20" fmla="*/ 161 w 428"/>
                <a:gd name="T21" fmla="*/ 99 h 275"/>
                <a:gd name="T22" fmla="*/ 136 w 428"/>
                <a:gd name="T23" fmla="*/ 54 h 275"/>
                <a:gd name="T24" fmla="*/ 131 w 428"/>
                <a:gd name="T25" fmla="*/ 51 h 275"/>
                <a:gd name="T26" fmla="*/ 129 w 428"/>
                <a:gd name="T27" fmla="*/ 50 h 275"/>
                <a:gd name="T28" fmla="*/ 123 w 428"/>
                <a:gd name="T29" fmla="*/ 48 h 275"/>
                <a:gd name="T30" fmla="*/ 122 w 428"/>
                <a:gd name="T31" fmla="*/ 48 h 275"/>
                <a:gd name="T32" fmla="*/ 116 w 428"/>
                <a:gd name="T33" fmla="*/ 46 h 275"/>
                <a:gd name="T34" fmla="*/ 114 w 428"/>
                <a:gd name="T35" fmla="*/ 46 h 275"/>
                <a:gd name="T36" fmla="*/ 107 w 428"/>
                <a:gd name="T37" fmla="*/ 46 h 275"/>
                <a:gd name="T38" fmla="*/ 54 w 428"/>
                <a:gd name="T39" fmla="*/ 99 h 275"/>
                <a:gd name="T40" fmla="*/ 54 w 428"/>
                <a:gd name="T41" fmla="*/ 101 h 275"/>
                <a:gd name="T42" fmla="*/ 54 w 428"/>
                <a:gd name="T43" fmla="*/ 103 h 275"/>
                <a:gd name="T44" fmla="*/ 54 w 428"/>
                <a:gd name="T45" fmla="*/ 104 h 275"/>
                <a:gd name="T46" fmla="*/ 54 w 428"/>
                <a:gd name="T47" fmla="*/ 107 h 275"/>
                <a:gd name="T48" fmla="*/ 54 w 428"/>
                <a:gd name="T49" fmla="*/ 112 h 275"/>
                <a:gd name="T50" fmla="*/ 49 w 428"/>
                <a:gd name="T51" fmla="*/ 114 h 275"/>
                <a:gd name="T52" fmla="*/ 0 w 428"/>
                <a:gd name="T53" fmla="*/ 192 h 275"/>
                <a:gd name="T54" fmla="*/ 83 w 428"/>
                <a:gd name="T55" fmla="*/ 275 h 275"/>
                <a:gd name="T56" fmla="*/ 191 w 428"/>
                <a:gd name="T57" fmla="*/ 275 h 275"/>
                <a:gd name="T58" fmla="*/ 191 w 428"/>
                <a:gd name="T59" fmla="*/ 191 h 275"/>
                <a:gd name="T60" fmla="*/ 222 w 428"/>
                <a:gd name="T61" fmla="*/ 160 h 275"/>
                <a:gd name="T62" fmla="*/ 252 w 428"/>
                <a:gd name="T63" fmla="*/ 191 h 275"/>
                <a:gd name="T64" fmla="*/ 252 w 428"/>
                <a:gd name="T65" fmla="*/ 275 h 275"/>
                <a:gd name="T66" fmla="*/ 270 w 428"/>
                <a:gd name="T67" fmla="*/ 275 h 275"/>
                <a:gd name="T68" fmla="*/ 272 w 428"/>
                <a:gd name="T69" fmla="*/ 275 h 275"/>
                <a:gd name="T70" fmla="*/ 273 w 428"/>
                <a:gd name="T71" fmla="*/ 275 h 275"/>
                <a:gd name="T72" fmla="*/ 275 w 428"/>
                <a:gd name="T73" fmla="*/ 275 h 275"/>
                <a:gd name="T74" fmla="*/ 276 w 428"/>
                <a:gd name="T75" fmla="*/ 275 h 275"/>
                <a:gd name="T76" fmla="*/ 351 w 428"/>
                <a:gd name="T77" fmla="*/ 275 h 275"/>
                <a:gd name="T78" fmla="*/ 428 w 428"/>
                <a:gd name="T79" fmla="*/ 198 h 275"/>
                <a:gd name="T80" fmla="*/ 366 w 428"/>
                <a:gd name="T81" fmla="*/ 122 h 275"/>
                <a:gd name="T82" fmla="*/ 366 w 428"/>
                <a:gd name="T83" fmla="*/ 122 h 275"/>
                <a:gd name="T84" fmla="*/ 366 w 428"/>
                <a:gd name="T85" fmla="*/ 12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8" h="275">
                  <a:moveTo>
                    <a:pt x="366" y="122"/>
                  </a:moveTo>
                  <a:cubicBezTo>
                    <a:pt x="365" y="122"/>
                    <a:pt x="347" y="119"/>
                    <a:pt x="330" y="122"/>
                  </a:cubicBezTo>
                  <a:cubicBezTo>
                    <a:pt x="329" y="122"/>
                    <a:pt x="329" y="122"/>
                    <a:pt x="329" y="122"/>
                  </a:cubicBezTo>
                  <a:cubicBezTo>
                    <a:pt x="325" y="122"/>
                    <a:pt x="322" y="119"/>
                    <a:pt x="321" y="116"/>
                  </a:cubicBezTo>
                  <a:cubicBezTo>
                    <a:pt x="320" y="111"/>
                    <a:pt x="323" y="107"/>
                    <a:pt x="327" y="107"/>
                  </a:cubicBezTo>
                  <a:cubicBezTo>
                    <a:pt x="339" y="105"/>
                    <a:pt x="351" y="105"/>
                    <a:pt x="359" y="106"/>
                  </a:cubicBezTo>
                  <a:cubicBezTo>
                    <a:pt x="354" y="47"/>
                    <a:pt x="304" y="0"/>
                    <a:pt x="245" y="0"/>
                  </a:cubicBezTo>
                  <a:cubicBezTo>
                    <a:pt x="209" y="0"/>
                    <a:pt x="173" y="18"/>
                    <a:pt x="151" y="47"/>
                  </a:cubicBezTo>
                  <a:cubicBezTo>
                    <a:pt x="166" y="59"/>
                    <a:pt x="176" y="78"/>
                    <a:pt x="176" y="99"/>
                  </a:cubicBezTo>
                  <a:cubicBezTo>
                    <a:pt x="176" y="103"/>
                    <a:pt x="172" y="107"/>
                    <a:pt x="168" y="107"/>
                  </a:cubicBezTo>
                  <a:cubicBezTo>
                    <a:pt x="164" y="107"/>
                    <a:pt x="161" y="103"/>
                    <a:pt x="161" y="99"/>
                  </a:cubicBezTo>
                  <a:cubicBezTo>
                    <a:pt x="161" y="80"/>
                    <a:pt x="151" y="64"/>
                    <a:pt x="136" y="54"/>
                  </a:cubicBezTo>
                  <a:cubicBezTo>
                    <a:pt x="134" y="53"/>
                    <a:pt x="132" y="52"/>
                    <a:pt x="131" y="51"/>
                  </a:cubicBezTo>
                  <a:cubicBezTo>
                    <a:pt x="130" y="51"/>
                    <a:pt x="130" y="51"/>
                    <a:pt x="129" y="50"/>
                  </a:cubicBezTo>
                  <a:cubicBezTo>
                    <a:pt x="127" y="49"/>
                    <a:pt x="125" y="49"/>
                    <a:pt x="123" y="48"/>
                  </a:cubicBezTo>
                  <a:cubicBezTo>
                    <a:pt x="122" y="48"/>
                    <a:pt x="122" y="48"/>
                    <a:pt x="122" y="48"/>
                  </a:cubicBezTo>
                  <a:cubicBezTo>
                    <a:pt x="120" y="47"/>
                    <a:pt x="118" y="47"/>
                    <a:pt x="116" y="46"/>
                  </a:cubicBezTo>
                  <a:cubicBezTo>
                    <a:pt x="115" y="46"/>
                    <a:pt x="115" y="46"/>
                    <a:pt x="114" y="46"/>
                  </a:cubicBezTo>
                  <a:cubicBezTo>
                    <a:pt x="112" y="46"/>
                    <a:pt x="109" y="46"/>
                    <a:pt x="107" y="46"/>
                  </a:cubicBezTo>
                  <a:cubicBezTo>
                    <a:pt x="78" y="46"/>
                    <a:pt x="54" y="70"/>
                    <a:pt x="54" y="99"/>
                  </a:cubicBezTo>
                  <a:cubicBezTo>
                    <a:pt x="54" y="100"/>
                    <a:pt x="54" y="100"/>
                    <a:pt x="54" y="101"/>
                  </a:cubicBezTo>
                  <a:cubicBezTo>
                    <a:pt x="54" y="103"/>
                    <a:pt x="54" y="103"/>
                    <a:pt x="54" y="103"/>
                  </a:cubicBezTo>
                  <a:cubicBezTo>
                    <a:pt x="54" y="104"/>
                    <a:pt x="54" y="104"/>
                    <a:pt x="54" y="104"/>
                  </a:cubicBezTo>
                  <a:cubicBezTo>
                    <a:pt x="54" y="105"/>
                    <a:pt x="54" y="106"/>
                    <a:pt x="54" y="107"/>
                  </a:cubicBezTo>
                  <a:cubicBezTo>
                    <a:pt x="54" y="112"/>
                    <a:pt x="54" y="112"/>
                    <a:pt x="54" y="112"/>
                  </a:cubicBezTo>
                  <a:cubicBezTo>
                    <a:pt x="49" y="114"/>
                    <a:pt x="49" y="114"/>
                    <a:pt x="49" y="114"/>
                  </a:cubicBezTo>
                  <a:cubicBezTo>
                    <a:pt x="21" y="127"/>
                    <a:pt x="0" y="160"/>
                    <a:pt x="0" y="192"/>
                  </a:cubicBezTo>
                  <a:cubicBezTo>
                    <a:pt x="0" y="238"/>
                    <a:pt x="37" y="275"/>
                    <a:pt x="83" y="275"/>
                  </a:cubicBezTo>
                  <a:cubicBezTo>
                    <a:pt x="191" y="275"/>
                    <a:pt x="191" y="275"/>
                    <a:pt x="191" y="275"/>
                  </a:cubicBezTo>
                  <a:cubicBezTo>
                    <a:pt x="191" y="191"/>
                    <a:pt x="191" y="191"/>
                    <a:pt x="191" y="191"/>
                  </a:cubicBezTo>
                  <a:cubicBezTo>
                    <a:pt x="191" y="174"/>
                    <a:pt x="205" y="160"/>
                    <a:pt x="222" y="160"/>
                  </a:cubicBezTo>
                  <a:cubicBezTo>
                    <a:pt x="239" y="160"/>
                    <a:pt x="252" y="174"/>
                    <a:pt x="252" y="191"/>
                  </a:cubicBezTo>
                  <a:cubicBezTo>
                    <a:pt x="252" y="275"/>
                    <a:pt x="252" y="275"/>
                    <a:pt x="252" y="275"/>
                  </a:cubicBezTo>
                  <a:cubicBezTo>
                    <a:pt x="270" y="275"/>
                    <a:pt x="270" y="275"/>
                    <a:pt x="270" y="275"/>
                  </a:cubicBezTo>
                  <a:cubicBezTo>
                    <a:pt x="271" y="275"/>
                    <a:pt x="271" y="275"/>
                    <a:pt x="272" y="275"/>
                  </a:cubicBezTo>
                  <a:cubicBezTo>
                    <a:pt x="273" y="275"/>
                    <a:pt x="273" y="275"/>
                    <a:pt x="273" y="275"/>
                  </a:cubicBezTo>
                  <a:cubicBezTo>
                    <a:pt x="275" y="275"/>
                    <a:pt x="275" y="275"/>
                    <a:pt x="275" y="275"/>
                  </a:cubicBezTo>
                  <a:cubicBezTo>
                    <a:pt x="276" y="275"/>
                    <a:pt x="276" y="275"/>
                    <a:pt x="276" y="275"/>
                  </a:cubicBezTo>
                  <a:cubicBezTo>
                    <a:pt x="351" y="275"/>
                    <a:pt x="351" y="275"/>
                    <a:pt x="351" y="275"/>
                  </a:cubicBezTo>
                  <a:cubicBezTo>
                    <a:pt x="394" y="275"/>
                    <a:pt x="428" y="240"/>
                    <a:pt x="428" y="198"/>
                  </a:cubicBezTo>
                  <a:cubicBezTo>
                    <a:pt x="428" y="161"/>
                    <a:pt x="401" y="129"/>
                    <a:pt x="366" y="122"/>
                  </a:cubicBezTo>
                  <a:close/>
                  <a:moveTo>
                    <a:pt x="366" y="122"/>
                  </a:moveTo>
                  <a:cubicBezTo>
                    <a:pt x="366" y="122"/>
                    <a:pt x="366" y="122"/>
                    <a:pt x="366"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1" name="Group 210">
            <a:extLst>
              <a:ext uri="{FF2B5EF4-FFF2-40B4-BE49-F238E27FC236}">
                <a16:creationId xmlns:a16="http://schemas.microsoft.com/office/drawing/2014/main" id="{791188AA-555A-4332-AABE-1FD0343E4D87}"/>
              </a:ext>
            </a:extLst>
          </p:cNvPr>
          <p:cNvGrpSpPr/>
          <p:nvPr/>
        </p:nvGrpSpPr>
        <p:grpSpPr>
          <a:xfrm>
            <a:off x="7411827" y="4809835"/>
            <a:ext cx="671584" cy="673049"/>
            <a:chOff x="9563100" y="415925"/>
            <a:chExt cx="1452563" cy="1455738"/>
          </a:xfrm>
          <a:solidFill>
            <a:schemeClr val="accent3"/>
          </a:solidFill>
        </p:grpSpPr>
        <p:sp>
          <p:nvSpPr>
            <p:cNvPr id="212" name="Freeform 17">
              <a:extLst>
                <a:ext uri="{FF2B5EF4-FFF2-40B4-BE49-F238E27FC236}">
                  <a16:creationId xmlns:a16="http://schemas.microsoft.com/office/drawing/2014/main" id="{C94D2C27-3C61-4B47-9246-C11CC4ED2213}"/>
                </a:ext>
              </a:extLst>
            </p:cNvPr>
            <p:cNvSpPr>
              <a:spLocks noEditPoints="1"/>
            </p:cNvSpPr>
            <p:nvPr/>
          </p:nvSpPr>
          <p:spPr bwMode="auto">
            <a:xfrm>
              <a:off x="10291763" y="1143000"/>
              <a:ext cx="723900" cy="728663"/>
            </a:xfrm>
            <a:custGeom>
              <a:avLst/>
              <a:gdLst>
                <a:gd name="T0" fmla="*/ 164 w 192"/>
                <a:gd name="T1" fmla="*/ 192 h 192"/>
                <a:gd name="T2" fmla="*/ 28 w 192"/>
                <a:gd name="T3" fmla="*/ 192 h 192"/>
                <a:gd name="T4" fmla="*/ 0 w 192"/>
                <a:gd name="T5" fmla="*/ 164 h 192"/>
                <a:gd name="T6" fmla="*/ 0 w 192"/>
                <a:gd name="T7" fmla="*/ 12 h 192"/>
                <a:gd name="T8" fmla="*/ 12 w 192"/>
                <a:gd name="T9" fmla="*/ 0 h 192"/>
                <a:gd name="T10" fmla="*/ 24 w 192"/>
                <a:gd name="T11" fmla="*/ 12 h 192"/>
                <a:gd name="T12" fmla="*/ 24 w 192"/>
                <a:gd name="T13" fmla="*/ 164 h 192"/>
                <a:gd name="T14" fmla="*/ 28 w 192"/>
                <a:gd name="T15" fmla="*/ 168 h 192"/>
                <a:gd name="T16" fmla="*/ 164 w 192"/>
                <a:gd name="T17" fmla="*/ 168 h 192"/>
                <a:gd name="T18" fmla="*/ 168 w 192"/>
                <a:gd name="T19" fmla="*/ 164 h 192"/>
                <a:gd name="T20" fmla="*/ 168 w 192"/>
                <a:gd name="T21" fmla="*/ 28 h 192"/>
                <a:gd name="T22" fmla="*/ 164 w 192"/>
                <a:gd name="T23" fmla="*/ 24 h 192"/>
                <a:gd name="T24" fmla="*/ 108 w 192"/>
                <a:gd name="T25" fmla="*/ 24 h 192"/>
                <a:gd name="T26" fmla="*/ 104 w 192"/>
                <a:gd name="T27" fmla="*/ 28 h 192"/>
                <a:gd name="T28" fmla="*/ 104 w 192"/>
                <a:gd name="T29" fmla="*/ 108 h 192"/>
                <a:gd name="T30" fmla="*/ 92 w 192"/>
                <a:gd name="T31" fmla="*/ 120 h 192"/>
                <a:gd name="T32" fmla="*/ 80 w 192"/>
                <a:gd name="T33" fmla="*/ 108 h 192"/>
                <a:gd name="T34" fmla="*/ 80 w 192"/>
                <a:gd name="T35" fmla="*/ 28 h 192"/>
                <a:gd name="T36" fmla="*/ 108 w 192"/>
                <a:gd name="T37" fmla="*/ 0 h 192"/>
                <a:gd name="T38" fmla="*/ 164 w 192"/>
                <a:gd name="T39" fmla="*/ 0 h 192"/>
                <a:gd name="T40" fmla="*/ 192 w 192"/>
                <a:gd name="T41" fmla="*/ 28 h 192"/>
                <a:gd name="T42" fmla="*/ 192 w 192"/>
                <a:gd name="T43" fmla="*/ 164 h 192"/>
                <a:gd name="T44" fmla="*/ 164 w 192"/>
                <a:gd name="T45" fmla="*/ 192 h 192"/>
                <a:gd name="T46" fmla="*/ 164 w 192"/>
                <a:gd name="T47" fmla="*/ 192 h 192"/>
                <a:gd name="T48" fmla="*/ 164 w 192"/>
                <a:gd name="T4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2">
                  <a:moveTo>
                    <a:pt x="164" y="192"/>
                  </a:moveTo>
                  <a:cubicBezTo>
                    <a:pt x="28" y="192"/>
                    <a:pt x="28" y="192"/>
                    <a:pt x="28" y="192"/>
                  </a:cubicBezTo>
                  <a:cubicBezTo>
                    <a:pt x="12" y="192"/>
                    <a:pt x="0" y="179"/>
                    <a:pt x="0" y="164"/>
                  </a:cubicBezTo>
                  <a:cubicBezTo>
                    <a:pt x="0" y="12"/>
                    <a:pt x="0" y="12"/>
                    <a:pt x="0" y="12"/>
                  </a:cubicBezTo>
                  <a:cubicBezTo>
                    <a:pt x="0" y="5"/>
                    <a:pt x="5" y="0"/>
                    <a:pt x="12" y="0"/>
                  </a:cubicBezTo>
                  <a:cubicBezTo>
                    <a:pt x="18" y="0"/>
                    <a:pt x="24" y="5"/>
                    <a:pt x="24" y="12"/>
                  </a:cubicBezTo>
                  <a:cubicBezTo>
                    <a:pt x="24" y="164"/>
                    <a:pt x="24" y="164"/>
                    <a:pt x="24" y="164"/>
                  </a:cubicBezTo>
                  <a:cubicBezTo>
                    <a:pt x="24" y="166"/>
                    <a:pt x="25" y="168"/>
                    <a:pt x="28" y="168"/>
                  </a:cubicBezTo>
                  <a:cubicBezTo>
                    <a:pt x="164" y="168"/>
                    <a:pt x="164" y="168"/>
                    <a:pt x="164" y="168"/>
                  </a:cubicBezTo>
                  <a:cubicBezTo>
                    <a:pt x="166" y="168"/>
                    <a:pt x="168" y="166"/>
                    <a:pt x="168" y="164"/>
                  </a:cubicBezTo>
                  <a:cubicBezTo>
                    <a:pt x="168" y="28"/>
                    <a:pt x="168" y="28"/>
                    <a:pt x="168" y="28"/>
                  </a:cubicBezTo>
                  <a:cubicBezTo>
                    <a:pt x="168" y="26"/>
                    <a:pt x="166" y="24"/>
                    <a:pt x="164" y="24"/>
                  </a:cubicBezTo>
                  <a:cubicBezTo>
                    <a:pt x="108" y="24"/>
                    <a:pt x="108" y="24"/>
                    <a:pt x="108" y="24"/>
                  </a:cubicBezTo>
                  <a:cubicBezTo>
                    <a:pt x="105" y="24"/>
                    <a:pt x="104" y="26"/>
                    <a:pt x="104" y="28"/>
                  </a:cubicBezTo>
                  <a:cubicBezTo>
                    <a:pt x="104" y="108"/>
                    <a:pt x="104" y="108"/>
                    <a:pt x="104" y="108"/>
                  </a:cubicBezTo>
                  <a:cubicBezTo>
                    <a:pt x="104" y="114"/>
                    <a:pt x="98" y="120"/>
                    <a:pt x="92" y="120"/>
                  </a:cubicBezTo>
                  <a:cubicBezTo>
                    <a:pt x="85" y="120"/>
                    <a:pt x="80" y="114"/>
                    <a:pt x="80" y="108"/>
                  </a:cubicBezTo>
                  <a:cubicBezTo>
                    <a:pt x="80" y="28"/>
                    <a:pt x="80" y="28"/>
                    <a:pt x="80" y="28"/>
                  </a:cubicBezTo>
                  <a:cubicBezTo>
                    <a:pt x="80" y="12"/>
                    <a:pt x="92" y="0"/>
                    <a:pt x="108" y="0"/>
                  </a:cubicBezTo>
                  <a:cubicBezTo>
                    <a:pt x="164" y="0"/>
                    <a:pt x="164" y="0"/>
                    <a:pt x="164" y="0"/>
                  </a:cubicBezTo>
                  <a:cubicBezTo>
                    <a:pt x="179" y="0"/>
                    <a:pt x="192" y="12"/>
                    <a:pt x="192" y="28"/>
                  </a:cubicBezTo>
                  <a:cubicBezTo>
                    <a:pt x="192" y="164"/>
                    <a:pt x="192" y="164"/>
                    <a:pt x="192" y="164"/>
                  </a:cubicBezTo>
                  <a:cubicBezTo>
                    <a:pt x="192" y="179"/>
                    <a:pt x="179" y="192"/>
                    <a:pt x="164" y="192"/>
                  </a:cubicBezTo>
                  <a:close/>
                  <a:moveTo>
                    <a:pt x="164" y="192"/>
                  </a:moveTo>
                  <a:cubicBezTo>
                    <a:pt x="164" y="192"/>
                    <a:pt x="164" y="192"/>
                    <a:pt x="164"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8">
              <a:extLst>
                <a:ext uri="{FF2B5EF4-FFF2-40B4-BE49-F238E27FC236}">
                  <a16:creationId xmlns:a16="http://schemas.microsoft.com/office/drawing/2014/main" id="{0626F67D-1F53-4D91-AEE9-20D3224E5A02}"/>
                </a:ext>
              </a:extLst>
            </p:cNvPr>
            <p:cNvSpPr>
              <a:spLocks noEditPoints="1"/>
            </p:cNvSpPr>
            <p:nvPr/>
          </p:nvSpPr>
          <p:spPr bwMode="auto">
            <a:xfrm>
              <a:off x="10494963" y="1443038"/>
              <a:ext cx="282575" cy="185738"/>
            </a:xfrm>
            <a:custGeom>
              <a:avLst/>
              <a:gdLst>
                <a:gd name="T0" fmla="*/ 38 w 75"/>
                <a:gd name="T1" fmla="*/ 49 h 49"/>
                <a:gd name="T2" fmla="*/ 29 w 75"/>
                <a:gd name="T3" fmla="*/ 45 h 49"/>
                <a:gd name="T4" fmla="*/ 5 w 75"/>
                <a:gd name="T5" fmla="*/ 21 h 49"/>
                <a:gd name="T6" fmla="*/ 5 w 75"/>
                <a:gd name="T7" fmla="*/ 4 h 49"/>
                <a:gd name="T8" fmla="*/ 22 w 75"/>
                <a:gd name="T9" fmla="*/ 4 h 49"/>
                <a:gd name="T10" fmla="*/ 38 w 75"/>
                <a:gd name="T11" fmla="*/ 20 h 49"/>
                <a:gd name="T12" fmla="*/ 53 w 75"/>
                <a:gd name="T13" fmla="*/ 4 h 49"/>
                <a:gd name="T14" fmla="*/ 70 w 75"/>
                <a:gd name="T15" fmla="*/ 4 h 49"/>
                <a:gd name="T16" fmla="*/ 70 w 75"/>
                <a:gd name="T17" fmla="*/ 21 h 49"/>
                <a:gd name="T18" fmla="*/ 46 w 75"/>
                <a:gd name="T19" fmla="*/ 45 h 49"/>
                <a:gd name="T20" fmla="*/ 38 w 75"/>
                <a:gd name="T21" fmla="*/ 49 h 49"/>
                <a:gd name="T22" fmla="*/ 38 w 75"/>
                <a:gd name="T23" fmla="*/ 49 h 49"/>
                <a:gd name="T24" fmla="*/ 38 w 75"/>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49">
                  <a:moveTo>
                    <a:pt x="38" y="49"/>
                  </a:moveTo>
                  <a:cubicBezTo>
                    <a:pt x="35" y="49"/>
                    <a:pt x="31" y="48"/>
                    <a:pt x="29" y="45"/>
                  </a:cubicBezTo>
                  <a:cubicBezTo>
                    <a:pt x="5" y="21"/>
                    <a:pt x="5" y="21"/>
                    <a:pt x="5" y="21"/>
                  </a:cubicBezTo>
                  <a:cubicBezTo>
                    <a:pt x="0" y="17"/>
                    <a:pt x="0" y="9"/>
                    <a:pt x="5" y="4"/>
                  </a:cubicBezTo>
                  <a:cubicBezTo>
                    <a:pt x="10" y="0"/>
                    <a:pt x="17" y="0"/>
                    <a:pt x="22" y="4"/>
                  </a:cubicBezTo>
                  <a:cubicBezTo>
                    <a:pt x="38" y="20"/>
                    <a:pt x="38" y="20"/>
                    <a:pt x="38" y="20"/>
                  </a:cubicBezTo>
                  <a:cubicBezTo>
                    <a:pt x="53" y="4"/>
                    <a:pt x="53" y="4"/>
                    <a:pt x="53" y="4"/>
                  </a:cubicBezTo>
                  <a:cubicBezTo>
                    <a:pt x="58" y="0"/>
                    <a:pt x="65" y="0"/>
                    <a:pt x="70" y="4"/>
                  </a:cubicBezTo>
                  <a:cubicBezTo>
                    <a:pt x="75" y="9"/>
                    <a:pt x="75" y="17"/>
                    <a:pt x="70" y="21"/>
                  </a:cubicBezTo>
                  <a:cubicBezTo>
                    <a:pt x="46" y="45"/>
                    <a:pt x="46" y="45"/>
                    <a:pt x="46" y="45"/>
                  </a:cubicBezTo>
                  <a:cubicBezTo>
                    <a:pt x="44" y="48"/>
                    <a:pt x="41" y="49"/>
                    <a:pt x="38" y="49"/>
                  </a:cubicBezTo>
                  <a:close/>
                  <a:moveTo>
                    <a:pt x="38" y="49"/>
                  </a:moveTo>
                  <a:cubicBezTo>
                    <a:pt x="38" y="49"/>
                    <a:pt x="38" y="49"/>
                    <a:pt x="38"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9">
              <a:extLst>
                <a:ext uri="{FF2B5EF4-FFF2-40B4-BE49-F238E27FC236}">
                  <a16:creationId xmlns:a16="http://schemas.microsoft.com/office/drawing/2014/main" id="{E417DEAC-DF6D-44B6-AA15-3EB6EB89F72D}"/>
                </a:ext>
              </a:extLst>
            </p:cNvPr>
            <p:cNvSpPr>
              <a:spLocks noEditPoints="1"/>
            </p:cNvSpPr>
            <p:nvPr/>
          </p:nvSpPr>
          <p:spPr bwMode="auto">
            <a:xfrm>
              <a:off x="9563100" y="415925"/>
              <a:ext cx="849313" cy="303213"/>
            </a:xfrm>
            <a:custGeom>
              <a:avLst/>
              <a:gdLst>
                <a:gd name="T0" fmla="*/ 113 w 225"/>
                <a:gd name="T1" fmla="*/ 80 h 80"/>
                <a:gd name="T2" fmla="*/ 0 w 225"/>
                <a:gd name="T3" fmla="*/ 40 h 80"/>
                <a:gd name="T4" fmla="*/ 113 w 225"/>
                <a:gd name="T5" fmla="*/ 0 h 80"/>
                <a:gd name="T6" fmla="*/ 225 w 225"/>
                <a:gd name="T7" fmla="*/ 40 h 80"/>
                <a:gd name="T8" fmla="*/ 113 w 225"/>
                <a:gd name="T9" fmla="*/ 80 h 80"/>
                <a:gd name="T10" fmla="*/ 25 w 225"/>
                <a:gd name="T11" fmla="*/ 40 h 80"/>
                <a:gd name="T12" fmla="*/ 113 w 225"/>
                <a:gd name="T13" fmla="*/ 56 h 80"/>
                <a:gd name="T14" fmla="*/ 200 w 225"/>
                <a:gd name="T15" fmla="*/ 40 h 80"/>
                <a:gd name="T16" fmla="*/ 113 w 225"/>
                <a:gd name="T17" fmla="*/ 24 h 80"/>
                <a:gd name="T18" fmla="*/ 25 w 225"/>
                <a:gd name="T19" fmla="*/ 40 h 80"/>
                <a:gd name="T20" fmla="*/ 201 w 225"/>
                <a:gd name="T21" fmla="*/ 41 h 80"/>
                <a:gd name="T22" fmla="*/ 201 w 225"/>
                <a:gd name="T23" fmla="*/ 41 h 80"/>
                <a:gd name="T24" fmla="*/ 201 w 225"/>
                <a:gd name="T25" fmla="*/ 41 h 80"/>
                <a:gd name="T26" fmla="*/ 201 w 225"/>
                <a:gd name="T27" fmla="*/ 4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5" h="80">
                  <a:moveTo>
                    <a:pt x="113" y="80"/>
                  </a:moveTo>
                  <a:cubicBezTo>
                    <a:pt x="101" y="80"/>
                    <a:pt x="0" y="79"/>
                    <a:pt x="0" y="40"/>
                  </a:cubicBezTo>
                  <a:cubicBezTo>
                    <a:pt x="0" y="1"/>
                    <a:pt x="101" y="0"/>
                    <a:pt x="113" y="0"/>
                  </a:cubicBezTo>
                  <a:cubicBezTo>
                    <a:pt x="124" y="0"/>
                    <a:pt x="225" y="1"/>
                    <a:pt x="225" y="40"/>
                  </a:cubicBezTo>
                  <a:cubicBezTo>
                    <a:pt x="225" y="79"/>
                    <a:pt x="124" y="80"/>
                    <a:pt x="113" y="80"/>
                  </a:cubicBezTo>
                  <a:close/>
                  <a:moveTo>
                    <a:pt x="25" y="40"/>
                  </a:moveTo>
                  <a:cubicBezTo>
                    <a:pt x="33" y="46"/>
                    <a:pt x="65" y="56"/>
                    <a:pt x="113" y="56"/>
                  </a:cubicBezTo>
                  <a:cubicBezTo>
                    <a:pt x="160" y="56"/>
                    <a:pt x="192" y="46"/>
                    <a:pt x="200" y="40"/>
                  </a:cubicBezTo>
                  <a:cubicBezTo>
                    <a:pt x="192" y="33"/>
                    <a:pt x="160" y="24"/>
                    <a:pt x="113" y="24"/>
                  </a:cubicBezTo>
                  <a:cubicBezTo>
                    <a:pt x="65" y="24"/>
                    <a:pt x="33" y="33"/>
                    <a:pt x="25" y="40"/>
                  </a:cubicBezTo>
                  <a:close/>
                  <a:moveTo>
                    <a:pt x="201" y="41"/>
                  </a:moveTo>
                  <a:cubicBezTo>
                    <a:pt x="201" y="41"/>
                    <a:pt x="201" y="41"/>
                    <a:pt x="201" y="41"/>
                  </a:cubicBezTo>
                  <a:close/>
                  <a:moveTo>
                    <a:pt x="201" y="41"/>
                  </a:moveTo>
                  <a:cubicBezTo>
                    <a:pt x="201" y="41"/>
                    <a:pt x="201" y="41"/>
                    <a:pt x="201"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20">
              <a:extLst>
                <a:ext uri="{FF2B5EF4-FFF2-40B4-BE49-F238E27FC236}">
                  <a16:creationId xmlns:a16="http://schemas.microsoft.com/office/drawing/2014/main" id="{0FF55120-1A5E-4F28-80A3-CE5DAFA79293}"/>
                </a:ext>
              </a:extLst>
            </p:cNvPr>
            <p:cNvSpPr>
              <a:spLocks noEditPoints="1"/>
            </p:cNvSpPr>
            <p:nvPr/>
          </p:nvSpPr>
          <p:spPr bwMode="auto">
            <a:xfrm>
              <a:off x="9563100" y="760413"/>
              <a:ext cx="849313" cy="200025"/>
            </a:xfrm>
            <a:custGeom>
              <a:avLst/>
              <a:gdLst>
                <a:gd name="T0" fmla="*/ 113 w 225"/>
                <a:gd name="T1" fmla="*/ 53 h 53"/>
                <a:gd name="T2" fmla="*/ 0 w 225"/>
                <a:gd name="T3" fmla="*/ 13 h 53"/>
                <a:gd name="T4" fmla="*/ 12 w 225"/>
                <a:gd name="T5" fmla="*/ 1 h 53"/>
                <a:gd name="T6" fmla="*/ 24 w 225"/>
                <a:gd name="T7" fmla="*/ 13 h 53"/>
                <a:gd name="T8" fmla="*/ 113 w 225"/>
                <a:gd name="T9" fmla="*/ 29 h 53"/>
                <a:gd name="T10" fmla="*/ 201 w 225"/>
                <a:gd name="T11" fmla="*/ 11 h 53"/>
                <a:gd name="T12" fmla="*/ 213 w 225"/>
                <a:gd name="T13" fmla="*/ 0 h 53"/>
                <a:gd name="T14" fmla="*/ 225 w 225"/>
                <a:gd name="T15" fmla="*/ 13 h 53"/>
                <a:gd name="T16" fmla="*/ 113 w 225"/>
                <a:gd name="T17" fmla="*/ 53 h 53"/>
                <a:gd name="T18" fmla="*/ 113 w 225"/>
                <a:gd name="T19" fmla="*/ 53 h 53"/>
                <a:gd name="T20" fmla="*/ 113 w 225"/>
                <a:gd name="T2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 h="53">
                  <a:moveTo>
                    <a:pt x="113" y="53"/>
                  </a:moveTo>
                  <a:cubicBezTo>
                    <a:pt x="101" y="53"/>
                    <a:pt x="0" y="52"/>
                    <a:pt x="0" y="13"/>
                  </a:cubicBezTo>
                  <a:cubicBezTo>
                    <a:pt x="0" y="6"/>
                    <a:pt x="6" y="1"/>
                    <a:pt x="12" y="1"/>
                  </a:cubicBezTo>
                  <a:cubicBezTo>
                    <a:pt x="19" y="1"/>
                    <a:pt x="24" y="6"/>
                    <a:pt x="24" y="13"/>
                  </a:cubicBezTo>
                  <a:cubicBezTo>
                    <a:pt x="28" y="17"/>
                    <a:pt x="61" y="29"/>
                    <a:pt x="113" y="29"/>
                  </a:cubicBezTo>
                  <a:cubicBezTo>
                    <a:pt x="164" y="29"/>
                    <a:pt x="197" y="17"/>
                    <a:pt x="201" y="11"/>
                  </a:cubicBezTo>
                  <a:cubicBezTo>
                    <a:pt x="201" y="5"/>
                    <a:pt x="206" y="0"/>
                    <a:pt x="213" y="0"/>
                  </a:cubicBezTo>
                  <a:cubicBezTo>
                    <a:pt x="219" y="0"/>
                    <a:pt x="225" y="6"/>
                    <a:pt x="225" y="13"/>
                  </a:cubicBezTo>
                  <a:cubicBezTo>
                    <a:pt x="225" y="52"/>
                    <a:pt x="124" y="53"/>
                    <a:pt x="113" y="53"/>
                  </a:cubicBezTo>
                  <a:close/>
                  <a:moveTo>
                    <a:pt x="113" y="53"/>
                  </a:moveTo>
                  <a:cubicBezTo>
                    <a:pt x="113" y="53"/>
                    <a:pt x="113" y="53"/>
                    <a:pt x="113"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21">
              <a:extLst>
                <a:ext uri="{FF2B5EF4-FFF2-40B4-BE49-F238E27FC236}">
                  <a16:creationId xmlns:a16="http://schemas.microsoft.com/office/drawing/2014/main" id="{1FD24DD1-4A47-4FC1-9E5F-39BD454077E0}"/>
                </a:ext>
              </a:extLst>
            </p:cNvPr>
            <p:cNvSpPr>
              <a:spLocks noEditPoints="1"/>
            </p:cNvSpPr>
            <p:nvPr/>
          </p:nvSpPr>
          <p:spPr bwMode="auto">
            <a:xfrm>
              <a:off x="9563100" y="1006475"/>
              <a:ext cx="611188" cy="196850"/>
            </a:xfrm>
            <a:custGeom>
              <a:avLst/>
              <a:gdLst>
                <a:gd name="T0" fmla="*/ 113 w 162"/>
                <a:gd name="T1" fmla="*/ 52 h 52"/>
                <a:gd name="T2" fmla="*/ 0 w 162"/>
                <a:gd name="T3" fmla="*/ 12 h 52"/>
                <a:gd name="T4" fmla="*/ 12 w 162"/>
                <a:gd name="T5" fmla="*/ 0 h 52"/>
                <a:gd name="T6" fmla="*/ 24 w 162"/>
                <a:gd name="T7" fmla="*/ 11 h 52"/>
                <a:gd name="T8" fmla="*/ 113 w 162"/>
                <a:gd name="T9" fmla="*/ 28 h 52"/>
                <a:gd name="T10" fmla="*/ 148 w 162"/>
                <a:gd name="T11" fmla="*/ 26 h 52"/>
                <a:gd name="T12" fmla="*/ 161 w 162"/>
                <a:gd name="T13" fmla="*/ 36 h 52"/>
                <a:gd name="T14" fmla="*/ 151 w 162"/>
                <a:gd name="T15" fmla="*/ 50 h 52"/>
                <a:gd name="T16" fmla="*/ 113 w 162"/>
                <a:gd name="T17" fmla="*/ 52 h 52"/>
                <a:gd name="T18" fmla="*/ 24 w 162"/>
                <a:gd name="T19" fmla="*/ 12 h 52"/>
                <a:gd name="T20" fmla="*/ 25 w 162"/>
                <a:gd name="T21" fmla="*/ 12 h 52"/>
                <a:gd name="T22" fmla="*/ 24 w 162"/>
                <a:gd name="T23" fmla="*/ 12 h 52"/>
                <a:gd name="T24" fmla="*/ 24 w 162"/>
                <a:gd name="T25" fmla="*/ 12 h 52"/>
                <a:gd name="T26" fmla="*/ 24 w 162"/>
                <a:gd name="T2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52">
                  <a:moveTo>
                    <a:pt x="113" y="52"/>
                  </a:moveTo>
                  <a:cubicBezTo>
                    <a:pt x="101" y="52"/>
                    <a:pt x="0" y="51"/>
                    <a:pt x="0" y="12"/>
                  </a:cubicBezTo>
                  <a:cubicBezTo>
                    <a:pt x="0" y="5"/>
                    <a:pt x="6" y="0"/>
                    <a:pt x="12" y="0"/>
                  </a:cubicBezTo>
                  <a:cubicBezTo>
                    <a:pt x="19" y="0"/>
                    <a:pt x="24" y="5"/>
                    <a:pt x="24" y="11"/>
                  </a:cubicBezTo>
                  <a:cubicBezTo>
                    <a:pt x="29" y="17"/>
                    <a:pt x="62" y="28"/>
                    <a:pt x="113" y="28"/>
                  </a:cubicBezTo>
                  <a:cubicBezTo>
                    <a:pt x="125" y="28"/>
                    <a:pt x="137" y="27"/>
                    <a:pt x="148" y="26"/>
                  </a:cubicBezTo>
                  <a:cubicBezTo>
                    <a:pt x="155" y="25"/>
                    <a:pt x="161" y="30"/>
                    <a:pt x="161" y="36"/>
                  </a:cubicBezTo>
                  <a:cubicBezTo>
                    <a:pt x="162" y="43"/>
                    <a:pt x="157" y="49"/>
                    <a:pt x="151" y="50"/>
                  </a:cubicBezTo>
                  <a:cubicBezTo>
                    <a:pt x="139" y="51"/>
                    <a:pt x="126" y="52"/>
                    <a:pt x="113" y="52"/>
                  </a:cubicBezTo>
                  <a:close/>
                  <a:moveTo>
                    <a:pt x="24" y="12"/>
                  </a:moveTo>
                  <a:cubicBezTo>
                    <a:pt x="25" y="12"/>
                    <a:pt x="25" y="12"/>
                    <a:pt x="25" y="12"/>
                  </a:cubicBezTo>
                  <a:lnTo>
                    <a:pt x="24" y="12"/>
                  </a:lnTo>
                  <a:close/>
                  <a:moveTo>
                    <a:pt x="24" y="12"/>
                  </a:moveTo>
                  <a:cubicBezTo>
                    <a:pt x="24" y="12"/>
                    <a:pt x="24" y="12"/>
                    <a:pt x="24"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22">
              <a:extLst>
                <a:ext uri="{FF2B5EF4-FFF2-40B4-BE49-F238E27FC236}">
                  <a16:creationId xmlns:a16="http://schemas.microsoft.com/office/drawing/2014/main" id="{5833D8EB-9C5F-424D-B2FC-C4B1660D1E70}"/>
                </a:ext>
              </a:extLst>
            </p:cNvPr>
            <p:cNvSpPr>
              <a:spLocks noEditPoints="1"/>
            </p:cNvSpPr>
            <p:nvPr/>
          </p:nvSpPr>
          <p:spPr bwMode="auto">
            <a:xfrm>
              <a:off x="10321925" y="520700"/>
              <a:ext cx="90488" cy="501650"/>
            </a:xfrm>
            <a:custGeom>
              <a:avLst/>
              <a:gdLst>
                <a:gd name="T0" fmla="*/ 12 w 24"/>
                <a:gd name="T1" fmla="*/ 132 h 132"/>
                <a:gd name="T2" fmla="*/ 0 w 24"/>
                <a:gd name="T3" fmla="*/ 120 h 132"/>
                <a:gd name="T4" fmla="*/ 0 w 24"/>
                <a:gd name="T5" fmla="*/ 12 h 132"/>
                <a:gd name="T6" fmla="*/ 12 w 24"/>
                <a:gd name="T7" fmla="*/ 0 h 132"/>
                <a:gd name="T8" fmla="*/ 24 w 24"/>
                <a:gd name="T9" fmla="*/ 12 h 132"/>
                <a:gd name="T10" fmla="*/ 24 w 24"/>
                <a:gd name="T11" fmla="*/ 120 h 132"/>
                <a:gd name="T12" fmla="*/ 12 w 24"/>
                <a:gd name="T13" fmla="*/ 132 h 132"/>
                <a:gd name="T14" fmla="*/ 12 w 24"/>
                <a:gd name="T15" fmla="*/ 132 h 132"/>
                <a:gd name="T16" fmla="*/ 12 w 24"/>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2">
                  <a:moveTo>
                    <a:pt x="12" y="132"/>
                  </a:moveTo>
                  <a:cubicBezTo>
                    <a:pt x="5" y="132"/>
                    <a:pt x="0" y="126"/>
                    <a:pt x="0" y="120"/>
                  </a:cubicBezTo>
                  <a:cubicBezTo>
                    <a:pt x="0" y="12"/>
                    <a:pt x="0" y="12"/>
                    <a:pt x="0" y="12"/>
                  </a:cubicBezTo>
                  <a:cubicBezTo>
                    <a:pt x="0" y="5"/>
                    <a:pt x="5" y="0"/>
                    <a:pt x="12" y="0"/>
                  </a:cubicBezTo>
                  <a:cubicBezTo>
                    <a:pt x="18" y="0"/>
                    <a:pt x="24" y="5"/>
                    <a:pt x="24" y="12"/>
                  </a:cubicBezTo>
                  <a:cubicBezTo>
                    <a:pt x="24" y="120"/>
                    <a:pt x="24" y="120"/>
                    <a:pt x="24" y="120"/>
                  </a:cubicBezTo>
                  <a:cubicBezTo>
                    <a:pt x="24" y="126"/>
                    <a:pt x="18" y="132"/>
                    <a:pt x="12" y="132"/>
                  </a:cubicBezTo>
                  <a:close/>
                  <a:moveTo>
                    <a:pt x="12" y="132"/>
                  </a:moveTo>
                  <a:cubicBezTo>
                    <a:pt x="12" y="132"/>
                    <a:pt x="12" y="132"/>
                    <a:pt x="12" y="1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23">
              <a:extLst>
                <a:ext uri="{FF2B5EF4-FFF2-40B4-BE49-F238E27FC236}">
                  <a16:creationId xmlns:a16="http://schemas.microsoft.com/office/drawing/2014/main" id="{EA41C1EE-F9C8-451A-9FC3-0727E350186C}"/>
                </a:ext>
              </a:extLst>
            </p:cNvPr>
            <p:cNvSpPr>
              <a:spLocks noEditPoints="1"/>
            </p:cNvSpPr>
            <p:nvPr/>
          </p:nvSpPr>
          <p:spPr bwMode="auto">
            <a:xfrm>
              <a:off x="9563100" y="520700"/>
              <a:ext cx="608013" cy="925513"/>
            </a:xfrm>
            <a:custGeom>
              <a:avLst/>
              <a:gdLst>
                <a:gd name="T0" fmla="*/ 113 w 161"/>
                <a:gd name="T1" fmla="*/ 244 h 244"/>
                <a:gd name="T2" fmla="*/ 0 w 161"/>
                <a:gd name="T3" fmla="*/ 204 h 244"/>
                <a:gd name="T4" fmla="*/ 0 w 161"/>
                <a:gd name="T5" fmla="*/ 12 h 244"/>
                <a:gd name="T6" fmla="*/ 12 w 161"/>
                <a:gd name="T7" fmla="*/ 0 h 244"/>
                <a:gd name="T8" fmla="*/ 24 w 161"/>
                <a:gd name="T9" fmla="*/ 12 h 244"/>
                <a:gd name="T10" fmla="*/ 24 w 161"/>
                <a:gd name="T11" fmla="*/ 204 h 244"/>
                <a:gd name="T12" fmla="*/ 113 w 161"/>
                <a:gd name="T13" fmla="*/ 220 h 244"/>
                <a:gd name="T14" fmla="*/ 147 w 161"/>
                <a:gd name="T15" fmla="*/ 218 h 244"/>
                <a:gd name="T16" fmla="*/ 160 w 161"/>
                <a:gd name="T17" fmla="*/ 229 h 244"/>
                <a:gd name="T18" fmla="*/ 150 w 161"/>
                <a:gd name="T19" fmla="*/ 242 h 244"/>
                <a:gd name="T20" fmla="*/ 113 w 161"/>
                <a:gd name="T21" fmla="*/ 244 h 244"/>
                <a:gd name="T22" fmla="*/ 113 w 161"/>
                <a:gd name="T23" fmla="*/ 244 h 244"/>
                <a:gd name="T24" fmla="*/ 113 w 161"/>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244">
                  <a:moveTo>
                    <a:pt x="113" y="244"/>
                  </a:moveTo>
                  <a:cubicBezTo>
                    <a:pt x="101" y="244"/>
                    <a:pt x="0" y="243"/>
                    <a:pt x="0" y="204"/>
                  </a:cubicBezTo>
                  <a:cubicBezTo>
                    <a:pt x="0" y="12"/>
                    <a:pt x="0" y="12"/>
                    <a:pt x="0" y="12"/>
                  </a:cubicBezTo>
                  <a:cubicBezTo>
                    <a:pt x="0" y="5"/>
                    <a:pt x="6" y="0"/>
                    <a:pt x="12" y="0"/>
                  </a:cubicBezTo>
                  <a:cubicBezTo>
                    <a:pt x="19" y="0"/>
                    <a:pt x="24" y="5"/>
                    <a:pt x="24" y="12"/>
                  </a:cubicBezTo>
                  <a:cubicBezTo>
                    <a:pt x="24" y="204"/>
                    <a:pt x="24" y="204"/>
                    <a:pt x="24" y="204"/>
                  </a:cubicBezTo>
                  <a:cubicBezTo>
                    <a:pt x="28" y="209"/>
                    <a:pt x="61" y="220"/>
                    <a:pt x="113" y="220"/>
                  </a:cubicBezTo>
                  <a:cubicBezTo>
                    <a:pt x="124" y="220"/>
                    <a:pt x="136" y="219"/>
                    <a:pt x="147" y="218"/>
                  </a:cubicBezTo>
                  <a:cubicBezTo>
                    <a:pt x="154" y="217"/>
                    <a:pt x="160" y="222"/>
                    <a:pt x="160" y="229"/>
                  </a:cubicBezTo>
                  <a:cubicBezTo>
                    <a:pt x="161" y="235"/>
                    <a:pt x="156" y="241"/>
                    <a:pt x="150" y="242"/>
                  </a:cubicBezTo>
                  <a:cubicBezTo>
                    <a:pt x="138" y="243"/>
                    <a:pt x="125" y="244"/>
                    <a:pt x="113" y="244"/>
                  </a:cubicBezTo>
                  <a:close/>
                  <a:moveTo>
                    <a:pt x="113" y="244"/>
                  </a:moveTo>
                  <a:cubicBezTo>
                    <a:pt x="113" y="244"/>
                    <a:pt x="113" y="244"/>
                    <a:pt x="113" y="2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Freeform 6">
            <a:extLst>
              <a:ext uri="{FF2B5EF4-FFF2-40B4-BE49-F238E27FC236}">
                <a16:creationId xmlns:a16="http://schemas.microsoft.com/office/drawing/2014/main" id="{1357BA63-960D-4DFB-9A84-9FE85927E342}"/>
              </a:ext>
            </a:extLst>
          </p:cNvPr>
          <p:cNvSpPr>
            <a:spLocks noEditPoints="1"/>
          </p:cNvSpPr>
          <p:nvPr/>
        </p:nvSpPr>
        <p:spPr bwMode="auto">
          <a:xfrm>
            <a:off x="7306051" y="1562872"/>
            <a:ext cx="714572" cy="812923"/>
          </a:xfrm>
          <a:custGeom>
            <a:avLst/>
            <a:gdLst>
              <a:gd name="T0" fmla="*/ 69 w 179"/>
              <a:gd name="T1" fmla="*/ 134 h 206"/>
              <a:gd name="T2" fmla="*/ 108 w 179"/>
              <a:gd name="T3" fmla="*/ 106 h 206"/>
              <a:gd name="T4" fmla="*/ 119 w 179"/>
              <a:gd name="T5" fmla="*/ 72 h 206"/>
              <a:gd name="T6" fmla="*/ 62 w 179"/>
              <a:gd name="T7" fmla="*/ 130 h 206"/>
              <a:gd name="T8" fmla="*/ 99 w 179"/>
              <a:gd name="T9" fmla="*/ 83 h 206"/>
              <a:gd name="T10" fmla="*/ 69 w 179"/>
              <a:gd name="T11" fmla="*/ 134 h 206"/>
              <a:gd name="T12" fmla="*/ 88 w 179"/>
              <a:gd name="T13" fmla="*/ 31 h 206"/>
              <a:gd name="T14" fmla="*/ 21 w 179"/>
              <a:gd name="T15" fmla="*/ 99 h 206"/>
              <a:gd name="T16" fmla="*/ 59 w 179"/>
              <a:gd name="T17" fmla="*/ 160 h 206"/>
              <a:gd name="T18" fmla="*/ 61 w 179"/>
              <a:gd name="T19" fmla="*/ 161 h 206"/>
              <a:gd name="T20" fmla="*/ 62 w 179"/>
              <a:gd name="T21" fmla="*/ 151 h 206"/>
              <a:gd name="T22" fmla="*/ 66 w 179"/>
              <a:gd name="T23" fmla="*/ 137 h 206"/>
              <a:gd name="T24" fmla="*/ 63 w 179"/>
              <a:gd name="T25" fmla="*/ 137 h 206"/>
              <a:gd name="T26" fmla="*/ 56 w 179"/>
              <a:gd name="T27" fmla="*/ 146 h 206"/>
              <a:gd name="T28" fmla="*/ 31 w 179"/>
              <a:gd name="T29" fmla="*/ 99 h 206"/>
              <a:gd name="T30" fmla="*/ 88 w 179"/>
              <a:gd name="T31" fmla="*/ 42 h 206"/>
              <a:gd name="T32" fmla="*/ 145 w 179"/>
              <a:gd name="T33" fmla="*/ 99 h 206"/>
              <a:gd name="T34" fmla="*/ 88 w 179"/>
              <a:gd name="T35" fmla="*/ 156 h 206"/>
              <a:gd name="T36" fmla="*/ 83 w 179"/>
              <a:gd name="T37" fmla="*/ 156 h 206"/>
              <a:gd name="T38" fmla="*/ 83 w 179"/>
              <a:gd name="T39" fmla="*/ 175 h 206"/>
              <a:gd name="T40" fmla="*/ 58 w 179"/>
              <a:gd name="T41" fmla="*/ 175 h 206"/>
              <a:gd name="T42" fmla="*/ 58 w 179"/>
              <a:gd name="T43" fmla="*/ 185 h 206"/>
              <a:gd name="T44" fmla="*/ 93 w 179"/>
              <a:gd name="T45" fmla="*/ 185 h 206"/>
              <a:gd name="T46" fmla="*/ 93 w 179"/>
              <a:gd name="T47" fmla="*/ 166 h 206"/>
              <a:gd name="T48" fmla="*/ 156 w 179"/>
              <a:gd name="T49" fmla="*/ 99 h 206"/>
              <a:gd name="T50" fmla="*/ 88 w 179"/>
              <a:gd name="T51" fmla="*/ 31 h 206"/>
              <a:gd name="T52" fmla="*/ 62 w 179"/>
              <a:gd name="T53" fmla="*/ 196 h 206"/>
              <a:gd name="T54" fmla="*/ 89 w 179"/>
              <a:gd name="T55" fmla="*/ 196 h 206"/>
              <a:gd name="T56" fmla="*/ 93 w 179"/>
              <a:gd name="T57" fmla="*/ 189 h 206"/>
              <a:gd name="T58" fmla="*/ 58 w 179"/>
              <a:gd name="T59" fmla="*/ 189 h 206"/>
              <a:gd name="T60" fmla="*/ 62 w 179"/>
              <a:gd name="T61" fmla="*/ 196 h 206"/>
              <a:gd name="T62" fmla="*/ 64 w 179"/>
              <a:gd name="T63" fmla="*/ 206 h 206"/>
              <a:gd name="T64" fmla="*/ 87 w 179"/>
              <a:gd name="T65" fmla="*/ 206 h 206"/>
              <a:gd name="T66" fmla="*/ 89 w 179"/>
              <a:gd name="T67" fmla="*/ 199 h 206"/>
              <a:gd name="T68" fmla="*/ 62 w 179"/>
              <a:gd name="T69" fmla="*/ 199 h 206"/>
              <a:gd name="T70" fmla="*/ 64 w 179"/>
              <a:gd name="T71" fmla="*/ 206 h 206"/>
              <a:gd name="T72" fmla="*/ 92 w 179"/>
              <a:gd name="T73" fmla="*/ 1 h 206"/>
              <a:gd name="T74" fmla="*/ 87 w 179"/>
              <a:gd name="T75" fmla="*/ 1 h 206"/>
              <a:gd name="T76" fmla="*/ 85 w 179"/>
              <a:gd name="T77" fmla="*/ 17 h 206"/>
              <a:gd name="T78" fmla="*/ 94 w 179"/>
              <a:gd name="T79" fmla="*/ 17 h 206"/>
              <a:gd name="T80" fmla="*/ 92 w 179"/>
              <a:gd name="T81" fmla="*/ 1 h 206"/>
              <a:gd name="T82" fmla="*/ 47 w 179"/>
              <a:gd name="T83" fmla="*/ 28 h 206"/>
              <a:gd name="T84" fmla="*/ 27 w 179"/>
              <a:gd name="T85" fmla="*/ 0 h 206"/>
              <a:gd name="T86" fmla="*/ 23 w 179"/>
              <a:gd name="T87" fmla="*/ 3 h 206"/>
              <a:gd name="T88" fmla="*/ 39 w 179"/>
              <a:gd name="T89" fmla="*/ 33 h 206"/>
              <a:gd name="T90" fmla="*/ 47 w 179"/>
              <a:gd name="T91" fmla="*/ 28 h 206"/>
              <a:gd name="T92" fmla="*/ 1 w 179"/>
              <a:gd name="T93" fmla="*/ 49 h 206"/>
              <a:gd name="T94" fmla="*/ 0 w 179"/>
              <a:gd name="T95" fmla="*/ 52 h 206"/>
              <a:gd name="T96" fmla="*/ 19 w 179"/>
              <a:gd name="T97" fmla="*/ 62 h 206"/>
              <a:gd name="T98" fmla="*/ 22 w 179"/>
              <a:gd name="T99" fmla="*/ 54 h 206"/>
              <a:gd name="T100" fmla="*/ 1 w 179"/>
              <a:gd name="T101" fmla="*/ 49 h 206"/>
              <a:gd name="T102" fmla="*/ 179 w 179"/>
              <a:gd name="T103" fmla="*/ 57 h 206"/>
              <a:gd name="T104" fmla="*/ 162 w 179"/>
              <a:gd name="T105" fmla="*/ 60 h 206"/>
              <a:gd name="T106" fmla="*/ 165 w 179"/>
              <a:gd name="T107" fmla="*/ 69 h 206"/>
              <a:gd name="T108" fmla="*/ 179 w 179"/>
              <a:gd name="T109" fmla="*/ 61 h 206"/>
              <a:gd name="T110" fmla="*/ 179 w 179"/>
              <a:gd name="T111" fmla="*/ 57 h 206"/>
              <a:gd name="T112" fmla="*/ 136 w 179"/>
              <a:gd name="T113" fmla="*/ 32 h 206"/>
              <a:gd name="T114" fmla="*/ 144 w 179"/>
              <a:gd name="T115" fmla="*/ 37 h 206"/>
              <a:gd name="T116" fmla="*/ 159 w 179"/>
              <a:gd name="T117" fmla="*/ 8 h 206"/>
              <a:gd name="T118" fmla="*/ 156 w 179"/>
              <a:gd name="T119" fmla="*/ 5 h 206"/>
              <a:gd name="T120" fmla="*/ 136 w 179"/>
              <a:gd name="T121" fmla="*/ 3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 h="206">
                <a:moveTo>
                  <a:pt x="69" y="134"/>
                </a:moveTo>
                <a:cubicBezTo>
                  <a:pt x="84" y="140"/>
                  <a:pt x="104" y="124"/>
                  <a:pt x="108" y="106"/>
                </a:cubicBezTo>
                <a:cubicBezTo>
                  <a:pt x="111" y="87"/>
                  <a:pt x="116" y="78"/>
                  <a:pt x="119" y="72"/>
                </a:cubicBezTo>
                <a:cubicBezTo>
                  <a:pt x="70" y="62"/>
                  <a:pt x="37" y="103"/>
                  <a:pt x="62" y="130"/>
                </a:cubicBezTo>
                <a:cubicBezTo>
                  <a:pt x="67" y="118"/>
                  <a:pt x="79" y="92"/>
                  <a:pt x="99" y="83"/>
                </a:cubicBezTo>
                <a:cubicBezTo>
                  <a:pt x="83" y="97"/>
                  <a:pt x="72" y="120"/>
                  <a:pt x="69" y="134"/>
                </a:cubicBezTo>
                <a:close/>
                <a:moveTo>
                  <a:pt x="88" y="31"/>
                </a:moveTo>
                <a:cubicBezTo>
                  <a:pt x="51" y="31"/>
                  <a:pt x="21" y="62"/>
                  <a:pt x="21" y="99"/>
                </a:cubicBezTo>
                <a:cubicBezTo>
                  <a:pt x="21" y="125"/>
                  <a:pt x="36" y="149"/>
                  <a:pt x="59" y="160"/>
                </a:cubicBezTo>
                <a:cubicBezTo>
                  <a:pt x="60" y="160"/>
                  <a:pt x="61" y="161"/>
                  <a:pt x="61" y="161"/>
                </a:cubicBezTo>
                <a:cubicBezTo>
                  <a:pt x="61" y="157"/>
                  <a:pt x="62" y="152"/>
                  <a:pt x="62" y="151"/>
                </a:cubicBezTo>
                <a:cubicBezTo>
                  <a:pt x="63" y="145"/>
                  <a:pt x="65" y="140"/>
                  <a:pt x="66" y="137"/>
                </a:cubicBezTo>
                <a:cubicBezTo>
                  <a:pt x="66" y="136"/>
                  <a:pt x="64" y="136"/>
                  <a:pt x="63" y="137"/>
                </a:cubicBezTo>
                <a:cubicBezTo>
                  <a:pt x="62" y="137"/>
                  <a:pt x="58" y="142"/>
                  <a:pt x="56" y="146"/>
                </a:cubicBezTo>
                <a:cubicBezTo>
                  <a:pt x="41" y="136"/>
                  <a:pt x="31" y="118"/>
                  <a:pt x="31" y="99"/>
                </a:cubicBezTo>
                <a:cubicBezTo>
                  <a:pt x="31" y="67"/>
                  <a:pt x="57" y="42"/>
                  <a:pt x="88" y="42"/>
                </a:cubicBezTo>
                <a:cubicBezTo>
                  <a:pt x="120" y="42"/>
                  <a:pt x="145" y="67"/>
                  <a:pt x="145" y="99"/>
                </a:cubicBezTo>
                <a:cubicBezTo>
                  <a:pt x="145" y="130"/>
                  <a:pt x="120" y="156"/>
                  <a:pt x="88" y="156"/>
                </a:cubicBezTo>
                <a:cubicBezTo>
                  <a:pt x="83" y="156"/>
                  <a:pt x="83" y="156"/>
                  <a:pt x="83" y="156"/>
                </a:cubicBezTo>
                <a:cubicBezTo>
                  <a:pt x="83" y="175"/>
                  <a:pt x="83" y="175"/>
                  <a:pt x="83" y="175"/>
                </a:cubicBezTo>
                <a:cubicBezTo>
                  <a:pt x="58" y="175"/>
                  <a:pt x="58" y="175"/>
                  <a:pt x="58" y="175"/>
                </a:cubicBezTo>
                <a:cubicBezTo>
                  <a:pt x="58" y="185"/>
                  <a:pt x="58" y="185"/>
                  <a:pt x="58" y="185"/>
                </a:cubicBezTo>
                <a:cubicBezTo>
                  <a:pt x="93" y="185"/>
                  <a:pt x="93" y="185"/>
                  <a:pt x="93" y="185"/>
                </a:cubicBezTo>
                <a:cubicBezTo>
                  <a:pt x="93" y="166"/>
                  <a:pt x="93" y="166"/>
                  <a:pt x="93" y="166"/>
                </a:cubicBezTo>
                <a:cubicBezTo>
                  <a:pt x="128" y="164"/>
                  <a:pt x="156" y="134"/>
                  <a:pt x="156" y="99"/>
                </a:cubicBezTo>
                <a:cubicBezTo>
                  <a:pt x="156" y="62"/>
                  <a:pt x="125" y="31"/>
                  <a:pt x="88" y="31"/>
                </a:cubicBezTo>
                <a:close/>
                <a:moveTo>
                  <a:pt x="62" y="196"/>
                </a:moveTo>
                <a:cubicBezTo>
                  <a:pt x="89" y="196"/>
                  <a:pt x="89" y="196"/>
                  <a:pt x="89" y="196"/>
                </a:cubicBezTo>
                <a:cubicBezTo>
                  <a:pt x="93" y="189"/>
                  <a:pt x="93" y="189"/>
                  <a:pt x="93" y="189"/>
                </a:cubicBezTo>
                <a:cubicBezTo>
                  <a:pt x="58" y="189"/>
                  <a:pt x="58" y="189"/>
                  <a:pt x="58" y="189"/>
                </a:cubicBezTo>
                <a:lnTo>
                  <a:pt x="62" y="196"/>
                </a:lnTo>
                <a:close/>
                <a:moveTo>
                  <a:pt x="64" y="206"/>
                </a:moveTo>
                <a:cubicBezTo>
                  <a:pt x="87" y="206"/>
                  <a:pt x="87" y="206"/>
                  <a:pt x="87" y="206"/>
                </a:cubicBezTo>
                <a:cubicBezTo>
                  <a:pt x="89" y="199"/>
                  <a:pt x="89" y="199"/>
                  <a:pt x="89" y="199"/>
                </a:cubicBezTo>
                <a:cubicBezTo>
                  <a:pt x="62" y="199"/>
                  <a:pt x="62" y="199"/>
                  <a:pt x="62" y="199"/>
                </a:cubicBezTo>
                <a:lnTo>
                  <a:pt x="64" y="206"/>
                </a:lnTo>
                <a:close/>
                <a:moveTo>
                  <a:pt x="92" y="1"/>
                </a:moveTo>
                <a:cubicBezTo>
                  <a:pt x="87" y="1"/>
                  <a:pt x="87" y="1"/>
                  <a:pt x="87" y="1"/>
                </a:cubicBezTo>
                <a:cubicBezTo>
                  <a:pt x="85" y="17"/>
                  <a:pt x="85" y="17"/>
                  <a:pt x="85" y="17"/>
                </a:cubicBezTo>
                <a:cubicBezTo>
                  <a:pt x="94" y="17"/>
                  <a:pt x="94" y="17"/>
                  <a:pt x="94" y="17"/>
                </a:cubicBezTo>
                <a:lnTo>
                  <a:pt x="92" y="1"/>
                </a:lnTo>
                <a:close/>
                <a:moveTo>
                  <a:pt x="47" y="28"/>
                </a:moveTo>
                <a:cubicBezTo>
                  <a:pt x="27" y="0"/>
                  <a:pt x="27" y="0"/>
                  <a:pt x="27" y="0"/>
                </a:cubicBezTo>
                <a:cubicBezTo>
                  <a:pt x="23" y="3"/>
                  <a:pt x="23" y="3"/>
                  <a:pt x="23" y="3"/>
                </a:cubicBezTo>
                <a:cubicBezTo>
                  <a:pt x="39" y="33"/>
                  <a:pt x="39" y="33"/>
                  <a:pt x="39" y="33"/>
                </a:cubicBezTo>
                <a:lnTo>
                  <a:pt x="47" y="28"/>
                </a:lnTo>
                <a:close/>
                <a:moveTo>
                  <a:pt x="1" y="49"/>
                </a:moveTo>
                <a:cubicBezTo>
                  <a:pt x="0" y="52"/>
                  <a:pt x="0" y="52"/>
                  <a:pt x="0" y="52"/>
                </a:cubicBezTo>
                <a:cubicBezTo>
                  <a:pt x="19" y="62"/>
                  <a:pt x="19" y="62"/>
                  <a:pt x="19" y="62"/>
                </a:cubicBezTo>
                <a:cubicBezTo>
                  <a:pt x="22" y="54"/>
                  <a:pt x="22" y="54"/>
                  <a:pt x="22" y="54"/>
                </a:cubicBezTo>
                <a:lnTo>
                  <a:pt x="1" y="49"/>
                </a:lnTo>
                <a:close/>
                <a:moveTo>
                  <a:pt x="179" y="57"/>
                </a:moveTo>
                <a:cubicBezTo>
                  <a:pt x="162" y="60"/>
                  <a:pt x="162" y="60"/>
                  <a:pt x="162" y="60"/>
                </a:cubicBezTo>
                <a:cubicBezTo>
                  <a:pt x="165" y="69"/>
                  <a:pt x="165" y="69"/>
                  <a:pt x="165" y="69"/>
                </a:cubicBezTo>
                <a:cubicBezTo>
                  <a:pt x="179" y="61"/>
                  <a:pt x="179" y="61"/>
                  <a:pt x="179" y="61"/>
                </a:cubicBezTo>
                <a:lnTo>
                  <a:pt x="179" y="57"/>
                </a:lnTo>
                <a:close/>
                <a:moveTo>
                  <a:pt x="136" y="32"/>
                </a:moveTo>
                <a:cubicBezTo>
                  <a:pt x="144" y="37"/>
                  <a:pt x="144" y="37"/>
                  <a:pt x="144" y="37"/>
                </a:cubicBezTo>
                <a:cubicBezTo>
                  <a:pt x="159" y="8"/>
                  <a:pt x="159" y="8"/>
                  <a:pt x="159" y="8"/>
                </a:cubicBezTo>
                <a:cubicBezTo>
                  <a:pt x="156" y="5"/>
                  <a:pt x="156" y="5"/>
                  <a:pt x="156" y="5"/>
                </a:cubicBezTo>
                <a:lnTo>
                  <a:pt x="136" y="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descr="Chart, pie chart&#10;&#10;Description automatically generated">
            <a:extLst>
              <a:ext uri="{FF2B5EF4-FFF2-40B4-BE49-F238E27FC236}">
                <a16:creationId xmlns:a16="http://schemas.microsoft.com/office/drawing/2014/main" id="{964D8484-F8FF-D74B-B3BE-680CE77A4777}"/>
              </a:ext>
            </a:extLst>
          </p:cNvPr>
          <p:cNvPicPr>
            <a:picLocks noChangeAspect="1"/>
          </p:cNvPicPr>
          <p:nvPr/>
        </p:nvPicPr>
        <p:blipFill rotWithShape="1">
          <a:blip r:embed="rId3"/>
          <a:srcRect l="20090" t="18580" r="18373" b="116"/>
          <a:stretch/>
        </p:blipFill>
        <p:spPr>
          <a:xfrm>
            <a:off x="313047" y="1455112"/>
            <a:ext cx="4103949" cy="3718771"/>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5A69D808-9FB7-0447-BFA8-71C7C67CB596}"/>
              </a:ext>
            </a:extLst>
          </p:cNvPr>
          <p:cNvPicPr>
            <a:picLocks noChangeAspect="1"/>
          </p:cNvPicPr>
          <p:nvPr/>
        </p:nvPicPr>
        <p:blipFill>
          <a:blip r:embed="rId4"/>
          <a:stretch>
            <a:fillRect/>
          </a:stretch>
        </p:blipFill>
        <p:spPr>
          <a:xfrm>
            <a:off x="5553030" y="627062"/>
            <a:ext cx="6117654" cy="5829300"/>
          </a:xfrm>
          <a:prstGeom prst="rect">
            <a:avLst/>
          </a:prstGeom>
        </p:spPr>
      </p:pic>
      <p:sp>
        <p:nvSpPr>
          <p:cNvPr id="27" name="TextBox 26">
            <a:extLst>
              <a:ext uri="{FF2B5EF4-FFF2-40B4-BE49-F238E27FC236}">
                <a16:creationId xmlns:a16="http://schemas.microsoft.com/office/drawing/2014/main" id="{1C71D440-21B8-E14E-B55A-AF41FA279CA9}"/>
              </a:ext>
            </a:extLst>
          </p:cNvPr>
          <p:cNvSpPr txBox="1"/>
          <p:nvPr/>
        </p:nvSpPr>
        <p:spPr>
          <a:xfrm>
            <a:off x="-451455" y="1864054"/>
            <a:ext cx="1854940" cy="646331"/>
          </a:xfrm>
          <a:prstGeom prst="rect">
            <a:avLst/>
          </a:prstGeom>
          <a:solidFill>
            <a:schemeClr val="bg1"/>
          </a:solidFill>
          <a:ln>
            <a:noFill/>
          </a:ln>
        </p:spPr>
        <p:txBody>
          <a:bodyPr wrap="square" rtlCol="0">
            <a:spAutoFit/>
          </a:bodyPr>
          <a:lstStyle/>
          <a:p>
            <a:pPr algn="r"/>
            <a:r>
              <a:rPr lang="en-US" dirty="0"/>
              <a:t>Strongly </a:t>
            </a:r>
            <a:br>
              <a:rPr lang="en-US" dirty="0"/>
            </a:br>
            <a:r>
              <a:rPr lang="en-US" dirty="0"/>
              <a:t>Agree</a:t>
            </a:r>
          </a:p>
        </p:txBody>
      </p:sp>
      <p:sp>
        <p:nvSpPr>
          <p:cNvPr id="28" name="TextBox 27">
            <a:extLst>
              <a:ext uri="{FF2B5EF4-FFF2-40B4-BE49-F238E27FC236}">
                <a16:creationId xmlns:a16="http://schemas.microsoft.com/office/drawing/2014/main" id="{E4E01379-2DDC-2B40-8BBE-DD2360995F6B}"/>
              </a:ext>
            </a:extLst>
          </p:cNvPr>
          <p:cNvSpPr txBox="1"/>
          <p:nvPr/>
        </p:nvSpPr>
        <p:spPr>
          <a:xfrm>
            <a:off x="3512569" y="3407641"/>
            <a:ext cx="734688" cy="369332"/>
          </a:xfrm>
          <a:prstGeom prst="rect">
            <a:avLst/>
          </a:prstGeom>
          <a:solidFill>
            <a:schemeClr val="bg1"/>
          </a:solidFill>
          <a:ln>
            <a:noFill/>
          </a:ln>
        </p:spPr>
        <p:txBody>
          <a:bodyPr wrap="none" rtlCol="0">
            <a:spAutoFit/>
          </a:bodyPr>
          <a:lstStyle/>
          <a:p>
            <a:pPr algn="r"/>
            <a:r>
              <a:rPr lang="en-US" dirty="0"/>
              <a:t>Agree</a:t>
            </a:r>
          </a:p>
        </p:txBody>
      </p:sp>
      <p:sp>
        <p:nvSpPr>
          <p:cNvPr id="29" name="TextBox 28">
            <a:extLst>
              <a:ext uri="{FF2B5EF4-FFF2-40B4-BE49-F238E27FC236}">
                <a16:creationId xmlns:a16="http://schemas.microsoft.com/office/drawing/2014/main" id="{BF2A30BD-C2B8-3042-8B5B-629F448376A9}"/>
              </a:ext>
            </a:extLst>
          </p:cNvPr>
          <p:cNvSpPr txBox="1"/>
          <p:nvPr/>
        </p:nvSpPr>
        <p:spPr>
          <a:xfrm>
            <a:off x="2932489" y="4193567"/>
            <a:ext cx="886846" cy="369332"/>
          </a:xfrm>
          <a:prstGeom prst="rect">
            <a:avLst/>
          </a:prstGeom>
          <a:solidFill>
            <a:schemeClr val="bg1"/>
          </a:solidFill>
          <a:ln>
            <a:noFill/>
          </a:ln>
        </p:spPr>
        <p:txBody>
          <a:bodyPr wrap="none" rtlCol="0">
            <a:spAutoFit/>
          </a:bodyPr>
          <a:lstStyle/>
          <a:p>
            <a:pPr algn="r"/>
            <a:r>
              <a:rPr lang="en-US" dirty="0"/>
              <a:t>Neutral</a:t>
            </a:r>
          </a:p>
        </p:txBody>
      </p:sp>
    </p:spTree>
    <p:extLst>
      <p:ext uri="{BB962C8B-B14F-4D97-AF65-F5344CB8AC3E}">
        <p14:creationId xmlns:p14="http://schemas.microsoft.com/office/powerpoint/2010/main" val="943255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B2DE72-4D32-E846-976F-D781EE042CF2}"/>
              </a:ext>
            </a:extLst>
          </p:cNvPr>
          <p:cNvSpPr/>
          <p:nvPr/>
        </p:nvSpPr>
        <p:spPr>
          <a:xfrm>
            <a:off x="7197725" y="0"/>
            <a:ext cx="4318000" cy="6858000"/>
          </a:xfrm>
          <a:prstGeom prst="rect">
            <a:avLst/>
          </a:prstGeom>
          <a:gradFill>
            <a:gsLst>
              <a:gs pos="300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90FFB93-29C7-454E-80F3-BF182B2ED270}"/>
              </a:ext>
            </a:extLst>
          </p:cNvPr>
          <p:cNvSpPr>
            <a:spLocks noGrp="1"/>
          </p:cNvSpPr>
          <p:nvPr>
            <p:ph type="ftr" sz="quarter" idx="11"/>
          </p:nvPr>
        </p:nvSpPr>
        <p:spPr/>
        <p:txBody>
          <a:bodyPr/>
          <a:lstStyle/>
          <a:p>
            <a:r>
              <a:rPr lang="en-US" dirty="0"/>
              <a:t>SDSU</a:t>
            </a:r>
          </a:p>
        </p:txBody>
      </p:sp>
      <p:sp>
        <p:nvSpPr>
          <p:cNvPr id="4" name="Rectangle 3">
            <a:extLst>
              <a:ext uri="{FF2B5EF4-FFF2-40B4-BE49-F238E27FC236}">
                <a16:creationId xmlns:a16="http://schemas.microsoft.com/office/drawing/2014/main" id="{1D5BE18D-88AC-A14F-9B25-165C59381247}"/>
              </a:ext>
            </a:extLst>
          </p:cNvPr>
          <p:cNvSpPr/>
          <p:nvPr/>
        </p:nvSpPr>
        <p:spPr>
          <a:xfrm>
            <a:off x="7564895" y="284470"/>
            <a:ext cx="3184148" cy="5201424"/>
          </a:xfrm>
          <a:prstGeom prst="rect">
            <a:avLst/>
          </a:prstGeom>
        </p:spPr>
        <p:txBody>
          <a:bodyPr wrap="square">
            <a:spAutoFit/>
          </a:bodyPr>
          <a:lstStyle/>
          <a:p>
            <a:r>
              <a:rPr lang="en-US" sz="4400" b="1" dirty="0">
                <a:solidFill>
                  <a:schemeClr val="bg1"/>
                </a:solidFill>
              </a:rPr>
              <a:t>“</a:t>
            </a:r>
            <a:r>
              <a:rPr lang="en-US" sz="3600" b="1" dirty="0">
                <a:solidFill>
                  <a:schemeClr val="bg1"/>
                </a:solidFill>
              </a:rPr>
              <a:t>The log applications still help me! Grasping how to deal with extremely small or large numbers is so essential</a:t>
            </a:r>
            <a:r>
              <a:rPr lang="en-US" b="1" dirty="0">
                <a:solidFill>
                  <a:schemeClr val="bg1"/>
                </a:solidFill>
              </a:rPr>
              <a:t>.</a:t>
            </a:r>
            <a:r>
              <a:rPr lang="en-US" sz="3600" b="1" dirty="0">
                <a:solidFill>
                  <a:schemeClr val="bg1"/>
                </a:solidFill>
              </a:rPr>
              <a:t>”</a:t>
            </a:r>
          </a:p>
        </p:txBody>
      </p:sp>
      <p:sp>
        <p:nvSpPr>
          <p:cNvPr id="6" name="TextBox 5">
            <a:extLst>
              <a:ext uri="{FF2B5EF4-FFF2-40B4-BE49-F238E27FC236}">
                <a16:creationId xmlns:a16="http://schemas.microsoft.com/office/drawing/2014/main" id="{19A48C1D-B883-2940-BD37-05EDE829D6CA}"/>
              </a:ext>
            </a:extLst>
          </p:cNvPr>
          <p:cNvSpPr txBox="1"/>
          <p:nvPr/>
        </p:nvSpPr>
        <p:spPr>
          <a:xfrm>
            <a:off x="1061884" y="629265"/>
            <a:ext cx="3719929" cy="369332"/>
          </a:xfrm>
          <a:prstGeom prst="rect">
            <a:avLst/>
          </a:prstGeom>
          <a:noFill/>
        </p:spPr>
        <p:txBody>
          <a:bodyPr wrap="none" rtlCol="0">
            <a:spAutoFit/>
          </a:bodyPr>
          <a:lstStyle/>
          <a:p>
            <a:r>
              <a:rPr lang="en-US" dirty="0"/>
              <a:t>Labs and everyday life applications!??</a:t>
            </a:r>
          </a:p>
        </p:txBody>
      </p:sp>
      <p:pic>
        <p:nvPicPr>
          <p:cNvPr id="1026" name="Picture 2" descr="Frank Mariani Design on Twitter: &quot;Hi, I'm the cartoonist. Actually I did  quite well in mathematics, but got careless with the chalkboard wording in  the late night hours of drawing this. Here">
            <a:extLst>
              <a:ext uri="{FF2B5EF4-FFF2-40B4-BE49-F238E27FC236}">
                <a16:creationId xmlns:a16="http://schemas.microsoft.com/office/drawing/2014/main" id="{C2CC2B97-7102-894D-A3CF-BF079BB9E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76" y="1214034"/>
            <a:ext cx="5816337" cy="442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677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CA0DA1-554C-C742-B2B1-D77F6FE08CF8}"/>
              </a:ext>
            </a:extLst>
          </p:cNvPr>
          <p:cNvSpPr>
            <a:spLocks noGrp="1"/>
          </p:cNvSpPr>
          <p:nvPr>
            <p:ph type="title"/>
          </p:nvPr>
        </p:nvSpPr>
        <p:spPr>
          <a:xfrm>
            <a:off x="7988299" y="637855"/>
            <a:ext cx="4207629" cy="1454051"/>
          </a:xfrm>
        </p:spPr>
        <p:txBody>
          <a:bodyPr>
            <a:normAutofit/>
          </a:bodyPr>
          <a:lstStyle/>
          <a:p>
            <a:r>
              <a:rPr lang="en-US" dirty="0">
                <a:solidFill>
                  <a:srgbClr val="000000"/>
                </a:solidFill>
              </a:rPr>
              <a:t>Topics to discuss</a:t>
            </a:r>
          </a:p>
        </p:txBody>
      </p:sp>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128715C3-900F-42F2-85A4-77C8D5A0C95A" descr="128715C3-900F-42F2-85A4-77C8D5A0C95A">
            <a:hlinkClick r:id="" action="ppaction://media"/>
            <a:extLst>
              <a:ext uri="{FF2B5EF4-FFF2-40B4-BE49-F238E27FC236}">
                <a16:creationId xmlns:a16="http://schemas.microsoft.com/office/drawing/2014/main" id="{86146860-53DD-9C47-AB84-9CB2273797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29" y="1069655"/>
            <a:ext cx="7407245" cy="4494687"/>
          </a:xfrm>
          <a:prstGeom prst="rect">
            <a:avLst/>
          </a:prstGeom>
        </p:spPr>
      </p:pic>
      <p:sp>
        <p:nvSpPr>
          <p:cNvPr id="3" name="Content Placeholder 2">
            <a:extLst>
              <a:ext uri="{FF2B5EF4-FFF2-40B4-BE49-F238E27FC236}">
                <a16:creationId xmlns:a16="http://schemas.microsoft.com/office/drawing/2014/main" id="{59E85CB6-ABA3-1A4B-AA00-2A476727F06A}"/>
              </a:ext>
            </a:extLst>
          </p:cNvPr>
          <p:cNvSpPr>
            <a:spLocks noGrp="1"/>
          </p:cNvSpPr>
          <p:nvPr>
            <p:ph idx="1"/>
          </p:nvPr>
        </p:nvSpPr>
        <p:spPr>
          <a:xfrm>
            <a:off x="8280400" y="2256582"/>
            <a:ext cx="3911600" cy="3639289"/>
          </a:xfrm>
        </p:spPr>
        <p:txBody>
          <a:bodyPr anchor="ctr">
            <a:normAutofit/>
          </a:bodyPr>
          <a:lstStyle/>
          <a:p>
            <a:r>
              <a:rPr lang="en-US" sz="2000" dirty="0">
                <a:solidFill>
                  <a:srgbClr val="000000"/>
                </a:solidFill>
              </a:rPr>
              <a:t>Conversation starter: Overview of Field</a:t>
            </a:r>
          </a:p>
          <a:p>
            <a:pPr lvl="1"/>
            <a:r>
              <a:rPr lang="en-US" sz="2000" dirty="0">
                <a:solidFill>
                  <a:srgbClr val="000000"/>
                </a:solidFill>
              </a:rPr>
              <a:t>SDSU Model</a:t>
            </a:r>
          </a:p>
          <a:p>
            <a:pPr lvl="1"/>
            <a:r>
              <a:rPr lang="en-US" sz="2000" dirty="0">
                <a:solidFill>
                  <a:srgbClr val="000000"/>
                </a:solidFill>
              </a:rPr>
              <a:t>Putting CSU programs in context</a:t>
            </a:r>
          </a:p>
          <a:p>
            <a:r>
              <a:rPr lang="en-US" sz="2000" dirty="0">
                <a:solidFill>
                  <a:srgbClr val="000000"/>
                </a:solidFill>
              </a:rPr>
              <a:t>Mary: ULAs in College Algebra</a:t>
            </a:r>
          </a:p>
          <a:p>
            <a:r>
              <a:rPr lang="en-US" sz="2000" dirty="0">
                <a:solidFill>
                  <a:srgbClr val="000000"/>
                </a:solidFill>
              </a:rPr>
              <a:t>Janet: Lab Leaders in </a:t>
            </a:r>
            <a:r>
              <a:rPr lang="en-US" sz="2000" dirty="0" err="1">
                <a:solidFill>
                  <a:srgbClr val="000000"/>
                </a:solidFill>
              </a:rPr>
              <a:t>PreCalculus</a:t>
            </a:r>
            <a:endParaRPr lang="en-US" sz="2000" dirty="0">
              <a:solidFill>
                <a:srgbClr val="000000"/>
              </a:solidFill>
            </a:endParaRPr>
          </a:p>
        </p:txBody>
      </p:sp>
    </p:spTree>
    <p:extLst>
      <p:ext uri="{BB962C8B-B14F-4D97-AF65-F5344CB8AC3E}">
        <p14:creationId xmlns:p14="http://schemas.microsoft.com/office/powerpoint/2010/main" val="179431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CAD4CA1F-4160-429F-9C1A-70441C911888}"/>
              </a:ext>
            </a:extLst>
          </p:cNvPr>
          <p:cNvSpPr/>
          <p:nvPr/>
        </p:nvSpPr>
        <p:spPr>
          <a:xfrm>
            <a:off x="9576118" y="2216790"/>
            <a:ext cx="1064029" cy="106402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D8CD5AA-DF26-4601-B867-6CEB364C2A0C}"/>
              </a:ext>
            </a:extLst>
          </p:cNvPr>
          <p:cNvSpPr/>
          <p:nvPr/>
        </p:nvSpPr>
        <p:spPr>
          <a:xfrm>
            <a:off x="6935909" y="2207265"/>
            <a:ext cx="1064029" cy="106402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175ACD2-624D-4F53-830A-A777E9B90E6A}"/>
              </a:ext>
            </a:extLst>
          </p:cNvPr>
          <p:cNvSpPr/>
          <p:nvPr/>
        </p:nvSpPr>
        <p:spPr>
          <a:xfrm>
            <a:off x="4237061" y="2207265"/>
            <a:ext cx="1064029" cy="106402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ooter Placeholder 53">
            <a:extLst>
              <a:ext uri="{FF2B5EF4-FFF2-40B4-BE49-F238E27FC236}">
                <a16:creationId xmlns:a16="http://schemas.microsoft.com/office/drawing/2014/main" id="{397CCA39-DDD2-461D-A68C-03D1BD230A2F}"/>
              </a:ext>
            </a:extLst>
          </p:cNvPr>
          <p:cNvSpPr>
            <a:spLocks noGrp="1"/>
          </p:cNvSpPr>
          <p:nvPr>
            <p:ph type="ftr" sz="quarter" idx="4294967295"/>
          </p:nvPr>
        </p:nvSpPr>
        <p:spPr>
          <a:xfrm>
            <a:off x="0" y="6273800"/>
            <a:ext cx="1897063" cy="365125"/>
          </a:xfrm>
        </p:spPr>
        <p:txBody>
          <a:bodyPr/>
          <a:lstStyle/>
          <a:p>
            <a:r>
              <a:rPr lang="en-US" spc="-200">
                <a:latin typeface="+mj-lt"/>
              </a:rPr>
              <a:t>Creative  </a:t>
            </a:r>
            <a:r>
              <a:rPr lang="en-US" spc="-200">
                <a:solidFill>
                  <a:schemeClr val="bg1"/>
                </a:solidFill>
                <a:latin typeface="+mj-lt"/>
              </a:rPr>
              <a:t>Orange</a:t>
            </a:r>
            <a:endParaRPr lang="en-US" dirty="0">
              <a:solidFill>
                <a:schemeClr val="bg1"/>
              </a:solidFill>
              <a:latin typeface="+mj-lt"/>
            </a:endParaRPr>
          </a:p>
        </p:txBody>
      </p:sp>
      <p:sp>
        <p:nvSpPr>
          <p:cNvPr id="106" name="Title 287">
            <a:extLst>
              <a:ext uri="{FF2B5EF4-FFF2-40B4-BE49-F238E27FC236}">
                <a16:creationId xmlns:a16="http://schemas.microsoft.com/office/drawing/2014/main" id="{F0B39A05-69B5-4CB6-9F05-C6E1D412A747}"/>
              </a:ext>
            </a:extLst>
          </p:cNvPr>
          <p:cNvSpPr txBox="1">
            <a:spLocks/>
          </p:cNvSpPr>
          <p:nvPr/>
        </p:nvSpPr>
        <p:spPr>
          <a:xfrm>
            <a:off x="664464" y="486035"/>
            <a:ext cx="9722271"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Summary</a:t>
            </a:r>
          </a:p>
        </p:txBody>
      </p:sp>
      <p:grpSp>
        <p:nvGrpSpPr>
          <p:cNvPr id="107" name="Group 106">
            <a:extLst>
              <a:ext uri="{FF2B5EF4-FFF2-40B4-BE49-F238E27FC236}">
                <a16:creationId xmlns:a16="http://schemas.microsoft.com/office/drawing/2014/main" id="{B57ACC22-6CAD-486C-A0EA-E265969C6A5B}"/>
              </a:ext>
            </a:extLst>
          </p:cNvPr>
          <p:cNvGrpSpPr/>
          <p:nvPr/>
        </p:nvGrpSpPr>
        <p:grpSpPr>
          <a:xfrm>
            <a:off x="781451" y="1170147"/>
            <a:ext cx="689368" cy="134317"/>
            <a:chOff x="822326" y="1148393"/>
            <a:chExt cx="897694" cy="166395"/>
          </a:xfrm>
        </p:grpSpPr>
        <p:sp>
          <p:nvSpPr>
            <p:cNvPr id="108" name="Oval 170">
              <a:extLst>
                <a:ext uri="{FF2B5EF4-FFF2-40B4-BE49-F238E27FC236}">
                  <a16:creationId xmlns:a16="http://schemas.microsoft.com/office/drawing/2014/main" id="{A419668B-DF96-42D4-8B46-B636EF79298D}"/>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Oval 171">
              <a:extLst>
                <a:ext uri="{FF2B5EF4-FFF2-40B4-BE49-F238E27FC236}">
                  <a16:creationId xmlns:a16="http://schemas.microsoft.com/office/drawing/2014/main" id="{C0B7240C-2DBB-4A10-B07A-FE2A7D434B46}"/>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Oval 172">
              <a:extLst>
                <a:ext uri="{FF2B5EF4-FFF2-40B4-BE49-F238E27FC236}">
                  <a16:creationId xmlns:a16="http://schemas.microsoft.com/office/drawing/2014/main" id="{1A2D794F-5109-412A-8B40-3339451EFD03}"/>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Oval 173">
              <a:extLst>
                <a:ext uri="{FF2B5EF4-FFF2-40B4-BE49-F238E27FC236}">
                  <a16:creationId xmlns:a16="http://schemas.microsoft.com/office/drawing/2014/main" id="{CA563907-3F06-44E9-B0BC-6A692F9CA3C8}"/>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grpSp>
        <p:nvGrpSpPr>
          <p:cNvPr id="4" name="Group 3">
            <a:extLst>
              <a:ext uri="{FF2B5EF4-FFF2-40B4-BE49-F238E27FC236}">
                <a16:creationId xmlns:a16="http://schemas.microsoft.com/office/drawing/2014/main" id="{6CA4F30C-1D12-2048-8753-B8204249DEF9}"/>
              </a:ext>
            </a:extLst>
          </p:cNvPr>
          <p:cNvGrpSpPr/>
          <p:nvPr/>
        </p:nvGrpSpPr>
        <p:grpSpPr>
          <a:xfrm>
            <a:off x="781451" y="1655586"/>
            <a:ext cx="10639024" cy="4267215"/>
            <a:chOff x="781451" y="1655586"/>
            <a:chExt cx="10639024" cy="4267215"/>
          </a:xfrm>
        </p:grpSpPr>
        <p:grpSp>
          <p:nvGrpSpPr>
            <p:cNvPr id="14" name="Group 13">
              <a:extLst>
                <a:ext uri="{FF2B5EF4-FFF2-40B4-BE49-F238E27FC236}">
                  <a16:creationId xmlns:a16="http://schemas.microsoft.com/office/drawing/2014/main" id="{B06AE44E-77BD-4743-B9F3-61382182D1B5}"/>
                </a:ext>
              </a:extLst>
            </p:cNvPr>
            <p:cNvGrpSpPr/>
            <p:nvPr/>
          </p:nvGrpSpPr>
          <p:grpSpPr>
            <a:xfrm>
              <a:off x="781451" y="1655586"/>
              <a:ext cx="10639024" cy="4267215"/>
              <a:chOff x="3994150" y="2841625"/>
              <a:chExt cx="4203701" cy="1177925"/>
            </a:xfrm>
          </p:grpSpPr>
          <p:sp>
            <p:nvSpPr>
              <p:cNvPr id="8" name="Freeform 5">
                <a:extLst>
                  <a:ext uri="{FF2B5EF4-FFF2-40B4-BE49-F238E27FC236}">
                    <a16:creationId xmlns:a16="http://schemas.microsoft.com/office/drawing/2014/main" id="{C83E3F91-6FB7-478D-BAF8-08E94A253955}"/>
                  </a:ext>
                </a:extLst>
              </p:cNvPr>
              <p:cNvSpPr>
                <a:spLocks/>
              </p:cNvSpPr>
              <p:nvPr/>
            </p:nvSpPr>
            <p:spPr bwMode="auto">
              <a:xfrm>
                <a:off x="3994150" y="2841625"/>
                <a:ext cx="1052513" cy="1177925"/>
              </a:xfrm>
              <a:custGeom>
                <a:avLst/>
                <a:gdLst>
                  <a:gd name="T0" fmla="*/ 663 w 663"/>
                  <a:gd name="T1" fmla="*/ 742 h 742"/>
                  <a:gd name="T2" fmla="*/ 0 w 663"/>
                  <a:gd name="T3" fmla="*/ 647 h 742"/>
                  <a:gd name="T4" fmla="*/ 0 w 663"/>
                  <a:gd name="T5" fmla="*/ 96 h 742"/>
                  <a:gd name="T6" fmla="*/ 663 w 663"/>
                  <a:gd name="T7" fmla="*/ 0 h 742"/>
                  <a:gd name="T8" fmla="*/ 663 w 663"/>
                  <a:gd name="T9" fmla="*/ 742 h 742"/>
                </a:gdLst>
                <a:ahLst/>
                <a:cxnLst>
                  <a:cxn ang="0">
                    <a:pos x="T0" y="T1"/>
                  </a:cxn>
                  <a:cxn ang="0">
                    <a:pos x="T2" y="T3"/>
                  </a:cxn>
                  <a:cxn ang="0">
                    <a:pos x="T4" y="T5"/>
                  </a:cxn>
                  <a:cxn ang="0">
                    <a:pos x="T6" y="T7"/>
                  </a:cxn>
                  <a:cxn ang="0">
                    <a:pos x="T8" y="T9"/>
                  </a:cxn>
                </a:cxnLst>
                <a:rect l="0" t="0" r="r" b="b"/>
                <a:pathLst>
                  <a:path w="663" h="742">
                    <a:moveTo>
                      <a:pt x="663" y="742"/>
                    </a:moveTo>
                    <a:lnTo>
                      <a:pt x="0" y="647"/>
                    </a:lnTo>
                    <a:lnTo>
                      <a:pt x="0" y="96"/>
                    </a:lnTo>
                    <a:lnTo>
                      <a:pt x="663" y="0"/>
                    </a:lnTo>
                    <a:lnTo>
                      <a:pt x="663" y="74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solidFill>
                    <a:schemeClr val="bg1"/>
                  </a:solidFill>
                </a:endParaRPr>
              </a:p>
            </p:txBody>
          </p:sp>
          <p:sp>
            <p:nvSpPr>
              <p:cNvPr id="9" name="Freeform 6">
                <a:extLst>
                  <a:ext uri="{FF2B5EF4-FFF2-40B4-BE49-F238E27FC236}">
                    <a16:creationId xmlns:a16="http://schemas.microsoft.com/office/drawing/2014/main" id="{6EBB0BD5-541B-482F-93A0-B75132F08CDF}"/>
                  </a:ext>
                </a:extLst>
              </p:cNvPr>
              <p:cNvSpPr>
                <a:spLocks/>
              </p:cNvSpPr>
              <p:nvPr/>
            </p:nvSpPr>
            <p:spPr bwMode="auto">
              <a:xfrm>
                <a:off x="5046663" y="2841625"/>
                <a:ext cx="1049338" cy="1177925"/>
              </a:xfrm>
              <a:custGeom>
                <a:avLst/>
                <a:gdLst>
                  <a:gd name="T0" fmla="*/ 0 w 661"/>
                  <a:gd name="T1" fmla="*/ 742 h 742"/>
                  <a:gd name="T2" fmla="*/ 661 w 661"/>
                  <a:gd name="T3" fmla="*/ 647 h 742"/>
                  <a:gd name="T4" fmla="*/ 661 w 661"/>
                  <a:gd name="T5" fmla="*/ 96 h 742"/>
                  <a:gd name="T6" fmla="*/ 0 w 661"/>
                  <a:gd name="T7" fmla="*/ 0 h 742"/>
                  <a:gd name="T8" fmla="*/ 0 w 661"/>
                  <a:gd name="T9" fmla="*/ 742 h 742"/>
                </a:gdLst>
                <a:ahLst/>
                <a:cxnLst>
                  <a:cxn ang="0">
                    <a:pos x="T0" y="T1"/>
                  </a:cxn>
                  <a:cxn ang="0">
                    <a:pos x="T2" y="T3"/>
                  </a:cxn>
                  <a:cxn ang="0">
                    <a:pos x="T4" y="T5"/>
                  </a:cxn>
                  <a:cxn ang="0">
                    <a:pos x="T6" y="T7"/>
                  </a:cxn>
                  <a:cxn ang="0">
                    <a:pos x="T8" y="T9"/>
                  </a:cxn>
                </a:cxnLst>
                <a:rect l="0" t="0" r="r" b="b"/>
                <a:pathLst>
                  <a:path w="661" h="742">
                    <a:moveTo>
                      <a:pt x="0" y="742"/>
                    </a:moveTo>
                    <a:lnTo>
                      <a:pt x="661" y="647"/>
                    </a:lnTo>
                    <a:lnTo>
                      <a:pt x="661" y="96"/>
                    </a:lnTo>
                    <a:lnTo>
                      <a:pt x="0" y="0"/>
                    </a:lnTo>
                    <a:lnTo>
                      <a:pt x="0" y="74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F0899270-0282-4DEF-9097-FC761265D700}"/>
                  </a:ext>
                </a:extLst>
              </p:cNvPr>
              <p:cNvSpPr>
                <a:spLocks/>
              </p:cNvSpPr>
              <p:nvPr/>
            </p:nvSpPr>
            <p:spPr bwMode="auto">
              <a:xfrm>
                <a:off x="6096000" y="2841625"/>
                <a:ext cx="1052513" cy="1177925"/>
              </a:xfrm>
              <a:custGeom>
                <a:avLst/>
                <a:gdLst>
                  <a:gd name="T0" fmla="*/ 663 w 663"/>
                  <a:gd name="T1" fmla="*/ 742 h 742"/>
                  <a:gd name="T2" fmla="*/ 0 w 663"/>
                  <a:gd name="T3" fmla="*/ 647 h 742"/>
                  <a:gd name="T4" fmla="*/ 0 w 663"/>
                  <a:gd name="T5" fmla="*/ 96 h 742"/>
                  <a:gd name="T6" fmla="*/ 663 w 663"/>
                  <a:gd name="T7" fmla="*/ 0 h 742"/>
                  <a:gd name="T8" fmla="*/ 663 w 663"/>
                  <a:gd name="T9" fmla="*/ 742 h 742"/>
                </a:gdLst>
                <a:ahLst/>
                <a:cxnLst>
                  <a:cxn ang="0">
                    <a:pos x="T0" y="T1"/>
                  </a:cxn>
                  <a:cxn ang="0">
                    <a:pos x="T2" y="T3"/>
                  </a:cxn>
                  <a:cxn ang="0">
                    <a:pos x="T4" y="T5"/>
                  </a:cxn>
                  <a:cxn ang="0">
                    <a:pos x="T6" y="T7"/>
                  </a:cxn>
                  <a:cxn ang="0">
                    <a:pos x="T8" y="T9"/>
                  </a:cxn>
                </a:cxnLst>
                <a:rect l="0" t="0" r="r" b="b"/>
                <a:pathLst>
                  <a:path w="663" h="742">
                    <a:moveTo>
                      <a:pt x="663" y="742"/>
                    </a:moveTo>
                    <a:lnTo>
                      <a:pt x="0" y="647"/>
                    </a:lnTo>
                    <a:lnTo>
                      <a:pt x="0" y="96"/>
                    </a:lnTo>
                    <a:lnTo>
                      <a:pt x="663" y="0"/>
                    </a:lnTo>
                    <a:lnTo>
                      <a:pt x="663" y="74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E0292119-8261-43C2-B257-9AC19A6553FE}"/>
                  </a:ext>
                </a:extLst>
              </p:cNvPr>
              <p:cNvSpPr>
                <a:spLocks/>
              </p:cNvSpPr>
              <p:nvPr/>
            </p:nvSpPr>
            <p:spPr bwMode="auto">
              <a:xfrm>
                <a:off x="7148513" y="2841625"/>
                <a:ext cx="1049338" cy="1177925"/>
              </a:xfrm>
              <a:custGeom>
                <a:avLst/>
                <a:gdLst>
                  <a:gd name="T0" fmla="*/ 0 w 661"/>
                  <a:gd name="T1" fmla="*/ 742 h 742"/>
                  <a:gd name="T2" fmla="*/ 661 w 661"/>
                  <a:gd name="T3" fmla="*/ 647 h 742"/>
                  <a:gd name="T4" fmla="*/ 661 w 661"/>
                  <a:gd name="T5" fmla="*/ 96 h 742"/>
                  <a:gd name="T6" fmla="*/ 0 w 661"/>
                  <a:gd name="T7" fmla="*/ 0 h 742"/>
                  <a:gd name="T8" fmla="*/ 0 w 661"/>
                  <a:gd name="T9" fmla="*/ 742 h 742"/>
                </a:gdLst>
                <a:ahLst/>
                <a:cxnLst>
                  <a:cxn ang="0">
                    <a:pos x="T0" y="T1"/>
                  </a:cxn>
                  <a:cxn ang="0">
                    <a:pos x="T2" y="T3"/>
                  </a:cxn>
                  <a:cxn ang="0">
                    <a:pos x="T4" y="T5"/>
                  </a:cxn>
                  <a:cxn ang="0">
                    <a:pos x="T6" y="T7"/>
                  </a:cxn>
                  <a:cxn ang="0">
                    <a:pos x="T8" y="T9"/>
                  </a:cxn>
                </a:cxnLst>
                <a:rect l="0" t="0" r="r" b="b"/>
                <a:pathLst>
                  <a:path w="661" h="742">
                    <a:moveTo>
                      <a:pt x="0" y="742"/>
                    </a:moveTo>
                    <a:lnTo>
                      <a:pt x="661" y="647"/>
                    </a:lnTo>
                    <a:lnTo>
                      <a:pt x="661" y="96"/>
                    </a:lnTo>
                    <a:lnTo>
                      <a:pt x="0" y="0"/>
                    </a:lnTo>
                    <a:lnTo>
                      <a:pt x="0" y="74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Oval 1">
              <a:extLst>
                <a:ext uri="{FF2B5EF4-FFF2-40B4-BE49-F238E27FC236}">
                  <a16:creationId xmlns:a16="http://schemas.microsoft.com/office/drawing/2014/main" id="{0E739D7C-1ECA-4215-9B8B-B19ED2CE6649}"/>
                </a:ext>
              </a:extLst>
            </p:cNvPr>
            <p:cNvSpPr/>
            <p:nvPr/>
          </p:nvSpPr>
          <p:spPr>
            <a:xfrm>
              <a:off x="1597225" y="2207265"/>
              <a:ext cx="1064029" cy="106402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23">
              <a:extLst>
                <a:ext uri="{FF2B5EF4-FFF2-40B4-BE49-F238E27FC236}">
                  <a16:creationId xmlns:a16="http://schemas.microsoft.com/office/drawing/2014/main" id="{CE71AA2A-17D2-4B3A-BA54-19233B5301F0}"/>
                </a:ext>
              </a:extLst>
            </p:cNvPr>
            <p:cNvSpPr>
              <a:spLocks noEditPoints="1"/>
            </p:cNvSpPr>
            <p:nvPr/>
          </p:nvSpPr>
          <p:spPr bwMode="auto">
            <a:xfrm>
              <a:off x="1798246" y="2488678"/>
              <a:ext cx="681038" cy="520383"/>
            </a:xfrm>
            <a:custGeom>
              <a:avLst/>
              <a:gdLst>
                <a:gd name="T0" fmla="*/ 151 w 164"/>
                <a:gd name="T1" fmla="*/ 34 h 123"/>
                <a:gd name="T2" fmla="*/ 34 w 164"/>
                <a:gd name="T3" fmla="*/ 34 h 123"/>
                <a:gd name="T4" fmla="*/ 21 w 164"/>
                <a:gd name="T5" fmla="*/ 44 h 123"/>
                <a:gd name="T6" fmla="*/ 21 w 164"/>
                <a:gd name="T7" fmla="*/ 44 h 123"/>
                <a:gd name="T8" fmla="*/ 1 w 164"/>
                <a:gd name="T9" fmla="*/ 112 h 123"/>
                <a:gd name="T10" fmla="*/ 1 w 164"/>
                <a:gd name="T11" fmla="*/ 114 h 123"/>
                <a:gd name="T12" fmla="*/ 14 w 164"/>
                <a:gd name="T13" fmla="*/ 123 h 123"/>
                <a:gd name="T14" fmla="*/ 130 w 164"/>
                <a:gd name="T15" fmla="*/ 123 h 123"/>
                <a:gd name="T16" fmla="*/ 143 w 164"/>
                <a:gd name="T17" fmla="*/ 113 h 123"/>
                <a:gd name="T18" fmla="*/ 143 w 164"/>
                <a:gd name="T19" fmla="*/ 113 h 123"/>
                <a:gd name="T20" fmla="*/ 164 w 164"/>
                <a:gd name="T21" fmla="*/ 52 h 123"/>
                <a:gd name="T22" fmla="*/ 164 w 164"/>
                <a:gd name="T23" fmla="*/ 51 h 123"/>
                <a:gd name="T24" fmla="*/ 164 w 164"/>
                <a:gd name="T25" fmla="*/ 48 h 123"/>
                <a:gd name="T26" fmla="*/ 151 w 164"/>
                <a:gd name="T27" fmla="*/ 34 h 123"/>
                <a:gd name="T28" fmla="*/ 3 w 164"/>
                <a:gd name="T29" fmla="*/ 71 h 123"/>
                <a:gd name="T30" fmla="*/ 4 w 164"/>
                <a:gd name="T31" fmla="*/ 71 h 123"/>
                <a:gd name="T32" fmla="*/ 7 w 164"/>
                <a:gd name="T33" fmla="*/ 68 h 123"/>
                <a:gd name="T34" fmla="*/ 15 w 164"/>
                <a:gd name="T35" fmla="*/ 42 h 123"/>
                <a:gd name="T36" fmla="*/ 15 w 164"/>
                <a:gd name="T37" fmla="*/ 42 h 123"/>
                <a:gd name="T38" fmla="*/ 34 w 164"/>
                <a:gd name="T39" fmla="*/ 27 h 123"/>
                <a:gd name="T40" fmla="*/ 140 w 164"/>
                <a:gd name="T41" fmla="*/ 27 h 123"/>
                <a:gd name="T42" fmla="*/ 143 w 164"/>
                <a:gd name="T43" fmla="*/ 26 h 123"/>
                <a:gd name="T44" fmla="*/ 143 w 164"/>
                <a:gd name="T45" fmla="*/ 22 h 123"/>
                <a:gd name="T46" fmla="*/ 130 w 164"/>
                <a:gd name="T47" fmla="*/ 13 h 123"/>
                <a:gd name="T48" fmla="*/ 67 w 164"/>
                <a:gd name="T49" fmla="*/ 13 h 123"/>
                <a:gd name="T50" fmla="*/ 54 w 164"/>
                <a:gd name="T51" fmla="*/ 1 h 123"/>
                <a:gd name="T52" fmla="*/ 52 w 164"/>
                <a:gd name="T53" fmla="*/ 0 h 123"/>
                <a:gd name="T54" fmla="*/ 14 w 164"/>
                <a:gd name="T55" fmla="*/ 0 h 123"/>
                <a:gd name="T56" fmla="*/ 0 w 164"/>
                <a:gd name="T57" fmla="*/ 13 h 123"/>
                <a:gd name="T58" fmla="*/ 0 w 164"/>
                <a:gd name="T59" fmla="*/ 67 h 123"/>
                <a:gd name="T60" fmla="*/ 3 w 164"/>
                <a:gd name="T61"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4" h="123">
                  <a:moveTo>
                    <a:pt x="151" y="34"/>
                  </a:moveTo>
                  <a:cubicBezTo>
                    <a:pt x="34" y="34"/>
                    <a:pt x="34" y="34"/>
                    <a:pt x="34" y="34"/>
                  </a:cubicBezTo>
                  <a:cubicBezTo>
                    <a:pt x="28" y="34"/>
                    <a:pt x="23" y="38"/>
                    <a:pt x="21" y="44"/>
                  </a:cubicBezTo>
                  <a:cubicBezTo>
                    <a:pt x="21" y="44"/>
                    <a:pt x="21" y="44"/>
                    <a:pt x="21" y="44"/>
                  </a:cubicBezTo>
                  <a:cubicBezTo>
                    <a:pt x="1" y="112"/>
                    <a:pt x="1" y="112"/>
                    <a:pt x="1" y="112"/>
                  </a:cubicBezTo>
                  <a:cubicBezTo>
                    <a:pt x="1" y="113"/>
                    <a:pt x="1" y="113"/>
                    <a:pt x="1" y="114"/>
                  </a:cubicBezTo>
                  <a:cubicBezTo>
                    <a:pt x="3" y="119"/>
                    <a:pt x="8" y="123"/>
                    <a:pt x="14" y="123"/>
                  </a:cubicBezTo>
                  <a:cubicBezTo>
                    <a:pt x="130" y="123"/>
                    <a:pt x="130" y="123"/>
                    <a:pt x="130" y="123"/>
                  </a:cubicBezTo>
                  <a:cubicBezTo>
                    <a:pt x="136" y="123"/>
                    <a:pt x="142" y="119"/>
                    <a:pt x="143" y="113"/>
                  </a:cubicBezTo>
                  <a:cubicBezTo>
                    <a:pt x="143" y="113"/>
                    <a:pt x="143" y="113"/>
                    <a:pt x="143" y="113"/>
                  </a:cubicBezTo>
                  <a:cubicBezTo>
                    <a:pt x="164" y="52"/>
                    <a:pt x="164" y="52"/>
                    <a:pt x="164" y="52"/>
                  </a:cubicBezTo>
                  <a:cubicBezTo>
                    <a:pt x="164" y="52"/>
                    <a:pt x="164" y="51"/>
                    <a:pt x="164" y="51"/>
                  </a:cubicBezTo>
                  <a:cubicBezTo>
                    <a:pt x="164" y="50"/>
                    <a:pt x="164" y="49"/>
                    <a:pt x="164" y="48"/>
                  </a:cubicBezTo>
                  <a:cubicBezTo>
                    <a:pt x="164" y="40"/>
                    <a:pt x="158" y="34"/>
                    <a:pt x="151" y="34"/>
                  </a:cubicBezTo>
                  <a:close/>
                  <a:moveTo>
                    <a:pt x="3" y="71"/>
                  </a:moveTo>
                  <a:cubicBezTo>
                    <a:pt x="3" y="71"/>
                    <a:pt x="4" y="71"/>
                    <a:pt x="4" y="71"/>
                  </a:cubicBezTo>
                  <a:cubicBezTo>
                    <a:pt x="5" y="71"/>
                    <a:pt x="7" y="70"/>
                    <a:pt x="7" y="68"/>
                  </a:cubicBezTo>
                  <a:cubicBezTo>
                    <a:pt x="15" y="42"/>
                    <a:pt x="15" y="42"/>
                    <a:pt x="15" y="42"/>
                  </a:cubicBezTo>
                  <a:cubicBezTo>
                    <a:pt x="15" y="42"/>
                    <a:pt x="15" y="42"/>
                    <a:pt x="15" y="42"/>
                  </a:cubicBezTo>
                  <a:cubicBezTo>
                    <a:pt x="17" y="33"/>
                    <a:pt x="25" y="27"/>
                    <a:pt x="34" y="27"/>
                  </a:cubicBezTo>
                  <a:cubicBezTo>
                    <a:pt x="140" y="27"/>
                    <a:pt x="140" y="27"/>
                    <a:pt x="140" y="27"/>
                  </a:cubicBezTo>
                  <a:cubicBezTo>
                    <a:pt x="141" y="27"/>
                    <a:pt x="142" y="26"/>
                    <a:pt x="143" y="26"/>
                  </a:cubicBezTo>
                  <a:cubicBezTo>
                    <a:pt x="143" y="25"/>
                    <a:pt x="143" y="23"/>
                    <a:pt x="143" y="22"/>
                  </a:cubicBezTo>
                  <a:cubicBezTo>
                    <a:pt x="141" y="17"/>
                    <a:pt x="136" y="13"/>
                    <a:pt x="130" y="13"/>
                  </a:cubicBezTo>
                  <a:cubicBezTo>
                    <a:pt x="67" y="13"/>
                    <a:pt x="67" y="13"/>
                    <a:pt x="67" y="13"/>
                  </a:cubicBezTo>
                  <a:cubicBezTo>
                    <a:pt x="54" y="1"/>
                    <a:pt x="54" y="1"/>
                    <a:pt x="54" y="1"/>
                  </a:cubicBezTo>
                  <a:cubicBezTo>
                    <a:pt x="53" y="0"/>
                    <a:pt x="52" y="0"/>
                    <a:pt x="52" y="0"/>
                  </a:cubicBezTo>
                  <a:cubicBezTo>
                    <a:pt x="14" y="0"/>
                    <a:pt x="14" y="0"/>
                    <a:pt x="14" y="0"/>
                  </a:cubicBezTo>
                  <a:cubicBezTo>
                    <a:pt x="6" y="0"/>
                    <a:pt x="0" y="6"/>
                    <a:pt x="0" y="13"/>
                  </a:cubicBezTo>
                  <a:cubicBezTo>
                    <a:pt x="0" y="67"/>
                    <a:pt x="0" y="67"/>
                    <a:pt x="0" y="67"/>
                  </a:cubicBezTo>
                  <a:cubicBezTo>
                    <a:pt x="0" y="69"/>
                    <a:pt x="2" y="70"/>
                    <a:pt x="3" y="7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2" name="Freeform 24">
            <a:extLst>
              <a:ext uri="{FF2B5EF4-FFF2-40B4-BE49-F238E27FC236}">
                <a16:creationId xmlns:a16="http://schemas.microsoft.com/office/drawing/2014/main" id="{3B9338EC-EF96-4511-B8BE-8C419CEC7216}"/>
              </a:ext>
            </a:extLst>
          </p:cNvPr>
          <p:cNvSpPr>
            <a:spLocks noEditPoints="1"/>
          </p:cNvSpPr>
          <p:nvPr/>
        </p:nvSpPr>
        <p:spPr bwMode="auto">
          <a:xfrm>
            <a:off x="4512382" y="2478200"/>
            <a:ext cx="532607" cy="541338"/>
          </a:xfrm>
          <a:custGeom>
            <a:avLst/>
            <a:gdLst>
              <a:gd name="T0" fmla="*/ 87 w 128"/>
              <a:gd name="T1" fmla="*/ 64 h 128"/>
              <a:gd name="T2" fmla="*/ 80 w 128"/>
              <a:gd name="T3" fmla="*/ 59 h 128"/>
              <a:gd name="T4" fmla="*/ 80 w 128"/>
              <a:gd name="T5" fmla="*/ 55 h 128"/>
              <a:gd name="T6" fmla="*/ 63 w 128"/>
              <a:gd name="T7" fmla="*/ 51 h 128"/>
              <a:gd name="T8" fmla="*/ 32 w 128"/>
              <a:gd name="T9" fmla="*/ 21 h 128"/>
              <a:gd name="T10" fmla="*/ 28 w 128"/>
              <a:gd name="T11" fmla="*/ 10 h 128"/>
              <a:gd name="T12" fmla="*/ 9 w 128"/>
              <a:gd name="T13" fmla="*/ 1 h 128"/>
              <a:gd name="T14" fmla="*/ 1 w 128"/>
              <a:gd name="T15" fmla="*/ 13 h 128"/>
              <a:gd name="T16" fmla="*/ 17 w 128"/>
              <a:gd name="T17" fmla="*/ 32 h 128"/>
              <a:gd name="T18" fmla="*/ 51 w 128"/>
              <a:gd name="T19" fmla="*/ 63 h 128"/>
              <a:gd name="T20" fmla="*/ 48 w 128"/>
              <a:gd name="T21" fmla="*/ 69 h 128"/>
              <a:gd name="T22" fmla="*/ 55 w 128"/>
              <a:gd name="T23" fmla="*/ 80 h 128"/>
              <a:gd name="T24" fmla="*/ 59 w 128"/>
              <a:gd name="T25" fmla="*/ 80 h 128"/>
              <a:gd name="T26" fmla="*/ 64 w 128"/>
              <a:gd name="T27" fmla="*/ 87 h 128"/>
              <a:gd name="T28" fmla="*/ 98 w 128"/>
              <a:gd name="T29" fmla="*/ 123 h 128"/>
              <a:gd name="T30" fmla="*/ 120 w 128"/>
              <a:gd name="T31" fmla="*/ 123 h 128"/>
              <a:gd name="T32" fmla="*/ 128 w 128"/>
              <a:gd name="T33" fmla="*/ 109 h 128"/>
              <a:gd name="T34" fmla="*/ 90 w 128"/>
              <a:gd name="T35" fmla="*/ 65 h 128"/>
              <a:gd name="T36" fmla="*/ 80 w 128"/>
              <a:gd name="T37" fmla="*/ 47 h 128"/>
              <a:gd name="T38" fmla="*/ 86 w 128"/>
              <a:gd name="T39" fmla="*/ 56 h 128"/>
              <a:gd name="T40" fmla="*/ 91 w 128"/>
              <a:gd name="T41" fmla="*/ 59 h 128"/>
              <a:gd name="T42" fmla="*/ 93 w 128"/>
              <a:gd name="T43" fmla="*/ 60 h 128"/>
              <a:gd name="T44" fmla="*/ 128 w 128"/>
              <a:gd name="T45" fmla="*/ 30 h 128"/>
              <a:gd name="T46" fmla="*/ 122 w 128"/>
              <a:gd name="T47" fmla="*/ 15 h 128"/>
              <a:gd name="T48" fmla="*/ 112 w 128"/>
              <a:gd name="T49" fmla="*/ 27 h 128"/>
              <a:gd name="T50" fmla="*/ 106 w 128"/>
              <a:gd name="T51" fmla="*/ 30 h 128"/>
              <a:gd name="T52" fmla="*/ 95 w 128"/>
              <a:gd name="T53" fmla="*/ 17 h 128"/>
              <a:gd name="T54" fmla="*/ 102 w 128"/>
              <a:gd name="T55" fmla="*/ 2 h 128"/>
              <a:gd name="T56" fmla="*/ 99 w 128"/>
              <a:gd name="T57" fmla="*/ 1 h 128"/>
              <a:gd name="T58" fmla="*/ 68 w 128"/>
              <a:gd name="T59" fmla="*/ 39 h 128"/>
              <a:gd name="T60" fmla="*/ 70 w 128"/>
              <a:gd name="T61" fmla="*/ 43 h 128"/>
              <a:gd name="T62" fmla="*/ 51 w 128"/>
              <a:gd name="T63" fmla="*/ 83 h 128"/>
              <a:gd name="T64" fmla="*/ 43 w 128"/>
              <a:gd name="T65" fmla="*/ 72 h 128"/>
              <a:gd name="T66" fmla="*/ 39 w 128"/>
              <a:gd name="T67" fmla="*/ 71 h 128"/>
              <a:gd name="T68" fmla="*/ 1 w 128"/>
              <a:gd name="T69" fmla="*/ 115 h 128"/>
              <a:gd name="T70" fmla="*/ 14 w 128"/>
              <a:gd name="T71" fmla="*/ 128 h 128"/>
              <a:gd name="T72" fmla="*/ 57 w 128"/>
              <a:gd name="T73" fmla="*/ 90 h 128"/>
              <a:gd name="T74" fmla="*/ 56 w 128"/>
              <a:gd name="T75" fmla="*/ 8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90" y="65"/>
                </a:moveTo>
                <a:cubicBezTo>
                  <a:pt x="89" y="64"/>
                  <a:pt x="88" y="64"/>
                  <a:pt x="87" y="64"/>
                </a:cubicBezTo>
                <a:cubicBezTo>
                  <a:pt x="86" y="64"/>
                  <a:pt x="86" y="64"/>
                  <a:pt x="85" y="64"/>
                </a:cubicBezTo>
                <a:cubicBezTo>
                  <a:pt x="83" y="64"/>
                  <a:pt x="80" y="62"/>
                  <a:pt x="80" y="59"/>
                </a:cubicBezTo>
                <a:cubicBezTo>
                  <a:pt x="80" y="58"/>
                  <a:pt x="80" y="58"/>
                  <a:pt x="80" y="57"/>
                </a:cubicBezTo>
                <a:cubicBezTo>
                  <a:pt x="81" y="56"/>
                  <a:pt x="80" y="55"/>
                  <a:pt x="80" y="55"/>
                </a:cubicBezTo>
                <a:cubicBezTo>
                  <a:pt x="76" y="51"/>
                  <a:pt x="76" y="51"/>
                  <a:pt x="76" y="51"/>
                </a:cubicBezTo>
                <a:cubicBezTo>
                  <a:pt x="73" y="48"/>
                  <a:pt x="67" y="48"/>
                  <a:pt x="63" y="51"/>
                </a:cubicBezTo>
                <a:cubicBezTo>
                  <a:pt x="63" y="51"/>
                  <a:pt x="63" y="51"/>
                  <a:pt x="63" y="51"/>
                </a:cubicBezTo>
                <a:cubicBezTo>
                  <a:pt x="32" y="21"/>
                  <a:pt x="32" y="21"/>
                  <a:pt x="32" y="21"/>
                </a:cubicBezTo>
                <a:cubicBezTo>
                  <a:pt x="32" y="17"/>
                  <a:pt x="32" y="17"/>
                  <a:pt x="32" y="17"/>
                </a:cubicBezTo>
                <a:cubicBezTo>
                  <a:pt x="32" y="14"/>
                  <a:pt x="31" y="11"/>
                  <a:pt x="28" y="10"/>
                </a:cubicBezTo>
                <a:cubicBezTo>
                  <a:pt x="13" y="1"/>
                  <a:pt x="13" y="1"/>
                  <a:pt x="13" y="1"/>
                </a:cubicBezTo>
                <a:cubicBezTo>
                  <a:pt x="12" y="0"/>
                  <a:pt x="10" y="1"/>
                  <a:pt x="9" y="1"/>
                </a:cubicBezTo>
                <a:cubicBezTo>
                  <a:pt x="1" y="9"/>
                  <a:pt x="1" y="9"/>
                  <a:pt x="1" y="9"/>
                </a:cubicBezTo>
                <a:cubicBezTo>
                  <a:pt x="1" y="10"/>
                  <a:pt x="0" y="11"/>
                  <a:pt x="1" y="13"/>
                </a:cubicBezTo>
                <a:cubicBezTo>
                  <a:pt x="10" y="28"/>
                  <a:pt x="10" y="28"/>
                  <a:pt x="10" y="28"/>
                </a:cubicBezTo>
                <a:cubicBezTo>
                  <a:pt x="12" y="31"/>
                  <a:pt x="14" y="32"/>
                  <a:pt x="17" y="32"/>
                </a:cubicBezTo>
                <a:cubicBezTo>
                  <a:pt x="21" y="32"/>
                  <a:pt x="21" y="32"/>
                  <a:pt x="21" y="32"/>
                </a:cubicBezTo>
                <a:cubicBezTo>
                  <a:pt x="51" y="63"/>
                  <a:pt x="51" y="63"/>
                  <a:pt x="51" y="63"/>
                </a:cubicBezTo>
                <a:cubicBezTo>
                  <a:pt x="51" y="63"/>
                  <a:pt x="51" y="63"/>
                  <a:pt x="51" y="63"/>
                </a:cubicBezTo>
                <a:cubicBezTo>
                  <a:pt x="49" y="65"/>
                  <a:pt x="48" y="67"/>
                  <a:pt x="48" y="69"/>
                </a:cubicBezTo>
                <a:cubicBezTo>
                  <a:pt x="48" y="72"/>
                  <a:pt x="49" y="74"/>
                  <a:pt x="51" y="76"/>
                </a:cubicBezTo>
                <a:cubicBezTo>
                  <a:pt x="55" y="80"/>
                  <a:pt x="55" y="80"/>
                  <a:pt x="55" y="80"/>
                </a:cubicBezTo>
                <a:cubicBezTo>
                  <a:pt x="55" y="80"/>
                  <a:pt x="57" y="81"/>
                  <a:pt x="57" y="80"/>
                </a:cubicBezTo>
                <a:cubicBezTo>
                  <a:pt x="58" y="80"/>
                  <a:pt x="59" y="80"/>
                  <a:pt x="59" y="80"/>
                </a:cubicBezTo>
                <a:cubicBezTo>
                  <a:pt x="62" y="80"/>
                  <a:pt x="64" y="82"/>
                  <a:pt x="64" y="85"/>
                </a:cubicBezTo>
                <a:cubicBezTo>
                  <a:pt x="64" y="86"/>
                  <a:pt x="64" y="86"/>
                  <a:pt x="64" y="87"/>
                </a:cubicBezTo>
                <a:cubicBezTo>
                  <a:pt x="64" y="88"/>
                  <a:pt x="64" y="89"/>
                  <a:pt x="65" y="90"/>
                </a:cubicBezTo>
                <a:cubicBezTo>
                  <a:pt x="98" y="123"/>
                  <a:pt x="98" y="123"/>
                  <a:pt x="98" y="123"/>
                </a:cubicBezTo>
                <a:cubicBezTo>
                  <a:pt x="101" y="126"/>
                  <a:pt x="105" y="128"/>
                  <a:pt x="109" y="128"/>
                </a:cubicBezTo>
                <a:cubicBezTo>
                  <a:pt x="113" y="128"/>
                  <a:pt x="117" y="126"/>
                  <a:pt x="120" y="123"/>
                </a:cubicBezTo>
                <a:cubicBezTo>
                  <a:pt x="123" y="120"/>
                  <a:pt x="123" y="120"/>
                  <a:pt x="123" y="120"/>
                </a:cubicBezTo>
                <a:cubicBezTo>
                  <a:pt x="126" y="117"/>
                  <a:pt x="128" y="113"/>
                  <a:pt x="128" y="109"/>
                </a:cubicBezTo>
                <a:cubicBezTo>
                  <a:pt x="128" y="105"/>
                  <a:pt x="126" y="101"/>
                  <a:pt x="123" y="98"/>
                </a:cubicBezTo>
                <a:lnTo>
                  <a:pt x="90" y="65"/>
                </a:lnTo>
                <a:close/>
                <a:moveTo>
                  <a:pt x="70" y="43"/>
                </a:moveTo>
                <a:cubicBezTo>
                  <a:pt x="74" y="43"/>
                  <a:pt x="77" y="45"/>
                  <a:pt x="80" y="47"/>
                </a:cubicBezTo>
                <a:cubicBezTo>
                  <a:pt x="83" y="51"/>
                  <a:pt x="83" y="51"/>
                  <a:pt x="83" y="51"/>
                </a:cubicBezTo>
                <a:cubicBezTo>
                  <a:pt x="85" y="52"/>
                  <a:pt x="86" y="54"/>
                  <a:pt x="86" y="56"/>
                </a:cubicBezTo>
                <a:cubicBezTo>
                  <a:pt x="86" y="57"/>
                  <a:pt x="87" y="59"/>
                  <a:pt x="88" y="59"/>
                </a:cubicBezTo>
                <a:cubicBezTo>
                  <a:pt x="89" y="59"/>
                  <a:pt x="90" y="59"/>
                  <a:pt x="91" y="59"/>
                </a:cubicBezTo>
                <a:cubicBezTo>
                  <a:pt x="92" y="60"/>
                  <a:pt x="92" y="60"/>
                  <a:pt x="92" y="60"/>
                </a:cubicBezTo>
                <a:cubicBezTo>
                  <a:pt x="93" y="60"/>
                  <a:pt x="93" y="60"/>
                  <a:pt x="93" y="60"/>
                </a:cubicBezTo>
                <a:cubicBezTo>
                  <a:pt x="95" y="59"/>
                  <a:pt x="97" y="59"/>
                  <a:pt x="99" y="59"/>
                </a:cubicBezTo>
                <a:cubicBezTo>
                  <a:pt x="115" y="59"/>
                  <a:pt x="128" y="46"/>
                  <a:pt x="128" y="30"/>
                </a:cubicBezTo>
                <a:cubicBezTo>
                  <a:pt x="128" y="25"/>
                  <a:pt x="127" y="21"/>
                  <a:pt x="124" y="16"/>
                </a:cubicBezTo>
                <a:cubicBezTo>
                  <a:pt x="124" y="15"/>
                  <a:pt x="123" y="15"/>
                  <a:pt x="122" y="15"/>
                </a:cubicBezTo>
                <a:cubicBezTo>
                  <a:pt x="121" y="15"/>
                  <a:pt x="120" y="15"/>
                  <a:pt x="120" y="16"/>
                </a:cubicBezTo>
                <a:cubicBezTo>
                  <a:pt x="112" y="27"/>
                  <a:pt x="112" y="27"/>
                  <a:pt x="112" y="27"/>
                </a:cubicBezTo>
                <a:cubicBezTo>
                  <a:pt x="111" y="29"/>
                  <a:pt x="109" y="30"/>
                  <a:pt x="108" y="30"/>
                </a:cubicBezTo>
                <a:cubicBezTo>
                  <a:pt x="106" y="30"/>
                  <a:pt x="106" y="30"/>
                  <a:pt x="106" y="30"/>
                </a:cubicBezTo>
                <a:cubicBezTo>
                  <a:pt x="101" y="30"/>
                  <a:pt x="97" y="27"/>
                  <a:pt x="95" y="22"/>
                </a:cubicBezTo>
                <a:cubicBezTo>
                  <a:pt x="94" y="20"/>
                  <a:pt x="94" y="19"/>
                  <a:pt x="95" y="17"/>
                </a:cubicBezTo>
                <a:cubicBezTo>
                  <a:pt x="102" y="5"/>
                  <a:pt x="102" y="5"/>
                  <a:pt x="102" y="5"/>
                </a:cubicBezTo>
                <a:cubicBezTo>
                  <a:pt x="103" y="4"/>
                  <a:pt x="103" y="3"/>
                  <a:pt x="102" y="2"/>
                </a:cubicBezTo>
                <a:cubicBezTo>
                  <a:pt x="102" y="1"/>
                  <a:pt x="101" y="1"/>
                  <a:pt x="100" y="1"/>
                </a:cubicBezTo>
                <a:cubicBezTo>
                  <a:pt x="100" y="1"/>
                  <a:pt x="99" y="1"/>
                  <a:pt x="99" y="1"/>
                </a:cubicBezTo>
                <a:cubicBezTo>
                  <a:pt x="83" y="1"/>
                  <a:pt x="70" y="14"/>
                  <a:pt x="70" y="30"/>
                </a:cubicBezTo>
                <a:cubicBezTo>
                  <a:pt x="70" y="33"/>
                  <a:pt x="69" y="36"/>
                  <a:pt x="68" y="39"/>
                </a:cubicBezTo>
                <a:cubicBezTo>
                  <a:pt x="67" y="40"/>
                  <a:pt x="67" y="41"/>
                  <a:pt x="68" y="42"/>
                </a:cubicBezTo>
                <a:cubicBezTo>
                  <a:pt x="68" y="43"/>
                  <a:pt x="69" y="43"/>
                  <a:pt x="70" y="43"/>
                </a:cubicBezTo>
                <a:close/>
                <a:moveTo>
                  <a:pt x="56" y="86"/>
                </a:moveTo>
                <a:cubicBezTo>
                  <a:pt x="54" y="85"/>
                  <a:pt x="52" y="85"/>
                  <a:pt x="51" y="83"/>
                </a:cubicBezTo>
                <a:cubicBezTo>
                  <a:pt x="47" y="80"/>
                  <a:pt x="47" y="80"/>
                  <a:pt x="47" y="80"/>
                </a:cubicBezTo>
                <a:cubicBezTo>
                  <a:pt x="45" y="78"/>
                  <a:pt x="44" y="75"/>
                  <a:pt x="43" y="72"/>
                </a:cubicBezTo>
                <a:cubicBezTo>
                  <a:pt x="43" y="71"/>
                  <a:pt x="42" y="71"/>
                  <a:pt x="42" y="70"/>
                </a:cubicBezTo>
                <a:cubicBezTo>
                  <a:pt x="41" y="70"/>
                  <a:pt x="40" y="70"/>
                  <a:pt x="39" y="71"/>
                </a:cubicBezTo>
                <a:cubicBezTo>
                  <a:pt x="5" y="105"/>
                  <a:pt x="5" y="105"/>
                  <a:pt x="5" y="105"/>
                </a:cubicBezTo>
                <a:cubicBezTo>
                  <a:pt x="2" y="108"/>
                  <a:pt x="1" y="111"/>
                  <a:pt x="1" y="115"/>
                </a:cubicBezTo>
                <a:cubicBezTo>
                  <a:pt x="1" y="118"/>
                  <a:pt x="2" y="122"/>
                  <a:pt x="5" y="125"/>
                </a:cubicBezTo>
                <a:cubicBezTo>
                  <a:pt x="8" y="127"/>
                  <a:pt x="11" y="128"/>
                  <a:pt x="14" y="128"/>
                </a:cubicBezTo>
                <a:cubicBezTo>
                  <a:pt x="17" y="128"/>
                  <a:pt x="21" y="126"/>
                  <a:pt x="24" y="123"/>
                </a:cubicBezTo>
                <a:cubicBezTo>
                  <a:pt x="57" y="90"/>
                  <a:pt x="57" y="90"/>
                  <a:pt x="57" y="90"/>
                </a:cubicBezTo>
                <a:cubicBezTo>
                  <a:pt x="58" y="89"/>
                  <a:pt x="58" y="88"/>
                  <a:pt x="58" y="87"/>
                </a:cubicBezTo>
                <a:cubicBezTo>
                  <a:pt x="57" y="86"/>
                  <a:pt x="57" y="86"/>
                  <a:pt x="56"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7A75DA6E-2278-416C-86FB-DFDD2B64AFD3}"/>
              </a:ext>
            </a:extLst>
          </p:cNvPr>
          <p:cNvSpPr>
            <a:spLocks noEditPoints="1"/>
          </p:cNvSpPr>
          <p:nvPr/>
        </p:nvSpPr>
        <p:spPr bwMode="auto">
          <a:xfrm>
            <a:off x="8925518" y="1810320"/>
            <a:ext cx="454025" cy="616427"/>
          </a:xfrm>
          <a:custGeom>
            <a:avLst/>
            <a:gdLst>
              <a:gd name="T0" fmla="*/ 108 w 109"/>
              <a:gd name="T1" fmla="*/ 117 h 146"/>
              <a:gd name="T2" fmla="*/ 84 w 109"/>
              <a:gd name="T3" fmla="*/ 85 h 146"/>
              <a:gd name="T4" fmla="*/ 96 w 109"/>
              <a:gd name="T5" fmla="*/ 85 h 146"/>
              <a:gd name="T6" fmla="*/ 97 w 109"/>
              <a:gd name="T7" fmla="*/ 85 h 146"/>
              <a:gd name="T8" fmla="*/ 100 w 109"/>
              <a:gd name="T9" fmla="*/ 82 h 146"/>
              <a:gd name="T10" fmla="*/ 98 w 109"/>
              <a:gd name="T11" fmla="*/ 80 h 146"/>
              <a:gd name="T12" fmla="*/ 74 w 109"/>
              <a:gd name="T13" fmla="*/ 49 h 146"/>
              <a:gd name="T14" fmla="*/ 87 w 109"/>
              <a:gd name="T15" fmla="*/ 49 h 146"/>
              <a:gd name="T16" fmla="*/ 88 w 109"/>
              <a:gd name="T17" fmla="*/ 49 h 146"/>
              <a:gd name="T18" fmla="*/ 91 w 109"/>
              <a:gd name="T19" fmla="*/ 46 h 146"/>
              <a:gd name="T20" fmla="*/ 89 w 109"/>
              <a:gd name="T21" fmla="*/ 44 h 146"/>
              <a:gd name="T22" fmla="*/ 57 w 109"/>
              <a:gd name="T23" fmla="*/ 2 h 146"/>
              <a:gd name="T24" fmla="*/ 52 w 109"/>
              <a:gd name="T25" fmla="*/ 2 h 146"/>
              <a:gd name="T26" fmla="*/ 19 w 109"/>
              <a:gd name="T27" fmla="*/ 44 h 146"/>
              <a:gd name="T28" fmla="*/ 18 w 109"/>
              <a:gd name="T29" fmla="*/ 47 h 146"/>
              <a:gd name="T30" fmla="*/ 21 w 109"/>
              <a:gd name="T31" fmla="*/ 49 h 146"/>
              <a:gd name="T32" fmla="*/ 34 w 109"/>
              <a:gd name="T33" fmla="*/ 49 h 146"/>
              <a:gd name="T34" fmla="*/ 9 w 109"/>
              <a:gd name="T35" fmla="*/ 80 h 146"/>
              <a:gd name="T36" fmla="*/ 9 w 109"/>
              <a:gd name="T37" fmla="*/ 84 h 146"/>
              <a:gd name="T38" fmla="*/ 12 w 109"/>
              <a:gd name="T39" fmla="*/ 85 h 146"/>
              <a:gd name="T40" fmla="*/ 25 w 109"/>
              <a:gd name="T41" fmla="*/ 85 h 146"/>
              <a:gd name="T42" fmla="*/ 0 w 109"/>
              <a:gd name="T43" fmla="*/ 117 h 146"/>
              <a:gd name="T44" fmla="*/ 0 w 109"/>
              <a:gd name="T45" fmla="*/ 120 h 146"/>
              <a:gd name="T46" fmla="*/ 3 w 109"/>
              <a:gd name="T47" fmla="*/ 122 h 146"/>
              <a:gd name="T48" fmla="*/ 41 w 109"/>
              <a:gd name="T49" fmla="*/ 122 h 146"/>
              <a:gd name="T50" fmla="*/ 34 w 109"/>
              <a:gd name="T51" fmla="*/ 141 h 146"/>
              <a:gd name="T52" fmla="*/ 33 w 109"/>
              <a:gd name="T53" fmla="*/ 144 h 146"/>
              <a:gd name="T54" fmla="*/ 36 w 109"/>
              <a:gd name="T55" fmla="*/ 146 h 146"/>
              <a:gd name="T56" fmla="*/ 72 w 109"/>
              <a:gd name="T57" fmla="*/ 146 h 146"/>
              <a:gd name="T58" fmla="*/ 75 w 109"/>
              <a:gd name="T59" fmla="*/ 144 h 146"/>
              <a:gd name="T60" fmla="*/ 74 w 109"/>
              <a:gd name="T61" fmla="*/ 141 h 146"/>
              <a:gd name="T62" fmla="*/ 67 w 109"/>
              <a:gd name="T63" fmla="*/ 122 h 146"/>
              <a:gd name="T64" fmla="*/ 106 w 109"/>
              <a:gd name="T65" fmla="*/ 122 h 146"/>
              <a:gd name="T66" fmla="*/ 108 w 109"/>
              <a:gd name="T67" fmla="*/ 120 h 146"/>
              <a:gd name="T68" fmla="*/ 108 w 109"/>
              <a:gd name="T69" fmla="*/ 117 h 146"/>
              <a:gd name="T70" fmla="*/ 108 w 109"/>
              <a:gd name="T71" fmla="*/ 117 h 146"/>
              <a:gd name="T72" fmla="*/ 108 w 109"/>
              <a:gd name="T73" fmla="*/ 11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46">
                <a:moveTo>
                  <a:pt x="108" y="117"/>
                </a:moveTo>
                <a:cubicBezTo>
                  <a:pt x="84" y="85"/>
                  <a:pt x="84" y="85"/>
                  <a:pt x="84" y="85"/>
                </a:cubicBezTo>
                <a:cubicBezTo>
                  <a:pt x="96" y="85"/>
                  <a:pt x="96" y="85"/>
                  <a:pt x="96" y="85"/>
                </a:cubicBezTo>
                <a:cubicBezTo>
                  <a:pt x="96" y="85"/>
                  <a:pt x="97" y="85"/>
                  <a:pt x="97" y="85"/>
                </a:cubicBezTo>
                <a:cubicBezTo>
                  <a:pt x="98" y="85"/>
                  <a:pt x="100" y="84"/>
                  <a:pt x="100" y="82"/>
                </a:cubicBezTo>
                <a:cubicBezTo>
                  <a:pt x="100" y="81"/>
                  <a:pt x="99" y="80"/>
                  <a:pt x="98" y="80"/>
                </a:cubicBezTo>
                <a:cubicBezTo>
                  <a:pt x="74" y="49"/>
                  <a:pt x="74" y="49"/>
                  <a:pt x="74" y="49"/>
                </a:cubicBezTo>
                <a:cubicBezTo>
                  <a:pt x="87" y="49"/>
                  <a:pt x="87" y="49"/>
                  <a:pt x="87" y="49"/>
                </a:cubicBezTo>
                <a:cubicBezTo>
                  <a:pt x="87" y="49"/>
                  <a:pt x="87" y="49"/>
                  <a:pt x="88" y="49"/>
                </a:cubicBezTo>
                <a:cubicBezTo>
                  <a:pt x="89" y="49"/>
                  <a:pt x="91" y="48"/>
                  <a:pt x="91" y="46"/>
                </a:cubicBezTo>
                <a:cubicBezTo>
                  <a:pt x="91" y="45"/>
                  <a:pt x="90" y="44"/>
                  <a:pt x="89" y="44"/>
                </a:cubicBezTo>
                <a:cubicBezTo>
                  <a:pt x="57" y="2"/>
                  <a:pt x="57" y="2"/>
                  <a:pt x="57" y="2"/>
                </a:cubicBezTo>
                <a:cubicBezTo>
                  <a:pt x="55" y="0"/>
                  <a:pt x="53" y="0"/>
                  <a:pt x="52" y="2"/>
                </a:cubicBezTo>
                <a:cubicBezTo>
                  <a:pt x="19" y="44"/>
                  <a:pt x="19" y="44"/>
                  <a:pt x="19" y="44"/>
                </a:cubicBezTo>
                <a:cubicBezTo>
                  <a:pt x="18" y="45"/>
                  <a:pt x="18" y="46"/>
                  <a:pt x="18" y="47"/>
                </a:cubicBezTo>
                <a:cubicBezTo>
                  <a:pt x="19" y="48"/>
                  <a:pt x="20" y="49"/>
                  <a:pt x="21" y="49"/>
                </a:cubicBezTo>
                <a:cubicBezTo>
                  <a:pt x="34" y="49"/>
                  <a:pt x="34" y="49"/>
                  <a:pt x="34" y="49"/>
                </a:cubicBezTo>
                <a:cubicBezTo>
                  <a:pt x="9" y="80"/>
                  <a:pt x="9" y="80"/>
                  <a:pt x="9" y="80"/>
                </a:cubicBezTo>
                <a:cubicBezTo>
                  <a:pt x="9" y="81"/>
                  <a:pt x="9" y="83"/>
                  <a:pt x="9" y="84"/>
                </a:cubicBezTo>
                <a:cubicBezTo>
                  <a:pt x="10" y="85"/>
                  <a:pt x="11" y="85"/>
                  <a:pt x="12" y="85"/>
                </a:cubicBezTo>
                <a:cubicBezTo>
                  <a:pt x="25" y="85"/>
                  <a:pt x="25" y="85"/>
                  <a:pt x="25" y="85"/>
                </a:cubicBezTo>
                <a:cubicBezTo>
                  <a:pt x="0" y="117"/>
                  <a:pt x="0" y="117"/>
                  <a:pt x="0" y="117"/>
                </a:cubicBezTo>
                <a:cubicBezTo>
                  <a:pt x="0" y="118"/>
                  <a:pt x="0" y="119"/>
                  <a:pt x="0" y="120"/>
                </a:cubicBezTo>
                <a:cubicBezTo>
                  <a:pt x="1" y="121"/>
                  <a:pt x="2" y="122"/>
                  <a:pt x="3" y="122"/>
                </a:cubicBezTo>
                <a:cubicBezTo>
                  <a:pt x="41" y="122"/>
                  <a:pt x="41" y="122"/>
                  <a:pt x="41" y="122"/>
                </a:cubicBezTo>
                <a:cubicBezTo>
                  <a:pt x="40" y="130"/>
                  <a:pt x="37" y="137"/>
                  <a:pt x="34" y="141"/>
                </a:cubicBezTo>
                <a:cubicBezTo>
                  <a:pt x="33" y="141"/>
                  <a:pt x="33" y="143"/>
                  <a:pt x="33" y="144"/>
                </a:cubicBezTo>
                <a:cubicBezTo>
                  <a:pt x="34" y="145"/>
                  <a:pt x="35" y="146"/>
                  <a:pt x="36" y="146"/>
                </a:cubicBezTo>
                <a:cubicBezTo>
                  <a:pt x="72" y="146"/>
                  <a:pt x="72" y="146"/>
                  <a:pt x="72" y="146"/>
                </a:cubicBezTo>
                <a:cubicBezTo>
                  <a:pt x="74" y="146"/>
                  <a:pt x="75" y="145"/>
                  <a:pt x="75" y="144"/>
                </a:cubicBezTo>
                <a:cubicBezTo>
                  <a:pt x="76" y="143"/>
                  <a:pt x="75" y="141"/>
                  <a:pt x="74" y="141"/>
                </a:cubicBezTo>
                <a:cubicBezTo>
                  <a:pt x="71" y="137"/>
                  <a:pt x="68" y="130"/>
                  <a:pt x="67" y="122"/>
                </a:cubicBezTo>
                <a:cubicBezTo>
                  <a:pt x="106" y="122"/>
                  <a:pt x="106" y="122"/>
                  <a:pt x="106" y="122"/>
                </a:cubicBezTo>
                <a:cubicBezTo>
                  <a:pt x="107" y="122"/>
                  <a:pt x="108" y="121"/>
                  <a:pt x="108" y="120"/>
                </a:cubicBezTo>
                <a:cubicBezTo>
                  <a:pt x="109" y="119"/>
                  <a:pt x="109" y="118"/>
                  <a:pt x="108" y="117"/>
                </a:cubicBezTo>
                <a:close/>
                <a:moveTo>
                  <a:pt x="108" y="117"/>
                </a:moveTo>
                <a:cubicBezTo>
                  <a:pt x="108" y="117"/>
                  <a:pt x="108" y="117"/>
                  <a:pt x="108"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6">
            <a:extLst>
              <a:ext uri="{FF2B5EF4-FFF2-40B4-BE49-F238E27FC236}">
                <a16:creationId xmlns:a16="http://schemas.microsoft.com/office/drawing/2014/main" id="{EE0779AB-BC33-4022-A777-1373AC490D9C}"/>
              </a:ext>
            </a:extLst>
          </p:cNvPr>
          <p:cNvSpPr>
            <a:spLocks noEditPoints="1"/>
          </p:cNvSpPr>
          <p:nvPr/>
        </p:nvSpPr>
        <p:spPr bwMode="auto">
          <a:xfrm>
            <a:off x="7124033" y="2158023"/>
            <a:ext cx="582613" cy="595313"/>
          </a:xfrm>
          <a:custGeom>
            <a:avLst/>
            <a:gdLst>
              <a:gd name="T0" fmla="*/ 144 w 154"/>
              <a:gd name="T1" fmla="*/ 127 h 155"/>
              <a:gd name="T2" fmla="*/ 119 w 154"/>
              <a:gd name="T3" fmla="*/ 127 h 155"/>
              <a:gd name="T4" fmla="*/ 91 w 154"/>
              <a:gd name="T5" fmla="*/ 99 h 155"/>
              <a:gd name="T6" fmla="*/ 119 w 154"/>
              <a:gd name="T7" fmla="*/ 71 h 155"/>
              <a:gd name="T8" fmla="*/ 144 w 154"/>
              <a:gd name="T9" fmla="*/ 71 h 155"/>
              <a:gd name="T10" fmla="*/ 147 w 154"/>
              <a:gd name="T11" fmla="*/ 68 h 155"/>
              <a:gd name="T12" fmla="*/ 147 w 154"/>
              <a:gd name="T13" fmla="*/ 57 h 155"/>
              <a:gd name="T14" fmla="*/ 134 w 154"/>
              <a:gd name="T15" fmla="*/ 43 h 155"/>
              <a:gd name="T16" fmla="*/ 114 w 154"/>
              <a:gd name="T17" fmla="*/ 8 h 155"/>
              <a:gd name="T18" fmla="*/ 106 w 154"/>
              <a:gd name="T19" fmla="*/ 1 h 155"/>
              <a:gd name="T20" fmla="*/ 95 w 154"/>
              <a:gd name="T21" fmla="*/ 3 h 155"/>
              <a:gd name="T22" fmla="*/ 26 w 154"/>
              <a:gd name="T23" fmla="*/ 43 h 155"/>
              <a:gd name="T24" fmla="*/ 14 w 154"/>
              <a:gd name="T25" fmla="*/ 43 h 155"/>
              <a:gd name="T26" fmla="*/ 0 w 154"/>
              <a:gd name="T27" fmla="*/ 57 h 155"/>
              <a:gd name="T28" fmla="*/ 0 w 154"/>
              <a:gd name="T29" fmla="*/ 141 h 155"/>
              <a:gd name="T30" fmla="*/ 14 w 154"/>
              <a:gd name="T31" fmla="*/ 155 h 155"/>
              <a:gd name="T32" fmla="*/ 133 w 154"/>
              <a:gd name="T33" fmla="*/ 155 h 155"/>
              <a:gd name="T34" fmla="*/ 147 w 154"/>
              <a:gd name="T35" fmla="*/ 141 h 155"/>
              <a:gd name="T36" fmla="*/ 147 w 154"/>
              <a:gd name="T37" fmla="*/ 131 h 155"/>
              <a:gd name="T38" fmla="*/ 144 w 154"/>
              <a:gd name="T39" fmla="*/ 127 h 155"/>
              <a:gd name="T40" fmla="*/ 119 w 154"/>
              <a:gd name="T41" fmla="*/ 30 h 155"/>
              <a:gd name="T42" fmla="*/ 126 w 154"/>
              <a:gd name="T43" fmla="*/ 43 h 155"/>
              <a:gd name="T44" fmla="*/ 96 w 154"/>
              <a:gd name="T45" fmla="*/ 43 h 155"/>
              <a:gd name="T46" fmla="*/ 119 w 154"/>
              <a:gd name="T47" fmla="*/ 30 h 155"/>
              <a:gd name="T48" fmla="*/ 40 w 154"/>
              <a:gd name="T49" fmla="*/ 43 h 155"/>
              <a:gd name="T50" fmla="*/ 99 w 154"/>
              <a:gd name="T51" fmla="*/ 9 h 155"/>
              <a:gd name="T52" fmla="*/ 104 w 154"/>
              <a:gd name="T53" fmla="*/ 8 h 155"/>
              <a:gd name="T54" fmla="*/ 108 w 154"/>
              <a:gd name="T55" fmla="*/ 11 h 155"/>
              <a:gd name="T56" fmla="*/ 108 w 154"/>
              <a:gd name="T57" fmla="*/ 11 h 155"/>
              <a:gd name="T58" fmla="*/ 54 w 154"/>
              <a:gd name="T59" fmla="*/ 43 h 155"/>
              <a:gd name="T60" fmla="*/ 40 w 154"/>
              <a:gd name="T61" fmla="*/ 43 h 155"/>
              <a:gd name="T62" fmla="*/ 144 w 154"/>
              <a:gd name="T63" fmla="*/ 78 h 155"/>
              <a:gd name="T64" fmla="*/ 119 w 154"/>
              <a:gd name="T65" fmla="*/ 78 h 155"/>
              <a:gd name="T66" fmla="*/ 98 w 154"/>
              <a:gd name="T67" fmla="*/ 99 h 155"/>
              <a:gd name="T68" fmla="*/ 119 w 154"/>
              <a:gd name="T69" fmla="*/ 120 h 155"/>
              <a:gd name="T70" fmla="*/ 144 w 154"/>
              <a:gd name="T71" fmla="*/ 120 h 155"/>
              <a:gd name="T72" fmla="*/ 154 w 154"/>
              <a:gd name="T73" fmla="*/ 110 h 155"/>
              <a:gd name="T74" fmla="*/ 154 w 154"/>
              <a:gd name="T75" fmla="*/ 89 h 155"/>
              <a:gd name="T76" fmla="*/ 144 w 154"/>
              <a:gd name="T77" fmla="*/ 78 h 155"/>
              <a:gd name="T78" fmla="*/ 119 w 154"/>
              <a:gd name="T79" fmla="*/ 106 h 155"/>
              <a:gd name="T80" fmla="*/ 112 w 154"/>
              <a:gd name="T81" fmla="*/ 99 h 155"/>
              <a:gd name="T82" fmla="*/ 119 w 154"/>
              <a:gd name="T83" fmla="*/ 92 h 155"/>
              <a:gd name="T84" fmla="*/ 126 w 154"/>
              <a:gd name="T85" fmla="*/ 99 h 155"/>
              <a:gd name="T86" fmla="*/ 119 w 154"/>
              <a:gd name="T87" fmla="*/ 10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155">
                <a:moveTo>
                  <a:pt x="144" y="127"/>
                </a:moveTo>
                <a:cubicBezTo>
                  <a:pt x="119" y="127"/>
                  <a:pt x="119" y="127"/>
                  <a:pt x="119" y="127"/>
                </a:cubicBezTo>
                <a:cubicBezTo>
                  <a:pt x="104" y="127"/>
                  <a:pt x="91" y="115"/>
                  <a:pt x="91" y="99"/>
                </a:cubicBezTo>
                <a:cubicBezTo>
                  <a:pt x="91" y="84"/>
                  <a:pt x="104" y="71"/>
                  <a:pt x="119" y="71"/>
                </a:cubicBezTo>
                <a:cubicBezTo>
                  <a:pt x="144" y="71"/>
                  <a:pt x="144" y="71"/>
                  <a:pt x="144" y="71"/>
                </a:cubicBezTo>
                <a:cubicBezTo>
                  <a:pt x="146" y="71"/>
                  <a:pt x="147" y="70"/>
                  <a:pt x="147" y="68"/>
                </a:cubicBezTo>
                <a:cubicBezTo>
                  <a:pt x="147" y="57"/>
                  <a:pt x="147" y="57"/>
                  <a:pt x="147" y="57"/>
                </a:cubicBezTo>
                <a:cubicBezTo>
                  <a:pt x="147" y="50"/>
                  <a:pt x="142" y="44"/>
                  <a:pt x="134" y="43"/>
                </a:cubicBezTo>
                <a:cubicBezTo>
                  <a:pt x="114" y="8"/>
                  <a:pt x="114" y="8"/>
                  <a:pt x="114" y="8"/>
                </a:cubicBezTo>
                <a:cubicBezTo>
                  <a:pt x="112" y="5"/>
                  <a:pt x="109" y="2"/>
                  <a:pt x="106" y="1"/>
                </a:cubicBezTo>
                <a:cubicBezTo>
                  <a:pt x="102" y="0"/>
                  <a:pt x="98" y="1"/>
                  <a:pt x="95" y="3"/>
                </a:cubicBezTo>
                <a:cubicBezTo>
                  <a:pt x="26" y="43"/>
                  <a:pt x="26" y="43"/>
                  <a:pt x="26" y="43"/>
                </a:cubicBezTo>
                <a:cubicBezTo>
                  <a:pt x="14" y="43"/>
                  <a:pt x="14" y="43"/>
                  <a:pt x="14" y="43"/>
                </a:cubicBezTo>
                <a:cubicBezTo>
                  <a:pt x="6" y="43"/>
                  <a:pt x="0" y="49"/>
                  <a:pt x="0" y="57"/>
                </a:cubicBezTo>
                <a:cubicBezTo>
                  <a:pt x="0" y="141"/>
                  <a:pt x="0" y="141"/>
                  <a:pt x="0" y="141"/>
                </a:cubicBezTo>
                <a:cubicBezTo>
                  <a:pt x="0" y="149"/>
                  <a:pt x="6" y="155"/>
                  <a:pt x="14" y="155"/>
                </a:cubicBezTo>
                <a:cubicBezTo>
                  <a:pt x="133" y="155"/>
                  <a:pt x="133" y="155"/>
                  <a:pt x="133" y="155"/>
                </a:cubicBezTo>
                <a:cubicBezTo>
                  <a:pt x="141" y="155"/>
                  <a:pt x="147" y="149"/>
                  <a:pt x="147" y="141"/>
                </a:cubicBezTo>
                <a:cubicBezTo>
                  <a:pt x="147" y="131"/>
                  <a:pt x="147" y="131"/>
                  <a:pt x="147" y="131"/>
                </a:cubicBezTo>
                <a:cubicBezTo>
                  <a:pt x="147" y="129"/>
                  <a:pt x="146" y="127"/>
                  <a:pt x="144" y="127"/>
                </a:cubicBezTo>
                <a:close/>
                <a:moveTo>
                  <a:pt x="119" y="30"/>
                </a:moveTo>
                <a:cubicBezTo>
                  <a:pt x="126" y="43"/>
                  <a:pt x="126" y="43"/>
                  <a:pt x="126" y="43"/>
                </a:cubicBezTo>
                <a:cubicBezTo>
                  <a:pt x="96" y="43"/>
                  <a:pt x="96" y="43"/>
                  <a:pt x="96" y="43"/>
                </a:cubicBezTo>
                <a:lnTo>
                  <a:pt x="119" y="30"/>
                </a:lnTo>
                <a:close/>
                <a:moveTo>
                  <a:pt x="40" y="43"/>
                </a:moveTo>
                <a:cubicBezTo>
                  <a:pt x="99" y="9"/>
                  <a:pt x="99" y="9"/>
                  <a:pt x="99" y="9"/>
                </a:cubicBezTo>
                <a:cubicBezTo>
                  <a:pt x="100" y="8"/>
                  <a:pt x="102" y="8"/>
                  <a:pt x="104" y="8"/>
                </a:cubicBezTo>
                <a:cubicBezTo>
                  <a:pt x="106" y="9"/>
                  <a:pt x="107" y="10"/>
                  <a:pt x="108" y="11"/>
                </a:cubicBezTo>
                <a:cubicBezTo>
                  <a:pt x="108" y="11"/>
                  <a:pt x="108" y="11"/>
                  <a:pt x="108" y="11"/>
                </a:cubicBezTo>
                <a:cubicBezTo>
                  <a:pt x="54" y="43"/>
                  <a:pt x="54" y="43"/>
                  <a:pt x="54" y="43"/>
                </a:cubicBezTo>
                <a:lnTo>
                  <a:pt x="40" y="43"/>
                </a:lnTo>
                <a:close/>
                <a:moveTo>
                  <a:pt x="144" y="78"/>
                </a:moveTo>
                <a:cubicBezTo>
                  <a:pt x="119" y="78"/>
                  <a:pt x="119" y="78"/>
                  <a:pt x="119" y="78"/>
                </a:cubicBezTo>
                <a:cubicBezTo>
                  <a:pt x="108" y="78"/>
                  <a:pt x="98" y="88"/>
                  <a:pt x="98" y="99"/>
                </a:cubicBezTo>
                <a:cubicBezTo>
                  <a:pt x="98" y="111"/>
                  <a:pt x="108" y="120"/>
                  <a:pt x="119" y="120"/>
                </a:cubicBezTo>
                <a:cubicBezTo>
                  <a:pt x="144" y="120"/>
                  <a:pt x="144" y="120"/>
                  <a:pt x="144" y="120"/>
                </a:cubicBezTo>
                <a:cubicBezTo>
                  <a:pt x="150" y="120"/>
                  <a:pt x="154" y="116"/>
                  <a:pt x="154" y="110"/>
                </a:cubicBezTo>
                <a:cubicBezTo>
                  <a:pt x="154" y="89"/>
                  <a:pt x="154" y="89"/>
                  <a:pt x="154" y="89"/>
                </a:cubicBezTo>
                <a:cubicBezTo>
                  <a:pt x="154" y="83"/>
                  <a:pt x="150" y="78"/>
                  <a:pt x="144" y="78"/>
                </a:cubicBezTo>
                <a:close/>
                <a:moveTo>
                  <a:pt x="119" y="106"/>
                </a:moveTo>
                <a:cubicBezTo>
                  <a:pt x="115" y="106"/>
                  <a:pt x="112" y="103"/>
                  <a:pt x="112" y="99"/>
                </a:cubicBezTo>
                <a:cubicBezTo>
                  <a:pt x="112" y="95"/>
                  <a:pt x="115" y="92"/>
                  <a:pt x="119" y="92"/>
                </a:cubicBezTo>
                <a:cubicBezTo>
                  <a:pt x="123" y="92"/>
                  <a:pt x="126" y="95"/>
                  <a:pt x="126" y="99"/>
                </a:cubicBezTo>
                <a:cubicBezTo>
                  <a:pt x="126" y="103"/>
                  <a:pt x="123" y="106"/>
                  <a:pt x="119" y="10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Shape 1155">
            <a:extLst>
              <a:ext uri="{FF2B5EF4-FFF2-40B4-BE49-F238E27FC236}">
                <a16:creationId xmlns:a16="http://schemas.microsoft.com/office/drawing/2014/main" id="{28D5E663-FA3A-429A-A0F6-D65C65776AE3}"/>
              </a:ext>
            </a:extLst>
          </p:cNvPr>
          <p:cNvSpPr/>
          <p:nvPr/>
        </p:nvSpPr>
        <p:spPr>
          <a:xfrm>
            <a:off x="962758" y="4578184"/>
            <a:ext cx="2332964" cy="32880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400"/>
              </a:lnSpc>
              <a:spcBef>
                <a:spcPts val="0"/>
              </a:spcBef>
            </a:pPr>
            <a:endParaRPr lang="en-US" sz="1600" dirty="0">
              <a:solidFill>
                <a:schemeClr val="bg1"/>
              </a:solidFill>
              <a:latin typeface="Arial" panose="020B0604020202020204" pitchFamily="34" charset="0"/>
              <a:cs typeface="Arial" panose="020B0604020202020204" pitchFamily="34" charset="0"/>
            </a:endParaRPr>
          </a:p>
        </p:txBody>
      </p:sp>
      <p:sp>
        <p:nvSpPr>
          <p:cNvPr id="119" name="Shape 1155">
            <a:extLst>
              <a:ext uri="{FF2B5EF4-FFF2-40B4-BE49-F238E27FC236}">
                <a16:creationId xmlns:a16="http://schemas.microsoft.com/office/drawing/2014/main" id="{34964584-88F7-476C-B22F-CDFAE1A4FEC7}"/>
              </a:ext>
            </a:extLst>
          </p:cNvPr>
          <p:cNvSpPr/>
          <p:nvPr/>
        </p:nvSpPr>
        <p:spPr>
          <a:xfrm>
            <a:off x="1015145" y="3472629"/>
            <a:ext cx="2228190" cy="74385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800"/>
              </a:lnSpc>
              <a:spcBef>
                <a:spcPts val="0"/>
              </a:spcBef>
            </a:pPr>
            <a:r>
              <a:rPr lang="en-US" sz="2200" b="1" dirty="0">
                <a:solidFill>
                  <a:schemeClr val="bg1"/>
                </a:solidFill>
                <a:latin typeface="Arial" panose="020B0604020202020204" pitchFamily="34" charset="0"/>
                <a:cs typeface="Arial" panose="020B0604020202020204" pitchFamily="34" charset="0"/>
              </a:rPr>
              <a:t>Students Benefit</a:t>
            </a:r>
          </a:p>
        </p:txBody>
      </p:sp>
      <p:sp>
        <p:nvSpPr>
          <p:cNvPr id="122" name="Shape 1155">
            <a:extLst>
              <a:ext uri="{FF2B5EF4-FFF2-40B4-BE49-F238E27FC236}">
                <a16:creationId xmlns:a16="http://schemas.microsoft.com/office/drawing/2014/main" id="{AED0B709-C4B2-4B70-8D65-C3F91BD647F1}"/>
              </a:ext>
            </a:extLst>
          </p:cNvPr>
          <p:cNvSpPr/>
          <p:nvPr/>
        </p:nvSpPr>
        <p:spPr>
          <a:xfrm>
            <a:off x="6310103" y="3304378"/>
            <a:ext cx="2228190" cy="74385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800"/>
              </a:lnSpc>
              <a:spcBef>
                <a:spcPts val="0"/>
              </a:spcBef>
            </a:pPr>
            <a:r>
              <a:rPr lang="en-US" sz="2200" b="1" dirty="0">
                <a:solidFill>
                  <a:schemeClr val="bg1"/>
                </a:solidFill>
                <a:latin typeface="Arial" panose="020B0604020202020204" pitchFamily="34" charset="0"/>
                <a:cs typeface="Arial" panose="020B0604020202020204" pitchFamily="34" charset="0"/>
              </a:rPr>
              <a:t>University Benefits</a:t>
            </a:r>
            <a:endParaRPr lang="en-US" sz="2700" b="1" dirty="0">
              <a:solidFill>
                <a:schemeClr val="bg1"/>
              </a:solidFill>
              <a:latin typeface="Arial" panose="020B0604020202020204" pitchFamily="34" charset="0"/>
              <a:cs typeface="Arial" panose="020B0604020202020204" pitchFamily="34" charset="0"/>
            </a:endParaRPr>
          </a:p>
        </p:txBody>
      </p:sp>
      <p:sp>
        <p:nvSpPr>
          <p:cNvPr id="125" name="Shape 1155">
            <a:extLst>
              <a:ext uri="{FF2B5EF4-FFF2-40B4-BE49-F238E27FC236}">
                <a16:creationId xmlns:a16="http://schemas.microsoft.com/office/drawing/2014/main" id="{31A97034-27F8-41C4-8312-09EF6A3FD89D}"/>
              </a:ext>
            </a:extLst>
          </p:cNvPr>
          <p:cNvSpPr/>
          <p:nvPr/>
        </p:nvSpPr>
        <p:spPr>
          <a:xfrm>
            <a:off x="3708675" y="3441162"/>
            <a:ext cx="2228190" cy="384785"/>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800"/>
              </a:lnSpc>
              <a:spcBef>
                <a:spcPts val="0"/>
              </a:spcBef>
            </a:pPr>
            <a:r>
              <a:rPr lang="en-US" sz="2200" b="1" dirty="0">
                <a:solidFill>
                  <a:schemeClr val="bg1"/>
                </a:solidFill>
                <a:latin typeface="Arial" panose="020B0604020202020204" pitchFamily="34" charset="0"/>
                <a:cs typeface="Arial" panose="020B0604020202020204" pitchFamily="34" charset="0"/>
              </a:rPr>
              <a:t>Faculty Benefits</a:t>
            </a:r>
            <a:endParaRPr lang="en-US" sz="2700" b="1" dirty="0">
              <a:solidFill>
                <a:schemeClr val="bg1"/>
              </a:solidFill>
              <a:latin typeface="Arial" panose="020B0604020202020204" pitchFamily="34" charset="0"/>
              <a:cs typeface="Arial" panose="020B0604020202020204" pitchFamily="34" charset="0"/>
            </a:endParaRPr>
          </a:p>
        </p:txBody>
      </p:sp>
      <p:sp>
        <p:nvSpPr>
          <p:cNvPr id="127" name="Shape 1155">
            <a:extLst>
              <a:ext uri="{FF2B5EF4-FFF2-40B4-BE49-F238E27FC236}">
                <a16:creationId xmlns:a16="http://schemas.microsoft.com/office/drawing/2014/main" id="{2D5EECA1-494C-4DD2-919F-FC28F12916F8}"/>
              </a:ext>
            </a:extLst>
          </p:cNvPr>
          <p:cNvSpPr/>
          <p:nvPr/>
        </p:nvSpPr>
        <p:spPr>
          <a:xfrm>
            <a:off x="8953595" y="2728771"/>
            <a:ext cx="2228190" cy="743858"/>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800"/>
              </a:lnSpc>
              <a:spcBef>
                <a:spcPts val="0"/>
              </a:spcBef>
            </a:pPr>
            <a:r>
              <a:rPr lang="en-US" sz="2200" b="1" dirty="0">
                <a:solidFill>
                  <a:schemeClr val="bg1"/>
                </a:solidFill>
                <a:latin typeface="Arial" panose="020B0604020202020204" pitchFamily="34" charset="0"/>
                <a:cs typeface="Arial" panose="020B0604020202020204" pitchFamily="34" charset="0"/>
              </a:rPr>
              <a:t>Peer Leader Befits</a:t>
            </a:r>
            <a:endParaRPr lang="en-US" sz="27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124B81C-9859-2141-BE21-748F520E9390}"/>
              </a:ext>
            </a:extLst>
          </p:cNvPr>
          <p:cNvSpPr/>
          <p:nvPr/>
        </p:nvSpPr>
        <p:spPr>
          <a:xfrm>
            <a:off x="3452472" y="457235"/>
            <a:ext cx="2630207" cy="569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F30A24-57B5-324C-9B5A-B27804F88B1F}"/>
              </a:ext>
            </a:extLst>
          </p:cNvPr>
          <p:cNvSpPr/>
          <p:nvPr/>
        </p:nvSpPr>
        <p:spPr>
          <a:xfrm>
            <a:off x="6051974" y="1030605"/>
            <a:ext cx="2728813" cy="569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A19EBD0-E12F-AD4E-8D23-FFE66A1C542F}"/>
              </a:ext>
            </a:extLst>
          </p:cNvPr>
          <p:cNvSpPr/>
          <p:nvPr/>
        </p:nvSpPr>
        <p:spPr>
          <a:xfrm>
            <a:off x="8592413" y="944639"/>
            <a:ext cx="2828062" cy="569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77D29A-26B5-3740-A351-D0FDC67E9564}"/>
              </a:ext>
            </a:extLst>
          </p:cNvPr>
          <p:cNvSpPr txBox="1"/>
          <p:nvPr/>
        </p:nvSpPr>
        <p:spPr>
          <a:xfrm>
            <a:off x="1267660" y="4567486"/>
            <a:ext cx="2075568"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Liaison/Advocate</a:t>
            </a:r>
          </a:p>
          <a:p>
            <a:pPr marL="285750" indent="-285750">
              <a:buFont typeface="Arial" panose="020B0604020202020204" pitchFamily="34" charset="0"/>
              <a:buChar char="•"/>
            </a:pPr>
            <a:r>
              <a:rPr lang="en-US" dirty="0">
                <a:solidFill>
                  <a:schemeClr val="bg1"/>
                </a:solidFill>
              </a:rPr>
              <a:t>New explanation</a:t>
            </a:r>
          </a:p>
          <a:p>
            <a:pPr marL="285750" indent="-285750">
              <a:buFont typeface="Arial" panose="020B0604020202020204" pitchFamily="34" charset="0"/>
              <a:buChar char="•"/>
            </a:pPr>
            <a:r>
              <a:rPr lang="en-US" dirty="0">
                <a:solidFill>
                  <a:schemeClr val="bg1"/>
                </a:solidFill>
              </a:rPr>
              <a:t>Role Model</a:t>
            </a:r>
          </a:p>
        </p:txBody>
      </p:sp>
      <p:sp>
        <p:nvSpPr>
          <p:cNvPr id="38" name="TextBox 37">
            <a:extLst>
              <a:ext uri="{FF2B5EF4-FFF2-40B4-BE49-F238E27FC236}">
                <a16:creationId xmlns:a16="http://schemas.microsoft.com/office/drawing/2014/main" id="{10C88782-C025-A54E-88A0-BF1C6C8251EC}"/>
              </a:ext>
            </a:extLst>
          </p:cNvPr>
          <p:cNvSpPr txBox="1"/>
          <p:nvPr/>
        </p:nvSpPr>
        <p:spPr>
          <a:xfrm>
            <a:off x="3472810" y="4567486"/>
            <a:ext cx="2603726" cy="861774"/>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Feedback from leaders</a:t>
            </a:r>
            <a:br>
              <a:rPr lang="en-US" dirty="0">
                <a:solidFill>
                  <a:schemeClr val="bg1"/>
                </a:solidFill>
              </a:rPr>
            </a:br>
            <a:r>
              <a:rPr lang="en-US" sz="1400" dirty="0">
                <a:solidFill>
                  <a:schemeClr val="bg1"/>
                </a:solidFill>
              </a:rPr>
              <a:t>(Abigail @ </a:t>
            </a:r>
            <a:r>
              <a:rPr lang="en-US" sz="1400" dirty="0" err="1">
                <a:solidFill>
                  <a:schemeClr val="bg1"/>
                </a:solidFill>
              </a:rPr>
              <a:t>SacState</a:t>
            </a:r>
            <a:r>
              <a:rPr lang="en-US" sz="1400" dirty="0">
                <a:solidFill>
                  <a:schemeClr val="bg1"/>
                </a:solidFill>
              </a:rPr>
              <a:t>)</a:t>
            </a:r>
          </a:p>
          <a:p>
            <a:pPr marL="285750" indent="-285750">
              <a:buFont typeface="Arial" panose="020B0604020202020204" pitchFamily="34" charset="0"/>
              <a:buChar char="•"/>
            </a:pPr>
            <a:r>
              <a:rPr lang="en-US" dirty="0">
                <a:solidFill>
                  <a:schemeClr val="bg1"/>
                </a:solidFill>
              </a:rPr>
              <a:t>Help with instruction</a:t>
            </a:r>
          </a:p>
        </p:txBody>
      </p:sp>
      <p:sp>
        <p:nvSpPr>
          <p:cNvPr id="39" name="TextBox 38">
            <a:extLst>
              <a:ext uri="{FF2B5EF4-FFF2-40B4-BE49-F238E27FC236}">
                <a16:creationId xmlns:a16="http://schemas.microsoft.com/office/drawing/2014/main" id="{7F8D010F-7F29-A940-A9B2-0B397BBAD420}"/>
              </a:ext>
            </a:extLst>
          </p:cNvPr>
          <p:cNvSpPr txBox="1"/>
          <p:nvPr/>
        </p:nvSpPr>
        <p:spPr>
          <a:xfrm>
            <a:off x="6321369" y="4472679"/>
            <a:ext cx="1600118"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Enhanced</a:t>
            </a:r>
            <a:br>
              <a:rPr lang="en-US" dirty="0">
                <a:solidFill>
                  <a:schemeClr val="bg1"/>
                </a:solidFill>
              </a:rPr>
            </a:br>
            <a:r>
              <a:rPr lang="en-US" dirty="0">
                <a:solidFill>
                  <a:schemeClr val="bg1"/>
                </a:solidFill>
              </a:rPr>
              <a:t>instruction</a:t>
            </a:r>
          </a:p>
          <a:p>
            <a:pPr marL="285750" indent="-285750">
              <a:buFont typeface="Arial" panose="020B0604020202020204" pitchFamily="34" charset="0"/>
              <a:buChar char="•"/>
            </a:pPr>
            <a:r>
              <a:rPr lang="en-US" i="1" dirty="0">
                <a:solidFill>
                  <a:schemeClr val="bg1"/>
                </a:solidFill>
              </a:rPr>
              <a:t>Cheap labor</a:t>
            </a:r>
          </a:p>
        </p:txBody>
      </p:sp>
      <p:sp>
        <p:nvSpPr>
          <p:cNvPr id="40" name="TextBox 39">
            <a:extLst>
              <a:ext uri="{FF2B5EF4-FFF2-40B4-BE49-F238E27FC236}">
                <a16:creationId xmlns:a16="http://schemas.microsoft.com/office/drawing/2014/main" id="{4459B8FE-B2F1-014B-A904-8AC958B8A938}"/>
              </a:ext>
            </a:extLst>
          </p:cNvPr>
          <p:cNvSpPr txBox="1"/>
          <p:nvPr/>
        </p:nvSpPr>
        <p:spPr>
          <a:xfrm>
            <a:off x="8887547" y="3705888"/>
            <a:ext cx="2543922"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Improved confidence</a:t>
            </a:r>
          </a:p>
          <a:p>
            <a:pPr marL="285750" indent="-285750">
              <a:buFont typeface="Arial" panose="020B0604020202020204" pitchFamily="34" charset="0"/>
              <a:buChar char="•"/>
            </a:pPr>
            <a:r>
              <a:rPr lang="en-US" dirty="0">
                <a:solidFill>
                  <a:schemeClr val="bg1"/>
                </a:solidFill>
              </a:rPr>
              <a:t>Improved content </a:t>
            </a:r>
            <a:br>
              <a:rPr lang="en-US" dirty="0">
                <a:solidFill>
                  <a:schemeClr val="bg1"/>
                </a:solidFill>
              </a:rPr>
            </a:br>
            <a:r>
              <a:rPr lang="en-US" dirty="0">
                <a:solidFill>
                  <a:schemeClr val="bg1"/>
                </a:solidFill>
              </a:rPr>
              <a:t>knowledge</a:t>
            </a:r>
          </a:p>
          <a:p>
            <a:pPr marL="285750" indent="-285750">
              <a:buFont typeface="Arial" panose="020B0604020202020204" pitchFamily="34" charset="0"/>
              <a:buChar char="•"/>
            </a:pPr>
            <a:r>
              <a:rPr lang="en-US" dirty="0">
                <a:solidFill>
                  <a:schemeClr val="bg1"/>
                </a:solidFill>
              </a:rPr>
              <a:t>Improved view of </a:t>
            </a:r>
            <a:br>
              <a:rPr lang="en-US" dirty="0">
                <a:solidFill>
                  <a:schemeClr val="bg1"/>
                </a:solidFill>
              </a:rPr>
            </a:br>
            <a:r>
              <a:rPr lang="en-US" dirty="0">
                <a:solidFill>
                  <a:schemeClr val="bg1"/>
                </a:solidFill>
              </a:rPr>
              <a:t>teaching</a:t>
            </a:r>
          </a:p>
          <a:p>
            <a:pPr marL="285750" indent="-285750">
              <a:buFont typeface="Arial" panose="020B0604020202020204" pitchFamily="34" charset="0"/>
              <a:buChar char="•"/>
            </a:pPr>
            <a:r>
              <a:rPr lang="en-US" dirty="0">
                <a:solidFill>
                  <a:schemeClr val="bg1"/>
                </a:solidFill>
              </a:rPr>
              <a:t>Improved feeling of </a:t>
            </a:r>
            <a:br>
              <a:rPr lang="en-US" dirty="0">
                <a:solidFill>
                  <a:schemeClr val="bg1"/>
                </a:solidFill>
              </a:rPr>
            </a:br>
            <a:r>
              <a:rPr lang="en-US" dirty="0">
                <a:solidFill>
                  <a:schemeClr val="bg1"/>
                </a:solidFill>
              </a:rPr>
              <a:t>belonging (Julie @ EB)</a:t>
            </a:r>
          </a:p>
          <a:p>
            <a:pPr marL="285750" indent="-285750">
              <a:buFont typeface="Arial" panose="020B0604020202020204" pitchFamily="34" charset="0"/>
              <a:buChar char="•"/>
            </a:pPr>
            <a:r>
              <a:rPr lang="en-US" dirty="0">
                <a:solidFill>
                  <a:schemeClr val="bg1"/>
                </a:solidFill>
              </a:rPr>
              <a:t>Improved communication</a:t>
            </a:r>
            <a:br>
              <a:rPr lang="en-US" dirty="0">
                <a:solidFill>
                  <a:schemeClr val="bg1"/>
                </a:solidFill>
              </a:rPr>
            </a:br>
            <a:r>
              <a:rPr lang="en-US" dirty="0">
                <a:solidFill>
                  <a:schemeClr val="bg1"/>
                </a:solidFill>
              </a:rPr>
              <a:t>skills</a:t>
            </a:r>
          </a:p>
        </p:txBody>
      </p:sp>
      <p:sp>
        <p:nvSpPr>
          <p:cNvPr id="41" name="Freeform 25">
            <a:extLst>
              <a:ext uri="{FF2B5EF4-FFF2-40B4-BE49-F238E27FC236}">
                <a16:creationId xmlns:a16="http://schemas.microsoft.com/office/drawing/2014/main" id="{541D167F-EDA3-3B48-9A69-180289A39E79}"/>
              </a:ext>
            </a:extLst>
          </p:cNvPr>
          <p:cNvSpPr>
            <a:spLocks noEditPoints="1"/>
          </p:cNvSpPr>
          <p:nvPr/>
        </p:nvSpPr>
        <p:spPr bwMode="auto">
          <a:xfrm>
            <a:off x="9251038" y="2086325"/>
            <a:ext cx="454025" cy="616427"/>
          </a:xfrm>
          <a:custGeom>
            <a:avLst/>
            <a:gdLst>
              <a:gd name="T0" fmla="*/ 108 w 109"/>
              <a:gd name="T1" fmla="*/ 117 h 146"/>
              <a:gd name="T2" fmla="*/ 84 w 109"/>
              <a:gd name="T3" fmla="*/ 85 h 146"/>
              <a:gd name="T4" fmla="*/ 96 w 109"/>
              <a:gd name="T5" fmla="*/ 85 h 146"/>
              <a:gd name="T6" fmla="*/ 97 w 109"/>
              <a:gd name="T7" fmla="*/ 85 h 146"/>
              <a:gd name="T8" fmla="*/ 100 w 109"/>
              <a:gd name="T9" fmla="*/ 82 h 146"/>
              <a:gd name="T10" fmla="*/ 98 w 109"/>
              <a:gd name="T11" fmla="*/ 80 h 146"/>
              <a:gd name="T12" fmla="*/ 74 w 109"/>
              <a:gd name="T13" fmla="*/ 49 h 146"/>
              <a:gd name="T14" fmla="*/ 87 w 109"/>
              <a:gd name="T15" fmla="*/ 49 h 146"/>
              <a:gd name="T16" fmla="*/ 88 w 109"/>
              <a:gd name="T17" fmla="*/ 49 h 146"/>
              <a:gd name="T18" fmla="*/ 91 w 109"/>
              <a:gd name="T19" fmla="*/ 46 h 146"/>
              <a:gd name="T20" fmla="*/ 89 w 109"/>
              <a:gd name="T21" fmla="*/ 44 h 146"/>
              <a:gd name="T22" fmla="*/ 57 w 109"/>
              <a:gd name="T23" fmla="*/ 2 h 146"/>
              <a:gd name="T24" fmla="*/ 52 w 109"/>
              <a:gd name="T25" fmla="*/ 2 h 146"/>
              <a:gd name="T26" fmla="*/ 19 w 109"/>
              <a:gd name="T27" fmla="*/ 44 h 146"/>
              <a:gd name="T28" fmla="*/ 18 w 109"/>
              <a:gd name="T29" fmla="*/ 47 h 146"/>
              <a:gd name="T30" fmla="*/ 21 w 109"/>
              <a:gd name="T31" fmla="*/ 49 h 146"/>
              <a:gd name="T32" fmla="*/ 34 w 109"/>
              <a:gd name="T33" fmla="*/ 49 h 146"/>
              <a:gd name="T34" fmla="*/ 9 w 109"/>
              <a:gd name="T35" fmla="*/ 80 h 146"/>
              <a:gd name="T36" fmla="*/ 9 w 109"/>
              <a:gd name="T37" fmla="*/ 84 h 146"/>
              <a:gd name="T38" fmla="*/ 12 w 109"/>
              <a:gd name="T39" fmla="*/ 85 h 146"/>
              <a:gd name="T40" fmla="*/ 25 w 109"/>
              <a:gd name="T41" fmla="*/ 85 h 146"/>
              <a:gd name="T42" fmla="*/ 0 w 109"/>
              <a:gd name="T43" fmla="*/ 117 h 146"/>
              <a:gd name="T44" fmla="*/ 0 w 109"/>
              <a:gd name="T45" fmla="*/ 120 h 146"/>
              <a:gd name="T46" fmla="*/ 3 w 109"/>
              <a:gd name="T47" fmla="*/ 122 h 146"/>
              <a:gd name="T48" fmla="*/ 41 w 109"/>
              <a:gd name="T49" fmla="*/ 122 h 146"/>
              <a:gd name="T50" fmla="*/ 34 w 109"/>
              <a:gd name="T51" fmla="*/ 141 h 146"/>
              <a:gd name="T52" fmla="*/ 33 w 109"/>
              <a:gd name="T53" fmla="*/ 144 h 146"/>
              <a:gd name="T54" fmla="*/ 36 w 109"/>
              <a:gd name="T55" fmla="*/ 146 h 146"/>
              <a:gd name="T56" fmla="*/ 72 w 109"/>
              <a:gd name="T57" fmla="*/ 146 h 146"/>
              <a:gd name="T58" fmla="*/ 75 w 109"/>
              <a:gd name="T59" fmla="*/ 144 h 146"/>
              <a:gd name="T60" fmla="*/ 74 w 109"/>
              <a:gd name="T61" fmla="*/ 141 h 146"/>
              <a:gd name="T62" fmla="*/ 67 w 109"/>
              <a:gd name="T63" fmla="*/ 122 h 146"/>
              <a:gd name="T64" fmla="*/ 106 w 109"/>
              <a:gd name="T65" fmla="*/ 122 h 146"/>
              <a:gd name="T66" fmla="*/ 108 w 109"/>
              <a:gd name="T67" fmla="*/ 120 h 146"/>
              <a:gd name="T68" fmla="*/ 108 w 109"/>
              <a:gd name="T69" fmla="*/ 117 h 146"/>
              <a:gd name="T70" fmla="*/ 108 w 109"/>
              <a:gd name="T71" fmla="*/ 117 h 146"/>
              <a:gd name="T72" fmla="*/ 108 w 109"/>
              <a:gd name="T73" fmla="*/ 11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46">
                <a:moveTo>
                  <a:pt x="108" y="117"/>
                </a:moveTo>
                <a:cubicBezTo>
                  <a:pt x="84" y="85"/>
                  <a:pt x="84" y="85"/>
                  <a:pt x="84" y="85"/>
                </a:cubicBezTo>
                <a:cubicBezTo>
                  <a:pt x="96" y="85"/>
                  <a:pt x="96" y="85"/>
                  <a:pt x="96" y="85"/>
                </a:cubicBezTo>
                <a:cubicBezTo>
                  <a:pt x="96" y="85"/>
                  <a:pt x="97" y="85"/>
                  <a:pt x="97" y="85"/>
                </a:cubicBezTo>
                <a:cubicBezTo>
                  <a:pt x="98" y="85"/>
                  <a:pt x="100" y="84"/>
                  <a:pt x="100" y="82"/>
                </a:cubicBezTo>
                <a:cubicBezTo>
                  <a:pt x="100" y="81"/>
                  <a:pt x="99" y="80"/>
                  <a:pt x="98" y="80"/>
                </a:cubicBezTo>
                <a:cubicBezTo>
                  <a:pt x="74" y="49"/>
                  <a:pt x="74" y="49"/>
                  <a:pt x="74" y="49"/>
                </a:cubicBezTo>
                <a:cubicBezTo>
                  <a:pt x="87" y="49"/>
                  <a:pt x="87" y="49"/>
                  <a:pt x="87" y="49"/>
                </a:cubicBezTo>
                <a:cubicBezTo>
                  <a:pt x="87" y="49"/>
                  <a:pt x="87" y="49"/>
                  <a:pt x="88" y="49"/>
                </a:cubicBezTo>
                <a:cubicBezTo>
                  <a:pt x="89" y="49"/>
                  <a:pt x="91" y="48"/>
                  <a:pt x="91" y="46"/>
                </a:cubicBezTo>
                <a:cubicBezTo>
                  <a:pt x="91" y="45"/>
                  <a:pt x="90" y="44"/>
                  <a:pt x="89" y="44"/>
                </a:cubicBezTo>
                <a:cubicBezTo>
                  <a:pt x="57" y="2"/>
                  <a:pt x="57" y="2"/>
                  <a:pt x="57" y="2"/>
                </a:cubicBezTo>
                <a:cubicBezTo>
                  <a:pt x="55" y="0"/>
                  <a:pt x="53" y="0"/>
                  <a:pt x="52" y="2"/>
                </a:cubicBezTo>
                <a:cubicBezTo>
                  <a:pt x="19" y="44"/>
                  <a:pt x="19" y="44"/>
                  <a:pt x="19" y="44"/>
                </a:cubicBezTo>
                <a:cubicBezTo>
                  <a:pt x="18" y="45"/>
                  <a:pt x="18" y="46"/>
                  <a:pt x="18" y="47"/>
                </a:cubicBezTo>
                <a:cubicBezTo>
                  <a:pt x="19" y="48"/>
                  <a:pt x="20" y="49"/>
                  <a:pt x="21" y="49"/>
                </a:cubicBezTo>
                <a:cubicBezTo>
                  <a:pt x="34" y="49"/>
                  <a:pt x="34" y="49"/>
                  <a:pt x="34" y="49"/>
                </a:cubicBezTo>
                <a:cubicBezTo>
                  <a:pt x="9" y="80"/>
                  <a:pt x="9" y="80"/>
                  <a:pt x="9" y="80"/>
                </a:cubicBezTo>
                <a:cubicBezTo>
                  <a:pt x="9" y="81"/>
                  <a:pt x="9" y="83"/>
                  <a:pt x="9" y="84"/>
                </a:cubicBezTo>
                <a:cubicBezTo>
                  <a:pt x="10" y="85"/>
                  <a:pt x="11" y="85"/>
                  <a:pt x="12" y="85"/>
                </a:cubicBezTo>
                <a:cubicBezTo>
                  <a:pt x="25" y="85"/>
                  <a:pt x="25" y="85"/>
                  <a:pt x="25" y="85"/>
                </a:cubicBezTo>
                <a:cubicBezTo>
                  <a:pt x="0" y="117"/>
                  <a:pt x="0" y="117"/>
                  <a:pt x="0" y="117"/>
                </a:cubicBezTo>
                <a:cubicBezTo>
                  <a:pt x="0" y="118"/>
                  <a:pt x="0" y="119"/>
                  <a:pt x="0" y="120"/>
                </a:cubicBezTo>
                <a:cubicBezTo>
                  <a:pt x="1" y="121"/>
                  <a:pt x="2" y="122"/>
                  <a:pt x="3" y="122"/>
                </a:cubicBezTo>
                <a:cubicBezTo>
                  <a:pt x="41" y="122"/>
                  <a:pt x="41" y="122"/>
                  <a:pt x="41" y="122"/>
                </a:cubicBezTo>
                <a:cubicBezTo>
                  <a:pt x="40" y="130"/>
                  <a:pt x="37" y="137"/>
                  <a:pt x="34" y="141"/>
                </a:cubicBezTo>
                <a:cubicBezTo>
                  <a:pt x="33" y="141"/>
                  <a:pt x="33" y="143"/>
                  <a:pt x="33" y="144"/>
                </a:cubicBezTo>
                <a:cubicBezTo>
                  <a:pt x="34" y="145"/>
                  <a:pt x="35" y="146"/>
                  <a:pt x="36" y="146"/>
                </a:cubicBezTo>
                <a:cubicBezTo>
                  <a:pt x="72" y="146"/>
                  <a:pt x="72" y="146"/>
                  <a:pt x="72" y="146"/>
                </a:cubicBezTo>
                <a:cubicBezTo>
                  <a:pt x="74" y="146"/>
                  <a:pt x="75" y="145"/>
                  <a:pt x="75" y="144"/>
                </a:cubicBezTo>
                <a:cubicBezTo>
                  <a:pt x="76" y="143"/>
                  <a:pt x="75" y="141"/>
                  <a:pt x="74" y="141"/>
                </a:cubicBezTo>
                <a:cubicBezTo>
                  <a:pt x="71" y="137"/>
                  <a:pt x="68" y="130"/>
                  <a:pt x="67" y="122"/>
                </a:cubicBezTo>
                <a:cubicBezTo>
                  <a:pt x="106" y="122"/>
                  <a:pt x="106" y="122"/>
                  <a:pt x="106" y="122"/>
                </a:cubicBezTo>
                <a:cubicBezTo>
                  <a:pt x="107" y="122"/>
                  <a:pt x="108" y="121"/>
                  <a:pt x="108" y="120"/>
                </a:cubicBezTo>
                <a:cubicBezTo>
                  <a:pt x="109" y="119"/>
                  <a:pt x="109" y="118"/>
                  <a:pt x="108" y="117"/>
                </a:cubicBezTo>
                <a:close/>
                <a:moveTo>
                  <a:pt x="108" y="117"/>
                </a:moveTo>
                <a:cubicBezTo>
                  <a:pt x="108" y="117"/>
                  <a:pt x="108" y="117"/>
                  <a:pt x="108"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25">
            <a:extLst>
              <a:ext uri="{FF2B5EF4-FFF2-40B4-BE49-F238E27FC236}">
                <a16:creationId xmlns:a16="http://schemas.microsoft.com/office/drawing/2014/main" id="{B057F24D-FCDD-F944-BC7E-C5C4168A57F4}"/>
              </a:ext>
            </a:extLst>
          </p:cNvPr>
          <p:cNvSpPr>
            <a:spLocks noEditPoints="1"/>
          </p:cNvSpPr>
          <p:nvPr/>
        </p:nvSpPr>
        <p:spPr bwMode="auto">
          <a:xfrm>
            <a:off x="9482553" y="1854072"/>
            <a:ext cx="454025" cy="616427"/>
          </a:xfrm>
          <a:custGeom>
            <a:avLst/>
            <a:gdLst>
              <a:gd name="T0" fmla="*/ 108 w 109"/>
              <a:gd name="T1" fmla="*/ 117 h 146"/>
              <a:gd name="T2" fmla="*/ 84 w 109"/>
              <a:gd name="T3" fmla="*/ 85 h 146"/>
              <a:gd name="T4" fmla="*/ 96 w 109"/>
              <a:gd name="T5" fmla="*/ 85 h 146"/>
              <a:gd name="T6" fmla="*/ 97 w 109"/>
              <a:gd name="T7" fmla="*/ 85 h 146"/>
              <a:gd name="T8" fmla="*/ 100 w 109"/>
              <a:gd name="T9" fmla="*/ 82 h 146"/>
              <a:gd name="T10" fmla="*/ 98 w 109"/>
              <a:gd name="T11" fmla="*/ 80 h 146"/>
              <a:gd name="T12" fmla="*/ 74 w 109"/>
              <a:gd name="T13" fmla="*/ 49 h 146"/>
              <a:gd name="T14" fmla="*/ 87 w 109"/>
              <a:gd name="T15" fmla="*/ 49 h 146"/>
              <a:gd name="T16" fmla="*/ 88 w 109"/>
              <a:gd name="T17" fmla="*/ 49 h 146"/>
              <a:gd name="T18" fmla="*/ 91 w 109"/>
              <a:gd name="T19" fmla="*/ 46 h 146"/>
              <a:gd name="T20" fmla="*/ 89 w 109"/>
              <a:gd name="T21" fmla="*/ 44 h 146"/>
              <a:gd name="T22" fmla="*/ 57 w 109"/>
              <a:gd name="T23" fmla="*/ 2 h 146"/>
              <a:gd name="T24" fmla="*/ 52 w 109"/>
              <a:gd name="T25" fmla="*/ 2 h 146"/>
              <a:gd name="T26" fmla="*/ 19 w 109"/>
              <a:gd name="T27" fmla="*/ 44 h 146"/>
              <a:gd name="T28" fmla="*/ 18 w 109"/>
              <a:gd name="T29" fmla="*/ 47 h 146"/>
              <a:gd name="T30" fmla="*/ 21 w 109"/>
              <a:gd name="T31" fmla="*/ 49 h 146"/>
              <a:gd name="T32" fmla="*/ 34 w 109"/>
              <a:gd name="T33" fmla="*/ 49 h 146"/>
              <a:gd name="T34" fmla="*/ 9 w 109"/>
              <a:gd name="T35" fmla="*/ 80 h 146"/>
              <a:gd name="T36" fmla="*/ 9 w 109"/>
              <a:gd name="T37" fmla="*/ 84 h 146"/>
              <a:gd name="T38" fmla="*/ 12 w 109"/>
              <a:gd name="T39" fmla="*/ 85 h 146"/>
              <a:gd name="T40" fmla="*/ 25 w 109"/>
              <a:gd name="T41" fmla="*/ 85 h 146"/>
              <a:gd name="T42" fmla="*/ 0 w 109"/>
              <a:gd name="T43" fmla="*/ 117 h 146"/>
              <a:gd name="T44" fmla="*/ 0 w 109"/>
              <a:gd name="T45" fmla="*/ 120 h 146"/>
              <a:gd name="T46" fmla="*/ 3 w 109"/>
              <a:gd name="T47" fmla="*/ 122 h 146"/>
              <a:gd name="T48" fmla="*/ 41 w 109"/>
              <a:gd name="T49" fmla="*/ 122 h 146"/>
              <a:gd name="T50" fmla="*/ 34 w 109"/>
              <a:gd name="T51" fmla="*/ 141 h 146"/>
              <a:gd name="T52" fmla="*/ 33 w 109"/>
              <a:gd name="T53" fmla="*/ 144 h 146"/>
              <a:gd name="T54" fmla="*/ 36 w 109"/>
              <a:gd name="T55" fmla="*/ 146 h 146"/>
              <a:gd name="T56" fmla="*/ 72 w 109"/>
              <a:gd name="T57" fmla="*/ 146 h 146"/>
              <a:gd name="T58" fmla="*/ 75 w 109"/>
              <a:gd name="T59" fmla="*/ 144 h 146"/>
              <a:gd name="T60" fmla="*/ 74 w 109"/>
              <a:gd name="T61" fmla="*/ 141 h 146"/>
              <a:gd name="T62" fmla="*/ 67 w 109"/>
              <a:gd name="T63" fmla="*/ 122 h 146"/>
              <a:gd name="T64" fmla="*/ 106 w 109"/>
              <a:gd name="T65" fmla="*/ 122 h 146"/>
              <a:gd name="T66" fmla="*/ 108 w 109"/>
              <a:gd name="T67" fmla="*/ 120 h 146"/>
              <a:gd name="T68" fmla="*/ 108 w 109"/>
              <a:gd name="T69" fmla="*/ 117 h 146"/>
              <a:gd name="T70" fmla="*/ 108 w 109"/>
              <a:gd name="T71" fmla="*/ 117 h 146"/>
              <a:gd name="T72" fmla="*/ 108 w 109"/>
              <a:gd name="T73" fmla="*/ 11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46">
                <a:moveTo>
                  <a:pt x="108" y="117"/>
                </a:moveTo>
                <a:cubicBezTo>
                  <a:pt x="84" y="85"/>
                  <a:pt x="84" y="85"/>
                  <a:pt x="84" y="85"/>
                </a:cubicBezTo>
                <a:cubicBezTo>
                  <a:pt x="96" y="85"/>
                  <a:pt x="96" y="85"/>
                  <a:pt x="96" y="85"/>
                </a:cubicBezTo>
                <a:cubicBezTo>
                  <a:pt x="96" y="85"/>
                  <a:pt x="97" y="85"/>
                  <a:pt x="97" y="85"/>
                </a:cubicBezTo>
                <a:cubicBezTo>
                  <a:pt x="98" y="85"/>
                  <a:pt x="100" y="84"/>
                  <a:pt x="100" y="82"/>
                </a:cubicBezTo>
                <a:cubicBezTo>
                  <a:pt x="100" y="81"/>
                  <a:pt x="99" y="80"/>
                  <a:pt x="98" y="80"/>
                </a:cubicBezTo>
                <a:cubicBezTo>
                  <a:pt x="74" y="49"/>
                  <a:pt x="74" y="49"/>
                  <a:pt x="74" y="49"/>
                </a:cubicBezTo>
                <a:cubicBezTo>
                  <a:pt x="87" y="49"/>
                  <a:pt x="87" y="49"/>
                  <a:pt x="87" y="49"/>
                </a:cubicBezTo>
                <a:cubicBezTo>
                  <a:pt x="87" y="49"/>
                  <a:pt x="87" y="49"/>
                  <a:pt x="88" y="49"/>
                </a:cubicBezTo>
                <a:cubicBezTo>
                  <a:pt x="89" y="49"/>
                  <a:pt x="91" y="48"/>
                  <a:pt x="91" y="46"/>
                </a:cubicBezTo>
                <a:cubicBezTo>
                  <a:pt x="91" y="45"/>
                  <a:pt x="90" y="44"/>
                  <a:pt x="89" y="44"/>
                </a:cubicBezTo>
                <a:cubicBezTo>
                  <a:pt x="57" y="2"/>
                  <a:pt x="57" y="2"/>
                  <a:pt x="57" y="2"/>
                </a:cubicBezTo>
                <a:cubicBezTo>
                  <a:pt x="55" y="0"/>
                  <a:pt x="53" y="0"/>
                  <a:pt x="52" y="2"/>
                </a:cubicBezTo>
                <a:cubicBezTo>
                  <a:pt x="19" y="44"/>
                  <a:pt x="19" y="44"/>
                  <a:pt x="19" y="44"/>
                </a:cubicBezTo>
                <a:cubicBezTo>
                  <a:pt x="18" y="45"/>
                  <a:pt x="18" y="46"/>
                  <a:pt x="18" y="47"/>
                </a:cubicBezTo>
                <a:cubicBezTo>
                  <a:pt x="19" y="48"/>
                  <a:pt x="20" y="49"/>
                  <a:pt x="21" y="49"/>
                </a:cubicBezTo>
                <a:cubicBezTo>
                  <a:pt x="34" y="49"/>
                  <a:pt x="34" y="49"/>
                  <a:pt x="34" y="49"/>
                </a:cubicBezTo>
                <a:cubicBezTo>
                  <a:pt x="9" y="80"/>
                  <a:pt x="9" y="80"/>
                  <a:pt x="9" y="80"/>
                </a:cubicBezTo>
                <a:cubicBezTo>
                  <a:pt x="9" y="81"/>
                  <a:pt x="9" y="83"/>
                  <a:pt x="9" y="84"/>
                </a:cubicBezTo>
                <a:cubicBezTo>
                  <a:pt x="10" y="85"/>
                  <a:pt x="11" y="85"/>
                  <a:pt x="12" y="85"/>
                </a:cubicBezTo>
                <a:cubicBezTo>
                  <a:pt x="25" y="85"/>
                  <a:pt x="25" y="85"/>
                  <a:pt x="25" y="85"/>
                </a:cubicBezTo>
                <a:cubicBezTo>
                  <a:pt x="0" y="117"/>
                  <a:pt x="0" y="117"/>
                  <a:pt x="0" y="117"/>
                </a:cubicBezTo>
                <a:cubicBezTo>
                  <a:pt x="0" y="118"/>
                  <a:pt x="0" y="119"/>
                  <a:pt x="0" y="120"/>
                </a:cubicBezTo>
                <a:cubicBezTo>
                  <a:pt x="1" y="121"/>
                  <a:pt x="2" y="122"/>
                  <a:pt x="3" y="122"/>
                </a:cubicBezTo>
                <a:cubicBezTo>
                  <a:pt x="41" y="122"/>
                  <a:pt x="41" y="122"/>
                  <a:pt x="41" y="122"/>
                </a:cubicBezTo>
                <a:cubicBezTo>
                  <a:pt x="40" y="130"/>
                  <a:pt x="37" y="137"/>
                  <a:pt x="34" y="141"/>
                </a:cubicBezTo>
                <a:cubicBezTo>
                  <a:pt x="33" y="141"/>
                  <a:pt x="33" y="143"/>
                  <a:pt x="33" y="144"/>
                </a:cubicBezTo>
                <a:cubicBezTo>
                  <a:pt x="34" y="145"/>
                  <a:pt x="35" y="146"/>
                  <a:pt x="36" y="146"/>
                </a:cubicBezTo>
                <a:cubicBezTo>
                  <a:pt x="72" y="146"/>
                  <a:pt x="72" y="146"/>
                  <a:pt x="72" y="146"/>
                </a:cubicBezTo>
                <a:cubicBezTo>
                  <a:pt x="74" y="146"/>
                  <a:pt x="75" y="145"/>
                  <a:pt x="75" y="144"/>
                </a:cubicBezTo>
                <a:cubicBezTo>
                  <a:pt x="76" y="143"/>
                  <a:pt x="75" y="141"/>
                  <a:pt x="74" y="141"/>
                </a:cubicBezTo>
                <a:cubicBezTo>
                  <a:pt x="71" y="137"/>
                  <a:pt x="68" y="130"/>
                  <a:pt x="67" y="122"/>
                </a:cubicBezTo>
                <a:cubicBezTo>
                  <a:pt x="106" y="122"/>
                  <a:pt x="106" y="122"/>
                  <a:pt x="106" y="122"/>
                </a:cubicBezTo>
                <a:cubicBezTo>
                  <a:pt x="107" y="122"/>
                  <a:pt x="108" y="121"/>
                  <a:pt x="108" y="120"/>
                </a:cubicBezTo>
                <a:cubicBezTo>
                  <a:pt x="109" y="119"/>
                  <a:pt x="109" y="118"/>
                  <a:pt x="108" y="117"/>
                </a:cubicBezTo>
                <a:close/>
                <a:moveTo>
                  <a:pt x="108" y="117"/>
                </a:moveTo>
                <a:cubicBezTo>
                  <a:pt x="108" y="117"/>
                  <a:pt x="108" y="117"/>
                  <a:pt x="108"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25">
            <a:extLst>
              <a:ext uri="{FF2B5EF4-FFF2-40B4-BE49-F238E27FC236}">
                <a16:creationId xmlns:a16="http://schemas.microsoft.com/office/drawing/2014/main" id="{C9F22485-B0EB-DD4A-BE28-B2A7EE07CF8B}"/>
              </a:ext>
            </a:extLst>
          </p:cNvPr>
          <p:cNvSpPr>
            <a:spLocks noEditPoints="1"/>
          </p:cNvSpPr>
          <p:nvPr/>
        </p:nvSpPr>
        <p:spPr bwMode="auto">
          <a:xfrm>
            <a:off x="9849794" y="1984234"/>
            <a:ext cx="454025" cy="616427"/>
          </a:xfrm>
          <a:custGeom>
            <a:avLst/>
            <a:gdLst>
              <a:gd name="T0" fmla="*/ 108 w 109"/>
              <a:gd name="T1" fmla="*/ 117 h 146"/>
              <a:gd name="T2" fmla="*/ 84 w 109"/>
              <a:gd name="T3" fmla="*/ 85 h 146"/>
              <a:gd name="T4" fmla="*/ 96 w 109"/>
              <a:gd name="T5" fmla="*/ 85 h 146"/>
              <a:gd name="T6" fmla="*/ 97 w 109"/>
              <a:gd name="T7" fmla="*/ 85 h 146"/>
              <a:gd name="T8" fmla="*/ 100 w 109"/>
              <a:gd name="T9" fmla="*/ 82 h 146"/>
              <a:gd name="T10" fmla="*/ 98 w 109"/>
              <a:gd name="T11" fmla="*/ 80 h 146"/>
              <a:gd name="T12" fmla="*/ 74 w 109"/>
              <a:gd name="T13" fmla="*/ 49 h 146"/>
              <a:gd name="T14" fmla="*/ 87 w 109"/>
              <a:gd name="T15" fmla="*/ 49 h 146"/>
              <a:gd name="T16" fmla="*/ 88 w 109"/>
              <a:gd name="T17" fmla="*/ 49 h 146"/>
              <a:gd name="T18" fmla="*/ 91 w 109"/>
              <a:gd name="T19" fmla="*/ 46 h 146"/>
              <a:gd name="T20" fmla="*/ 89 w 109"/>
              <a:gd name="T21" fmla="*/ 44 h 146"/>
              <a:gd name="T22" fmla="*/ 57 w 109"/>
              <a:gd name="T23" fmla="*/ 2 h 146"/>
              <a:gd name="T24" fmla="*/ 52 w 109"/>
              <a:gd name="T25" fmla="*/ 2 h 146"/>
              <a:gd name="T26" fmla="*/ 19 w 109"/>
              <a:gd name="T27" fmla="*/ 44 h 146"/>
              <a:gd name="T28" fmla="*/ 18 w 109"/>
              <a:gd name="T29" fmla="*/ 47 h 146"/>
              <a:gd name="T30" fmla="*/ 21 w 109"/>
              <a:gd name="T31" fmla="*/ 49 h 146"/>
              <a:gd name="T32" fmla="*/ 34 w 109"/>
              <a:gd name="T33" fmla="*/ 49 h 146"/>
              <a:gd name="T34" fmla="*/ 9 w 109"/>
              <a:gd name="T35" fmla="*/ 80 h 146"/>
              <a:gd name="T36" fmla="*/ 9 w 109"/>
              <a:gd name="T37" fmla="*/ 84 h 146"/>
              <a:gd name="T38" fmla="*/ 12 w 109"/>
              <a:gd name="T39" fmla="*/ 85 h 146"/>
              <a:gd name="T40" fmla="*/ 25 w 109"/>
              <a:gd name="T41" fmla="*/ 85 h 146"/>
              <a:gd name="T42" fmla="*/ 0 w 109"/>
              <a:gd name="T43" fmla="*/ 117 h 146"/>
              <a:gd name="T44" fmla="*/ 0 w 109"/>
              <a:gd name="T45" fmla="*/ 120 h 146"/>
              <a:gd name="T46" fmla="*/ 3 w 109"/>
              <a:gd name="T47" fmla="*/ 122 h 146"/>
              <a:gd name="T48" fmla="*/ 41 w 109"/>
              <a:gd name="T49" fmla="*/ 122 h 146"/>
              <a:gd name="T50" fmla="*/ 34 w 109"/>
              <a:gd name="T51" fmla="*/ 141 h 146"/>
              <a:gd name="T52" fmla="*/ 33 w 109"/>
              <a:gd name="T53" fmla="*/ 144 h 146"/>
              <a:gd name="T54" fmla="*/ 36 w 109"/>
              <a:gd name="T55" fmla="*/ 146 h 146"/>
              <a:gd name="T56" fmla="*/ 72 w 109"/>
              <a:gd name="T57" fmla="*/ 146 h 146"/>
              <a:gd name="T58" fmla="*/ 75 w 109"/>
              <a:gd name="T59" fmla="*/ 144 h 146"/>
              <a:gd name="T60" fmla="*/ 74 w 109"/>
              <a:gd name="T61" fmla="*/ 141 h 146"/>
              <a:gd name="T62" fmla="*/ 67 w 109"/>
              <a:gd name="T63" fmla="*/ 122 h 146"/>
              <a:gd name="T64" fmla="*/ 106 w 109"/>
              <a:gd name="T65" fmla="*/ 122 h 146"/>
              <a:gd name="T66" fmla="*/ 108 w 109"/>
              <a:gd name="T67" fmla="*/ 120 h 146"/>
              <a:gd name="T68" fmla="*/ 108 w 109"/>
              <a:gd name="T69" fmla="*/ 117 h 146"/>
              <a:gd name="T70" fmla="*/ 108 w 109"/>
              <a:gd name="T71" fmla="*/ 117 h 146"/>
              <a:gd name="T72" fmla="*/ 108 w 109"/>
              <a:gd name="T73" fmla="*/ 11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146">
                <a:moveTo>
                  <a:pt x="108" y="117"/>
                </a:moveTo>
                <a:cubicBezTo>
                  <a:pt x="84" y="85"/>
                  <a:pt x="84" y="85"/>
                  <a:pt x="84" y="85"/>
                </a:cubicBezTo>
                <a:cubicBezTo>
                  <a:pt x="96" y="85"/>
                  <a:pt x="96" y="85"/>
                  <a:pt x="96" y="85"/>
                </a:cubicBezTo>
                <a:cubicBezTo>
                  <a:pt x="96" y="85"/>
                  <a:pt x="97" y="85"/>
                  <a:pt x="97" y="85"/>
                </a:cubicBezTo>
                <a:cubicBezTo>
                  <a:pt x="98" y="85"/>
                  <a:pt x="100" y="84"/>
                  <a:pt x="100" y="82"/>
                </a:cubicBezTo>
                <a:cubicBezTo>
                  <a:pt x="100" y="81"/>
                  <a:pt x="99" y="80"/>
                  <a:pt x="98" y="80"/>
                </a:cubicBezTo>
                <a:cubicBezTo>
                  <a:pt x="74" y="49"/>
                  <a:pt x="74" y="49"/>
                  <a:pt x="74" y="49"/>
                </a:cubicBezTo>
                <a:cubicBezTo>
                  <a:pt x="87" y="49"/>
                  <a:pt x="87" y="49"/>
                  <a:pt x="87" y="49"/>
                </a:cubicBezTo>
                <a:cubicBezTo>
                  <a:pt x="87" y="49"/>
                  <a:pt x="87" y="49"/>
                  <a:pt x="88" y="49"/>
                </a:cubicBezTo>
                <a:cubicBezTo>
                  <a:pt x="89" y="49"/>
                  <a:pt x="91" y="48"/>
                  <a:pt x="91" y="46"/>
                </a:cubicBezTo>
                <a:cubicBezTo>
                  <a:pt x="91" y="45"/>
                  <a:pt x="90" y="44"/>
                  <a:pt x="89" y="44"/>
                </a:cubicBezTo>
                <a:cubicBezTo>
                  <a:pt x="57" y="2"/>
                  <a:pt x="57" y="2"/>
                  <a:pt x="57" y="2"/>
                </a:cubicBezTo>
                <a:cubicBezTo>
                  <a:pt x="55" y="0"/>
                  <a:pt x="53" y="0"/>
                  <a:pt x="52" y="2"/>
                </a:cubicBezTo>
                <a:cubicBezTo>
                  <a:pt x="19" y="44"/>
                  <a:pt x="19" y="44"/>
                  <a:pt x="19" y="44"/>
                </a:cubicBezTo>
                <a:cubicBezTo>
                  <a:pt x="18" y="45"/>
                  <a:pt x="18" y="46"/>
                  <a:pt x="18" y="47"/>
                </a:cubicBezTo>
                <a:cubicBezTo>
                  <a:pt x="19" y="48"/>
                  <a:pt x="20" y="49"/>
                  <a:pt x="21" y="49"/>
                </a:cubicBezTo>
                <a:cubicBezTo>
                  <a:pt x="34" y="49"/>
                  <a:pt x="34" y="49"/>
                  <a:pt x="34" y="49"/>
                </a:cubicBezTo>
                <a:cubicBezTo>
                  <a:pt x="9" y="80"/>
                  <a:pt x="9" y="80"/>
                  <a:pt x="9" y="80"/>
                </a:cubicBezTo>
                <a:cubicBezTo>
                  <a:pt x="9" y="81"/>
                  <a:pt x="9" y="83"/>
                  <a:pt x="9" y="84"/>
                </a:cubicBezTo>
                <a:cubicBezTo>
                  <a:pt x="10" y="85"/>
                  <a:pt x="11" y="85"/>
                  <a:pt x="12" y="85"/>
                </a:cubicBezTo>
                <a:cubicBezTo>
                  <a:pt x="25" y="85"/>
                  <a:pt x="25" y="85"/>
                  <a:pt x="25" y="85"/>
                </a:cubicBezTo>
                <a:cubicBezTo>
                  <a:pt x="0" y="117"/>
                  <a:pt x="0" y="117"/>
                  <a:pt x="0" y="117"/>
                </a:cubicBezTo>
                <a:cubicBezTo>
                  <a:pt x="0" y="118"/>
                  <a:pt x="0" y="119"/>
                  <a:pt x="0" y="120"/>
                </a:cubicBezTo>
                <a:cubicBezTo>
                  <a:pt x="1" y="121"/>
                  <a:pt x="2" y="122"/>
                  <a:pt x="3" y="122"/>
                </a:cubicBezTo>
                <a:cubicBezTo>
                  <a:pt x="41" y="122"/>
                  <a:pt x="41" y="122"/>
                  <a:pt x="41" y="122"/>
                </a:cubicBezTo>
                <a:cubicBezTo>
                  <a:pt x="40" y="130"/>
                  <a:pt x="37" y="137"/>
                  <a:pt x="34" y="141"/>
                </a:cubicBezTo>
                <a:cubicBezTo>
                  <a:pt x="33" y="141"/>
                  <a:pt x="33" y="143"/>
                  <a:pt x="33" y="144"/>
                </a:cubicBezTo>
                <a:cubicBezTo>
                  <a:pt x="34" y="145"/>
                  <a:pt x="35" y="146"/>
                  <a:pt x="36" y="146"/>
                </a:cubicBezTo>
                <a:cubicBezTo>
                  <a:pt x="72" y="146"/>
                  <a:pt x="72" y="146"/>
                  <a:pt x="72" y="146"/>
                </a:cubicBezTo>
                <a:cubicBezTo>
                  <a:pt x="74" y="146"/>
                  <a:pt x="75" y="145"/>
                  <a:pt x="75" y="144"/>
                </a:cubicBezTo>
                <a:cubicBezTo>
                  <a:pt x="76" y="143"/>
                  <a:pt x="75" y="141"/>
                  <a:pt x="74" y="141"/>
                </a:cubicBezTo>
                <a:cubicBezTo>
                  <a:pt x="71" y="137"/>
                  <a:pt x="68" y="130"/>
                  <a:pt x="67" y="122"/>
                </a:cubicBezTo>
                <a:cubicBezTo>
                  <a:pt x="106" y="122"/>
                  <a:pt x="106" y="122"/>
                  <a:pt x="106" y="122"/>
                </a:cubicBezTo>
                <a:cubicBezTo>
                  <a:pt x="107" y="122"/>
                  <a:pt x="108" y="121"/>
                  <a:pt x="108" y="120"/>
                </a:cubicBezTo>
                <a:cubicBezTo>
                  <a:pt x="109" y="119"/>
                  <a:pt x="109" y="118"/>
                  <a:pt x="108" y="117"/>
                </a:cubicBezTo>
                <a:close/>
                <a:moveTo>
                  <a:pt x="108" y="117"/>
                </a:moveTo>
                <a:cubicBezTo>
                  <a:pt x="108" y="117"/>
                  <a:pt x="108" y="117"/>
                  <a:pt x="108"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Oval 5">
            <a:extLst>
              <a:ext uri="{FF2B5EF4-FFF2-40B4-BE49-F238E27FC236}">
                <a16:creationId xmlns:a16="http://schemas.microsoft.com/office/drawing/2014/main" id="{5B6729C6-7AC4-E74D-8047-F2BACD96961C}"/>
              </a:ext>
            </a:extLst>
          </p:cNvPr>
          <p:cNvSpPr/>
          <p:nvPr/>
        </p:nvSpPr>
        <p:spPr>
          <a:xfrm>
            <a:off x="8538293" y="334297"/>
            <a:ext cx="162173" cy="15173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2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2" presetClass="exit" presetSubtype="4" fill="hold" grpId="0" nodeType="clickEffect">
                                  <p:stCondLst>
                                    <p:cond delay="0"/>
                                  </p:stCondLst>
                                  <p:childTnLst>
                                    <p:anim calcmode="lin" valueType="num">
                                      <p:cBhvr additive="base">
                                        <p:cTn id="15" dur="500"/>
                                        <p:tgtEl>
                                          <p:spTgt spid="35"/>
                                        </p:tgtEl>
                                        <p:attrNameLst>
                                          <p:attrName>ppt_y</p:attrName>
                                        </p:attrNameLst>
                                      </p:cBhvr>
                                      <p:tavLst>
                                        <p:tav tm="0">
                                          <p:val>
                                            <p:strVal val="#ppt_y"/>
                                          </p:val>
                                        </p:tav>
                                        <p:tav tm="100000">
                                          <p:val>
                                            <p:strVal val="#ppt_y+#ppt_h*1.125000"/>
                                          </p:val>
                                        </p:tav>
                                      </p:tavLst>
                                    </p:anim>
                                    <p:animEffect transition="out" filter="wipe(down)">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36"/>
                                        </p:tgtEl>
                                        <p:attrNameLst>
                                          <p:attrName>ppt_w</p:attrName>
                                        </p:attrNameLst>
                                      </p:cBhvr>
                                      <p:tavLst>
                                        <p:tav tm="0">
                                          <p:val>
                                            <p:strVal val="ppt_w"/>
                                          </p:val>
                                        </p:tav>
                                        <p:tav tm="100000">
                                          <p:val>
                                            <p:fltVal val="0"/>
                                          </p:val>
                                        </p:tav>
                                      </p:tavLst>
                                    </p:anim>
                                    <p:anim calcmode="lin" valueType="num">
                                      <p:cBhvr>
                                        <p:cTn id="22" dur="500"/>
                                        <p:tgtEl>
                                          <p:spTgt spid="36"/>
                                        </p:tgtEl>
                                        <p:attrNameLst>
                                          <p:attrName>ppt_h</p:attrName>
                                        </p:attrNameLst>
                                      </p:cBhvr>
                                      <p:tavLst>
                                        <p:tav tm="0">
                                          <p:val>
                                            <p:strVal val="ppt_h"/>
                                          </p:val>
                                        </p:tav>
                                        <p:tav tm="100000">
                                          <p:val>
                                            <p:fltVal val="0"/>
                                          </p:val>
                                        </p:tav>
                                      </p:tavLst>
                                    </p:anim>
                                    <p:animEffect transition="out" filter="fad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par>
                          <p:cTn id="29" fill="hold">
                            <p:stCondLst>
                              <p:cond delay="0"/>
                            </p:stCondLst>
                            <p:childTnLst>
                              <p:par>
                                <p:cTn id="30" presetID="47" presetClass="exit" presetSubtype="0" fill="hold" grpId="0" nodeType="afterEffect">
                                  <p:stCondLst>
                                    <p:cond delay="0"/>
                                  </p:stCondLst>
                                  <p:childTnLst>
                                    <p:animEffect transition="out" filter="fade">
                                      <p:cBhvr>
                                        <p:cTn id="31" dur="1000"/>
                                        <p:tgtEl>
                                          <p:spTgt spid="40">
                                            <p:txEl>
                                              <p:pRg st="0" end="0"/>
                                            </p:txEl>
                                          </p:spTgt>
                                        </p:tgtEl>
                                      </p:cBhvr>
                                    </p:animEffect>
                                    <p:anim calcmode="lin" valueType="num">
                                      <p:cBhvr>
                                        <p:cTn id="32" dur="1000"/>
                                        <p:tgtEl>
                                          <p:spTgt spid="40">
                                            <p:txEl>
                                              <p:pRg st="0" end="0"/>
                                            </p:txEl>
                                          </p:spTgt>
                                        </p:tgtEl>
                                        <p:attrNameLst>
                                          <p:attrName>ppt_x</p:attrName>
                                        </p:attrNameLst>
                                      </p:cBhvr>
                                      <p:tavLst>
                                        <p:tav tm="0">
                                          <p:val>
                                            <p:strVal val="ppt_x"/>
                                          </p:val>
                                        </p:tav>
                                        <p:tav tm="100000">
                                          <p:val>
                                            <p:strVal val="ppt_x"/>
                                          </p:val>
                                        </p:tav>
                                      </p:tavLst>
                                    </p:anim>
                                    <p:anim calcmode="lin" valueType="num">
                                      <p:cBhvr>
                                        <p:cTn id="33" dur="1000"/>
                                        <p:tgtEl>
                                          <p:spTgt spid="40">
                                            <p:txEl>
                                              <p:pRg st="0" end="0"/>
                                            </p:txEl>
                                          </p:spTgt>
                                        </p:tgtEl>
                                        <p:attrNameLst>
                                          <p:attrName>ppt_y</p:attrName>
                                        </p:attrNameLst>
                                      </p:cBhvr>
                                      <p:tavLst>
                                        <p:tav tm="0">
                                          <p:val>
                                            <p:strVal val="ppt_y"/>
                                          </p:val>
                                        </p:tav>
                                        <p:tav tm="100000">
                                          <p:val>
                                            <p:strVal val="ppt_y-.1"/>
                                          </p:val>
                                        </p:tav>
                                      </p:tavLst>
                                    </p:anim>
                                    <p:set>
                                      <p:cBhvr>
                                        <p:cTn id="34" dur="1" fill="hold">
                                          <p:stCondLst>
                                            <p:cond delay="999"/>
                                          </p:stCondLst>
                                        </p:cTn>
                                        <p:tgtEl>
                                          <p:spTgt spid="40">
                                            <p:txEl>
                                              <p:pRg st="0" end="0"/>
                                            </p:txEl>
                                          </p:spTgt>
                                        </p:tgtEl>
                                        <p:attrNameLst>
                                          <p:attrName>style.visibility</p:attrName>
                                        </p:attrNameLst>
                                      </p:cBhvr>
                                      <p:to>
                                        <p:strVal val="hidden"/>
                                      </p:to>
                                    </p:set>
                                  </p:childTnLst>
                                </p:cTn>
                              </p:par>
                            </p:childTnLst>
                          </p:cTn>
                        </p:par>
                        <p:par>
                          <p:cTn id="35" fill="hold">
                            <p:stCondLst>
                              <p:cond delay="1000"/>
                            </p:stCondLst>
                            <p:childTnLst>
                              <p:par>
                                <p:cTn id="36" presetID="47" presetClass="exit" presetSubtype="0" fill="hold" grpId="0" nodeType="afterEffect">
                                  <p:stCondLst>
                                    <p:cond delay="0"/>
                                  </p:stCondLst>
                                  <p:childTnLst>
                                    <p:animEffect transition="out" filter="fade">
                                      <p:cBhvr>
                                        <p:cTn id="37" dur="1000"/>
                                        <p:tgtEl>
                                          <p:spTgt spid="40">
                                            <p:txEl>
                                              <p:pRg st="1" end="1"/>
                                            </p:txEl>
                                          </p:spTgt>
                                        </p:tgtEl>
                                      </p:cBhvr>
                                    </p:animEffect>
                                    <p:anim calcmode="lin" valueType="num">
                                      <p:cBhvr>
                                        <p:cTn id="38" dur="1000"/>
                                        <p:tgtEl>
                                          <p:spTgt spid="40">
                                            <p:txEl>
                                              <p:pRg st="1" end="1"/>
                                            </p:txEl>
                                          </p:spTgt>
                                        </p:tgtEl>
                                        <p:attrNameLst>
                                          <p:attrName>ppt_x</p:attrName>
                                        </p:attrNameLst>
                                      </p:cBhvr>
                                      <p:tavLst>
                                        <p:tav tm="0">
                                          <p:val>
                                            <p:strVal val="ppt_x"/>
                                          </p:val>
                                        </p:tav>
                                        <p:tav tm="100000">
                                          <p:val>
                                            <p:strVal val="ppt_x"/>
                                          </p:val>
                                        </p:tav>
                                      </p:tavLst>
                                    </p:anim>
                                    <p:anim calcmode="lin" valueType="num">
                                      <p:cBhvr>
                                        <p:cTn id="39" dur="1000"/>
                                        <p:tgtEl>
                                          <p:spTgt spid="40">
                                            <p:txEl>
                                              <p:pRg st="1" end="1"/>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40">
                                            <p:txEl>
                                              <p:pRg st="1" end="1"/>
                                            </p:txEl>
                                          </p:spTgt>
                                        </p:tgtEl>
                                        <p:attrNameLst>
                                          <p:attrName>style.visibility</p:attrName>
                                        </p:attrNameLst>
                                      </p:cBhvr>
                                      <p:to>
                                        <p:strVal val="hidden"/>
                                      </p:to>
                                    </p:set>
                                  </p:childTnLst>
                                </p:cTn>
                              </p:par>
                            </p:childTnLst>
                          </p:cTn>
                        </p:par>
                        <p:par>
                          <p:cTn id="41" fill="hold">
                            <p:stCondLst>
                              <p:cond delay="2000"/>
                            </p:stCondLst>
                            <p:childTnLst>
                              <p:par>
                                <p:cTn id="42" presetID="47" presetClass="exit" presetSubtype="0" fill="hold" grpId="0" nodeType="afterEffect">
                                  <p:stCondLst>
                                    <p:cond delay="0"/>
                                  </p:stCondLst>
                                  <p:childTnLst>
                                    <p:animEffect transition="out" filter="fade">
                                      <p:cBhvr>
                                        <p:cTn id="43" dur="1000"/>
                                        <p:tgtEl>
                                          <p:spTgt spid="40">
                                            <p:txEl>
                                              <p:pRg st="2" end="2"/>
                                            </p:txEl>
                                          </p:spTgt>
                                        </p:tgtEl>
                                      </p:cBhvr>
                                    </p:animEffect>
                                    <p:anim calcmode="lin" valueType="num">
                                      <p:cBhvr>
                                        <p:cTn id="44" dur="1000"/>
                                        <p:tgtEl>
                                          <p:spTgt spid="40">
                                            <p:txEl>
                                              <p:pRg st="2" end="2"/>
                                            </p:txEl>
                                          </p:spTgt>
                                        </p:tgtEl>
                                        <p:attrNameLst>
                                          <p:attrName>ppt_x</p:attrName>
                                        </p:attrNameLst>
                                      </p:cBhvr>
                                      <p:tavLst>
                                        <p:tav tm="0">
                                          <p:val>
                                            <p:strVal val="ppt_x"/>
                                          </p:val>
                                        </p:tav>
                                        <p:tav tm="100000">
                                          <p:val>
                                            <p:strVal val="ppt_x"/>
                                          </p:val>
                                        </p:tav>
                                      </p:tavLst>
                                    </p:anim>
                                    <p:anim calcmode="lin" valueType="num">
                                      <p:cBhvr>
                                        <p:cTn id="45" dur="1000"/>
                                        <p:tgtEl>
                                          <p:spTgt spid="40">
                                            <p:txEl>
                                              <p:pRg st="2" end="2"/>
                                            </p:txEl>
                                          </p:spTgt>
                                        </p:tgtEl>
                                        <p:attrNameLst>
                                          <p:attrName>ppt_y</p:attrName>
                                        </p:attrNameLst>
                                      </p:cBhvr>
                                      <p:tavLst>
                                        <p:tav tm="0">
                                          <p:val>
                                            <p:strVal val="ppt_y"/>
                                          </p:val>
                                        </p:tav>
                                        <p:tav tm="100000">
                                          <p:val>
                                            <p:strVal val="ppt_y-.1"/>
                                          </p:val>
                                        </p:tav>
                                      </p:tavLst>
                                    </p:anim>
                                    <p:set>
                                      <p:cBhvr>
                                        <p:cTn id="46" dur="1" fill="hold">
                                          <p:stCondLst>
                                            <p:cond delay="999"/>
                                          </p:stCondLst>
                                        </p:cTn>
                                        <p:tgtEl>
                                          <p:spTgt spid="40">
                                            <p:txEl>
                                              <p:pRg st="2" end="2"/>
                                            </p:txEl>
                                          </p:spTgt>
                                        </p:tgtEl>
                                        <p:attrNameLst>
                                          <p:attrName>style.visibility</p:attrName>
                                        </p:attrNameLst>
                                      </p:cBhvr>
                                      <p:to>
                                        <p:strVal val="hidden"/>
                                      </p:to>
                                    </p:set>
                                  </p:childTnLst>
                                </p:cTn>
                              </p:par>
                            </p:childTnLst>
                          </p:cTn>
                        </p:par>
                        <p:par>
                          <p:cTn id="47" fill="hold">
                            <p:stCondLst>
                              <p:cond delay="3000"/>
                            </p:stCondLst>
                            <p:childTnLst>
                              <p:par>
                                <p:cTn id="48" presetID="47" presetClass="exit" presetSubtype="0" fill="hold" grpId="0" nodeType="afterEffect">
                                  <p:stCondLst>
                                    <p:cond delay="0"/>
                                  </p:stCondLst>
                                  <p:childTnLst>
                                    <p:animEffect transition="out" filter="fade">
                                      <p:cBhvr>
                                        <p:cTn id="49" dur="3000"/>
                                        <p:tgtEl>
                                          <p:spTgt spid="40">
                                            <p:txEl>
                                              <p:pRg st="3" end="3"/>
                                            </p:txEl>
                                          </p:spTgt>
                                        </p:tgtEl>
                                      </p:cBhvr>
                                    </p:animEffect>
                                    <p:anim calcmode="lin" valueType="num">
                                      <p:cBhvr>
                                        <p:cTn id="50" dur="3000"/>
                                        <p:tgtEl>
                                          <p:spTgt spid="40">
                                            <p:txEl>
                                              <p:pRg st="3" end="3"/>
                                            </p:txEl>
                                          </p:spTgt>
                                        </p:tgtEl>
                                        <p:attrNameLst>
                                          <p:attrName>ppt_x</p:attrName>
                                        </p:attrNameLst>
                                      </p:cBhvr>
                                      <p:tavLst>
                                        <p:tav tm="0">
                                          <p:val>
                                            <p:strVal val="ppt_x"/>
                                          </p:val>
                                        </p:tav>
                                        <p:tav tm="100000">
                                          <p:val>
                                            <p:strVal val="ppt_x"/>
                                          </p:val>
                                        </p:tav>
                                      </p:tavLst>
                                    </p:anim>
                                    <p:anim calcmode="lin" valueType="num">
                                      <p:cBhvr>
                                        <p:cTn id="51" dur="3000"/>
                                        <p:tgtEl>
                                          <p:spTgt spid="40">
                                            <p:txEl>
                                              <p:pRg st="3" end="3"/>
                                            </p:txEl>
                                          </p:spTgt>
                                        </p:tgtEl>
                                        <p:attrNameLst>
                                          <p:attrName>ppt_y</p:attrName>
                                        </p:attrNameLst>
                                      </p:cBhvr>
                                      <p:tavLst>
                                        <p:tav tm="0">
                                          <p:val>
                                            <p:strVal val="ppt_y"/>
                                          </p:val>
                                        </p:tav>
                                        <p:tav tm="100000">
                                          <p:val>
                                            <p:strVal val="ppt_y-.1"/>
                                          </p:val>
                                        </p:tav>
                                      </p:tavLst>
                                    </p:anim>
                                    <p:set>
                                      <p:cBhvr>
                                        <p:cTn id="52" dur="1" fill="hold">
                                          <p:stCondLst>
                                            <p:cond delay="2999"/>
                                          </p:stCondLst>
                                        </p:cTn>
                                        <p:tgtEl>
                                          <p:spTgt spid="40">
                                            <p:txEl>
                                              <p:pRg st="3" end="3"/>
                                            </p:txEl>
                                          </p:spTgt>
                                        </p:tgtEl>
                                        <p:attrNameLst>
                                          <p:attrName>style.visibility</p:attrName>
                                        </p:attrNameLst>
                                      </p:cBhvr>
                                      <p:to>
                                        <p:strVal val="hidden"/>
                                      </p:to>
                                    </p:set>
                                  </p:childTnLst>
                                </p:cTn>
                              </p:par>
                            </p:childTnLst>
                          </p:cTn>
                        </p:par>
                        <p:par>
                          <p:cTn id="53" fill="hold">
                            <p:stCondLst>
                              <p:cond delay="6000"/>
                            </p:stCondLst>
                            <p:childTnLst>
                              <p:par>
                                <p:cTn id="54" presetID="47" presetClass="exit" presetSubtype="0" fill="hold" grpId="0" nodeType="afterEffect">
                                  <p:stCondLst>
                                    <p:cond delay="0"/>
                                  </p:stCondLst>
                                  <p:childTnLst>
                                    <p:animEffect transition="out" filter="fade">
                                      <p:cBhvr>
                                        <p:cTn id="55" dur="1000"/>
                                        <p:tgtEl>
                                          <p:spTgt spid="40">
                                            <p:txEl>
                                              <p:pRg st="4" end="4"/>
                                            </p:txEl>
                                          </p:spTgt>
                                        </p:tgtEl>
                                      </p:cBhvr>
                                    </p:animEffect>
                                    <p:anim calcmode="lin" valueType="num">
                                      <p:cBhvr>
                                        <p:cTn id="56" dur="1000"/>
                                        <p:tgtEl>
                                          <p:spTgt spid="40">
                                            <p:txEl>
                                              <p:pRg st="4" end="4"/>
                                            </p:txEl>
                                          </p:spTgt>
                                        </p:tgtEl>
                                        <p:attrNameLst>
                                          <p:attrName>ppt_x</p:attrName>
                                        </p:attrNameLst>
                                      </p:cBhvr>
                                      <p:tavLst>
                                        <p:tav tm="0">
                                          <p:val>
                                            <p:strVal val="ppt_x"/>
                                          </p:val>
                                        </p:tav>
                                        <p:tav tm="100000">
                                          <p:val>
                                            <p:strVal val="ppt_x"/>
                                          </p:val>
                                        </p:tav>
                                      </p:tavLst>
                                    </p:anim>
                                    <p:anim calcmode="lin" valueType="num">
                                      <p:cBhvr>
                                        <p:cTn id="57" dur="1000"/>
                                        <p:tgtEl>
                                          <p:spTgt spid="40">
                                            <p:txEl>
                                              <p:pRg st="4" end="4"/>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40">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36" grpId="0" animBg="1"/>
      <p:bldP spid="40" grpId="0" uiExpand="1"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on bicycles in front of a white building&#10;&#10;Description automatically generated with medium confidence">
            <a:extLst>
              <a:ext uri="{FF2B5EF4-FFF2-40B4-BE49-F238E27FC236}">
                <a16:creationId xmlns:a16="http://schemas.microsoft.com/office/drawing/2014/main" id="{86C8F347-4C5A-1844-B27A-83FC851C20F5}"/>
              </a:ext>
            </a:extLst>
          </p:cNvPr>
          <p:cNvPicPr>
            <a:picLocks noChangeAspect="1"/>
          </p:cNvPicPr>
          <p:nvPr/>
        </p:nvPicPr>
        <p:blipFill>
          <a:blip r:embed="rId3">
            <a:duotone>
              <a:prstClr val="black"/>
              <a:srgbClr val="C00000">
                <a:tint val="45000"/>
                <a:satMod val="400000"/>
              </a:srgbClr>
            </a:duotone>
          </a:blip>
          <a:stretch>
            <a:fillRect/>
          </a:stretch>
        </p:blipFill>
        <p:spPr>
          <a:xfrm>
            <a:off x="0" y="23005"/>
            <a:ext cx="12192000" cy="8001000"/>
          </a:xfrm>
          <a:prstGeom prst="rect">
            <a:avLst/>
          </a:prstGeom>
        </p:spPr>
      </p:pic>
      <p:sp>
        <p:nvSpPr>
          <p:cNvPr id="7" name="Title 287">
            <a:extLst>
              <a:ext uri="{FF2B5EF4-FFF2-40B4-BE49-F238E27FC236}">
                <a16:creationId xmlns:a16="http://schemas.microsoft.com/office/drawing/2014/main" id="{E6EF1DAF-1EAD-46CF-9795-E8C14C0BE33E}"/>
              </a:ext>
            </a:extLst>
          </p:cNvPr>
          <p:cNvSpPr txBox="1">
            <a:spLocks/>
          </p:cNvSpPr>
          <p:nvPr/>
        </p:nvSpPr>
        <p:spPr>
          <a:xfrm>
            <a:off x="478593" y="597982"/>
            <a:ext cx="9126376" cy="2068007"/>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6000" b="0" dirty="0">
                <a:solidFill>
                  <a:schemeClr val="accent2"/>
                </a:solidFill>
                <a:effectLst>
                  <a:outerShdw dist="38100" dir="2700000" algn="tl">
                    <a:srgbClr val="000000">
                      <a:alpha val="30000"/>
                    </a:srgbClr>
                  </a:outerShdw>
                </a:effectLst>
                <a:highlight>
                  <a:srgbClr val="FFFFFF"/>
                </a:highlight>
                <a:latin typeface="+mj-lt"/>
                <a:ea typeface="Segoe UI Bold" panose="020B0802040204020203" pitchFamily="34" charset="0"/>
                <a:cs typeface="Segoe UI Bold" panose="020B0802040204020203" pitchFamily="34" charset="0"/>
              </a:rPr>
              <a:t>Mary Pilgrim</a:t>
            </a:r>
          </a:p>
          <a:p>
            <a:pPr algn="l"/>
            <a:r>
              <a:rPr lang="en-US" sz="6000" b="0" dirty="0" err="1">
                <a:solidFill>
                  <a:schemeClr val="accent2"/>
                </a:solidFill>
                <a:effectLst>
                  <a:outerShdw dist="38100" dir="2700000" algn="tl">
                    <a:srgbClr val="000000">
                      <a:alpha val="30000"/>
                    </a:srgbClr>
                  </a:outerShdw>
                </a:effectLst>
                <a:highlight>
                  <a:srgbClr val="FFFFFF"/>
                </a:highlight>
                <a:latin typeface="+mj-lt"/>
                <a:ea typeface="Segoe UI Bold" panose="020B0802040204020203" pitchFamily="34" charset="0"/>
                <a:cs typeface="Segoe UI Bold" panose="020B0802040204020203" pitchFamily="34" charset="0"/>
              </a:rPr>
              <a:t>MPilgrim@SDSU.edu</a:t>
            </a:r>
            <a:endParaRPr lang="en-US" sz="6000" b="0" dirty="0">
              <a:solidFill>
                <a:schemeClr val="accent2"/>
              </a:solidFill>
              <a:effectLst>
                <a:outerShdw dist="38100" dir="2700000" algn="tl">
                  <a:srgbClr val="000000">
                    <a:alpha val="30000"/>
                  </a:srgbClr>
                </a:outerShdw>
              </a:effectLst>
              <a:highlight>
                <a:srgbClr val="FFFFFF"/>
              </a:highlight>
              <a:latin typeface="+mj-lt"/>
              <a:ea typeface="Segoe UI Bold" panose="020B0802040204020203" pitchFamily="34" charset="0"/>
              <a:cs typeface="Segoe UI Bold" panose="020B0802040204020203" pitchFamily="34" charset="0"/>
            </a:endParaRPr>
          </a:p>
        </p:txBody>
      </p:sp>
      <p:sp>
        <p:nvSpPr>
          <p:cNvPr id="8" name="Rectangle 7">
            <a:extLst>
              <a:ext uri="{FF2B5EF4-FFF2-40B4-BE49-F238E27FC236}">
                <a16:creationId xmlns:a16="http://schemas.microsoft.com/office/drawing/2014/main" id="{620CD8B2-3B86-4B20-9FB2-F97DF72ECC14}"/>
              </a:ext>
            </a:extLst>
          </p:cNvPr>
          <p:cNvSpPr/>
          <p:nvPr/>
        </p:nvSpPr>
        <p:spPr>
          <a:xfrm>
            <a:off x="233506" y="255752"/>
            <a:ext cx="9616550" cy="2962010"/>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87">
            <a:extLst>
              <a:ext uri="{FF2B5EF4-FFF2-40B4-BE49-F238E27FC236}">
                <a16:creationId xmlns:a16="http://schemas.microsoft.com/office/drawing/2014/main" id="{8CC21D59-AEEA-934B-9C92-CF211EE55E9D}"/>
              </a:ext>
            </a:extLst>
          </p:cNvPr>
          <p:cNvSpPr txBox="1">
            <a:spLocks/>
          </p:cNvSpPr>
          <p:nvPr/>
        </p:nvSpPr>
        <p:spPr>
          <a:xfrm>
            <a:off x="2411476" y="4534241"/>
            <a:ext cx="9126376" cy="2068007"/>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r"/>
            <a:r>
              <a:rPr lang="en-US" sz="6000" b="0" dirty="0">
                <a:solidFill>
                  <a:schemeClr val="accent2"/>
                </a:solidFill>
                <a:effectLst>
                  <a:outerShdw dist="38100" dir="2700000" algn="tl">
                    <a:srgbClr val="000000">
                      <a:alpha val="30000"/>
                    </a:srgbClr>
                  </a:outerShdw>
                </a:effectLst>
                <a:highlight>
                  <a:srgbClr val="FFFFFF"/>
                </a:highlight>
                <a:latin typeface="+mj-lt"/>
                <a:ea typeface="Segoe UI Bold" panose="020B0802040204020203" pitchFamily="34" charset="0"/>
                <a:cs typeface="Segoe UI Bold" panose="020B0802040204020203" pitchFamily="34" charset="0"/>
              </a:rPr>
              <a:t>Janet Bowers</a:t>
            </a:r>
          </a:p>
          <a:p>
            <a:pPr algn="r"/>
            <a:r>
              <a:rPr lang="en-US" sz="6000" b="0" dirty="0" err="1">
                <a:solidFill>
                  <a:schemeClr val="accent2"/>
                </a:solidFill>
                <a:effectLst>
                  <a:outerShdw dist="38100" dir="2700000" algn="tl">
                    <a:srgbClr val="000000">
                      <a:alpha val="30000"/>
                    </a:srgbClr>
                  </a:outerShdw>
                </a:effectLst>
                <a:highlight>
                  <a:srgbClr val="FFFFFF"/>
                </a:highlight>
                <a:latin typeface="+mj-lt"/>
                <a:ea typeface="Segoe UI Bold" panose="020B0802040204020203" pitchFamily="34" charset="0"/>
                <a:cs typeface="Segoe UI Bold" panose="020B0802040204020203" pitchFamily="34" charset="0"/>
              </a:rPr>
              <a:t>JBowers@SDSU.edu</a:t>
            </a:r>
            <a:endParaRPr lang="en-US" sz="6000" b="0" dirty="0">
              <a:solidFill>
                <a:schemeClr val="accent2"/>
              </a:solidFill>
              <a:effectLst>
                <a:outerShdw dist="38100" dir="2700000" algn="tl">
                  <a:srgbClr val="000000">
                    <a:alpha val="30000"/>
                  </a:srgbClr>
                </a:outerShdw>
              </a:effectLst>
              <a:highlight>
                <a:srgbClr val="FFFFFF"/>
              </a:highlight>
              <a:latin typeface="+mj-lt"/>
              <a:ea typeface="Segoe UI Bold" panose="020B0802040204020203" pitchFamily="34" charset="0"/>
              <a:cs typeface="Segoe UI Bold" panose="020B0802040204020203" pitchFamily="34" charset="0"/>
            </a:endParaRPr>
          </a:p>
        </p:txBody>
      </p:sp>
      <p:sp>
        <p:nvSpPr>
          <p:cNvPr id="9" name="Rectangle 8">
            <a:extLst>
              <a:ext uri="{FF2B5EF4-FFF2-40B4-BE49-F238E27FC236}">
                <a16:creationId xmlns:a16="http://schemas.microsoft.com/office/drawing/2014/main" id="{E12DF6FA-E748-0B43-823C-329D744801A0}"/>
              </a:ext>
            </a:extLst>
          </p:cNvPr>
          <p:cNvSpPr/>
          <p:nvPr/>
        </p:nvSpPr>
        <p:spPr>
          <a:xfrm>
            <a:off x="2411476" y="3676891"/>
            <a:ext cx="9616550" cy="2962010"/>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358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 name="Title 287">
            <a:extLst>
              <a:ext uri="{FF2B5EF4-FFF2-40B4-BE49-F238E27FC236}">
                <a16:creationId xmlns:a16="http://schemas.microsoft.com/office/drawing/2014/main" id="{F0B39A05-69B5-4CB6-9F05-C6E1D412A747}"/>
              </a:ext>
            </a:extLst>
          </p:cNvPr>
          <p:cNvSpPr txBox="1">
            <a:spLocks/>
          </p:cNvSpPr>
          <p:nvPr/>
        </p:nvSpPr>
        <p:spPr>
          <a:xfrm>
            <a:off x="664464" y="486035"/>
            <a:ext cx="9722271"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500" dirty="0">
                <a:ea typeface="Segoe UI Bold" panose="020B0802040204020203" pitchFamily="34" charset="0"/>
                <a:cs typeface="Segoe UI Bold" panose="020B0802040204020203" pitchFamily="34" charset="0"/>
              </a:rPr>
              <a:t>What to call these student helpers??</a:t>
            </a:r>
          </a:p>
        </p:txBody>
      </p:sp>
      <p:grpSp>
        <p:nvGrpSpPr>
          <p:cNvPr id="107" name="Group 106">
            <a:extLst>
              <a:ext uri="{FF2B5EF4-FFF2-40B4-BE49-F238E27FC236}">
                <a16:creationId xmlns:a16="http://schemas.microsoft.com/office/drawing/2014/main" id="{B57ACC22-6CAD-486C-A0EA-E265969C6A5B}"/>
              </a:ext>
            </a:extLst>
          </p:cNvPr>
          <p:cNvGrpSpPr/>
          <p:nvPr/>
        </p:nvGrpSpPr>
        <p:grpSpPr>
          <a:xfrm>
            <a:off x="781451" y="1170147"/>
            <a:ext cx="689368" cy="134317"/>
            <a:chOff x="822326" y="1148393"/>
            <a:chExt cx="897694" cy="166395"/>
          </a:xfrm>
        </p:grpSpPr>
        <p:sp>
          <p:nvSpPr>
            <p:cNvPr id="108" name="Oval 170">
              <a:extLst>
                <a:ext uri="{FF2B5EF4-FFF2-40B4-BE49-F238E27FC236}">
                  <a16:creationId xmlns:a16="http://schemas.microsoft.com/office/drawing/2014/main" id="{A419668B-DF96-42D4-8B46-B636EF79298D}"/>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Oval 171">
              <a:extLst>
                <a:ext uri="{FF2B5EF4-FFF2-40B4-BE49-F238E27FC236}">
                  <a16:creationId xmlns:a16="http://schemas.microsoft.com/office/drawing/2014/main" id="{C0B7240C-2DBB-4A10-B07A-FE2A7D434B46}"/>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Oval 172">
              <a:extLst>
                <a:ext uri="{FF2B5EF4-FFF2-40B4-BE49-F238E27FC236}">
                  <a16:creationId xmlns:a16="http://schemas.microsoft.com/office/drawing/2014/main" id="{1A2D794F-5109-412A-8B40-3339451EFD03}"/>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Oval 173">
              <a:extLst>
                <a:ext uri="{FF2B5EF4-FFF2-40B4-BE49-F238E27FC236}">
                  <a16:creationId xmlns:a16="http://schemas.microsoft.com/office/drawing/2014/main" id="{CA563907-3F06-44E9-B0BC-6A692F9CA3C8}"/>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grpSp>
        <p:nvGrpSpPr>
          <p:cNvPr id="191" name="Group 190">
            <a:extLst>
              <a:ext uri="{FF2B5EF4-FFF2-40B4-BE49-F238E27FC236}">
                <a16:creationId xmlns:a16="http://schemas.microsoft.com/office/drawing/2014/main" id="{940B6616-4539-45B3-BD05-0141C013B444}"/>
              </a:ext>
            </a:extLst>
          </p:cNvPr>
          <p:cNvGrpSpPr/>
          <p:nvPr/>
        </p:nvGrpSpPr>
        <p:grpSpPr>
          <a:xfrm>
            <a:off x="1300076" y="1552528"/>
            <a:ext cx="5111920" cy="4473330"/>
            <a:chOff x="781451" y="1469670"/>
            <a:chExt cx="5237779" cy="4583468"/>
          </a:xfrm>
        </p:grpSpPr>
        <p:grpSp>
          <p:nvGrpSpPr>
            <p:cNvPr id="146" name="Group 145">
              <a:extLst>
                <a:ext uri="{FF2B5EF4-FFF2-40B4-BE49-F238E27FC236}">
                  <a16:creationId xmlns:a16="http://schemas.microsoft.com/office/drawing/2014/main" id="{6917346E-5517-4F67-A606-86101C266BC4}"/>
                </a:ext>
              </a:extLst>
            </p:cNvPr>
            <p:cNvGrpSpPr/>
            <p:nvPr/>
          </p:nvGrpSpPr>
          <p:grpSpPr>
            <a:xfrm>
              <a:off x="781451" y="1469670"/>
              <a:ext cx="5237779" cy="4583468"/>
              <a:chOff x="3568700" y="1627188"/>
              <a:chExt cx="5057775" cy="4425950"/>
            </a:xfrm>
          </p:grpSpPr>
          <p:sp>
            <p:nvSpPr>
              <p:cNvPr id="137" name="Freeform 37">
                <a:extLst>
                  <a:ext uri="{FF2B5EF4-FFF2-40B4-BE49-F238E27FC236}">
                    <a16:creationId xmlns:a16="http://schemas.microsoft.com/office/drawing/2014/main" id="{7B828BA8-B113-4DC8-9235-E1D4F74C7499}"/>
                  </a:ext>
                </a:extLst>
              </p:cNvPr>
              <p:cNvSpPr>
                <a:spLocks/>
              </p:cNvSpPr>
              <p:nvPr/>
            </p:nvSpPr>
            <p:spPr bwMode="auto">
              <a:xfrm>
                <a:off x="3568700" y="1627188"/>
                <a:ext cx="4773613" cy="555625"/>
              </a:xfrm>
              <a:custGeom>
                <a:avLst/>
                <a:gdLst>
                  <a:gd name="T0" fmla="*/ 696 w 1392"/>
                  <a:gd name="T1" fmla="*/ 0 h 162"/>
                  <a:gd name="T2" fmla="*/ 0 w 1392"/>
                  <a:gd name="T3" fmla="*/ 81 h 162"/>
                  <a:gd name="T4" fmla="*/ 6 w 1392"/>
                  <a:gd name="T5" fmla="*/ 92 h 162"/>
                  <a:gd name="T6" fmla="*/ 696 w 1392"/>
                  <a:gd name="T7" fmla="*/ 162 h 162"/>
                  <a:gd name="T8" fmla="*/ 1386 w 1392"/>
                  <a:gd name="T9" fmla="*/ 91 h 162"/>
                  <a:gd name="T10" fmla="*/ 1392 w 1392"/>
                  <a:gd name="T11" fmla="*/ 81 h 162"/>
                  <a:gd name="T12" fmla="*/ 696 w 1392"/>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92" h="162">
                    <a:moveTo>
                      <a:pt x="696" y="0"/>
                    </a:moveTo>
                    <a:cubicBezTo>
                      <a:pt x="312" y="0"/>
                      <a:pt x="0" y="36"/>
                      <a:pt x="0" y="81"/>
                    </a:cubicBezTo>
                    <a:cubicBezTo>
                      <a:pt x="6" y="92"/>
                      <a:pt x="6" y="92"/>
                      <a:pt x="6" y="92"/>
                    </a:cubicBezTo>
                    <a:cubicBezTo>
                      <a:pt x="52" y="132"/>
                      <a:pt x="344" y="162"/>
                      <a:pt x="696" y="162"/>
                    </a:cubicBezTo>
                    <a:cubicBezTo>
                      <a:pt x="1051" y="162"/>
                      <a:pt x="1343" y="131"/>
                      <a:pt x="1386" y="91"/>
                    </a:cubicBezTo>
                    <a:cubicBezTo>
                      <a:pt x="1392" y="81"/>
                      <a:pt x="1392" y="81"/>
                      <a:pt x="1392" y="81"/>
                    </a:cubicBezTo>
                    <a:cubicBezTo>
                      <a:pt x="1392" y="36"/>
                      <a:pt x="1080" y="0"/>
                      <a:pt x="696" y="0"/>
                    </a:cubicBezTo>
                    <a:close/>
                  </a:path>
                </a:pathLst>
              </a:custGeom>
              <a:solidFill>
                <a:srgbClr val="1D70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38">
                <a:extLst>
                  <a:ext uri="{FF2B5EF4-FFF2-40B4-BE49-F238E27FC236}">
                    <a16:creationId xmlns:a16="http://schemas.microsoft.com/office/drawing/2014/main" id="{C2C983BD-5D1D-4E1A-8011-0E174A35F8EF}"/>
                  </a:ext>
                </a:extLst>
              </p:cNvPr>
              <p:cNvSpPr>
                <a:spLocks/>
              </p:cNvSpPr>
              <p:nvPr/>
            </p:nvSpPr>
            <p:spPr bwMode="auto">
              <a:xfrm>
                <a:off x="3568700" y="1627188"/>
                <a:ext cx="4773613" cy="555625"/>
              </a:xfrm>
              <a:custGeom>
                <a:avLst/>
                <a:gdLst>
                  <a:gd name="T0" fmla="*/ 696 w 1392"/>
                  <a:gd name="T1" fmla="*/ 0 h 162"/>
                  <a:gd name="T2" fmla="*/ 0 w 1392"/>
                  <a:gd name="T3" fmla="*/ 81 h 162"/>
                  <a:gd name="T4" fmla="*/ 6 w 1392"/>
                  <a:gd name="T5" fmla="*/ 92 h 162"/>
                  <a:gd name="T6" fmla="*/ 696 w 1392"/>
                  <a:gd name="T7" fmla="*/ 162 h 162"/>
                  <a:gd name="T8" fmla="*/ 1386 w 1392"/>
                  <a:gd name="T9" fmla="*/ 91 h 162"/>
                  <a:gd name="T10" fmla="*/ 1392 w 1392"/>
                  <a:gd name="T11" fmla="*/ 81 h 162"/>
                  <a:gd name="T12" fmla="*/ 696 w 1392"/>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92" h="162">
                    <a:moveTo>
                      <a:pt x="696" y="0"/>
                    </a:moveTo>
                    <a:cubicBezTo>
                      <a:pt x="312" y="0"/>
                      <a:pt x="0" y="36"/>
                      <a:pt x="0" y="81"/>
                    </a:cubicBezTo>
                    <a:cubicBezTo>
                      <a:pt x="6" y="92"/>
                      <a:pt x="6" y="92"/>
                      <a:pt x="6" y="92"/>
                    </a:cubicBezTo>
                    <a:cubicBezTo>
                      <a:pt x="52" y="132"/>
                      <a:pt x="344" y="162"/>
                      <a:pt x="696" y="162"/>
                    </a:cubicBezTo>
                    <a:cubicBezTo>
                      <a:pt x="1051" y="162"/>
                      <a:pt x="1343" y="131"/>
                      <a:pt x="1386" y="91"/>
                    </a:cubicBezTo>
                    <a:cubicBezTo>
                      <a:pt x="1392" y="81"/>
                      <a:pt x="1392" y="81"/>
                      <a:pt x="1392" y="81"/>
                    </a:cubicBezTo>
                    <a:cubicBezTo>
                      <a:pt x="1392" y="36"/>
                      <a:pt x="1080" y="0"/>
                      <a:pt x="696" y="0"/>
                    </a:cubicBezTo>
                    <a:close/>
                  </a:path>
                </a:pathLst>
              </a:custGeom>
              <a:solidFill>
                <a:schemeClr val="tx2">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39">
                <a:extLst>
                  <a:ext uri="{FF2B5EF4-FFF2-40B4-BE49-F238E27FC236}">
                    <a16:creationId xmlns:a16="http://schemas.microsoft.com/office/drawing/2014/main" id="{F3AE3696-E19D-4841-9ACC-0E04E71F3474}"/>
                  </a:ext>
                </a:extLst>
              </p:cNvPr>
              <p:cNvSpPr>
                <a:spLocks/>
              </p:cNvSpPr>
              <p:nvPr/>
            </p:nvSpPr>
            <p:spPr bwMode="auto">
              <a:xfrm>
                <a:off x="3730625" y="2182813"/>
                <a:ext cx="4895850" cy="774700"/>
              </a:xfrm>
              <a:custGeom>
                <a:avLst/>
                <a:gdLst>
                  <a:gd name="T0" fmla="*/ 1401 w 1428"/>
                  <a:gd name="T1" fmla="*/ 98 h 226"/>
                  <a:gd name="T2" fmla="*/ 1374 w 1428"/>
                  <a:gd name="T3" fmla="*/ 82 h 226"/>
                  <a:gd name="T4" fmla="*/ 1374 w 1428"/>
                  <a:gd name="T5" fmla="*/ 33 h 226"/>
                  <a:gd name="T6" fmla="*/ 1342 w 1428"/>
                  <a:gd name="T7" fmla="*/ 0 h 226"/>
                  <a:gd name="T8" fmla="*/ 1301 w 1428"/>
                  <a:gd name="T9" fmla="*/ 0 h 226"/>
                  <a:gd name="T10" fmla="*/ 649 w 1428"/>
                  <a:gd name="T11" fmla="*/ 0 h 226"/>
                  <a:gd name="T12" fmla="*/ 0 w 1428"/>
                  <a:gd name="T13" fmla="*/ 0 h 226"/>
                  <a:gd name="T14" fmla="*/ 62 w 1428"/>
                  <a:gd name="T15" fmla="*/ 106 h 226"/>
                  <a:gd name="T16" fmla="*/ 132 w 1428"/>
                  <a:gd name="T17" fmla="*/ 226 h 226"/>
                  <a:gd name="T18" fmla="*/ 1342 w 1428"/>
                  <a:gd name="T19" fmla="*/ 226 h 226"/>
                  <a:gd name="T20" fmla="*/ 1374 w 1428"/>
                  <a:gd name="T21" fmla="*/ 194 h 226"/>
                  <a:gd name="T22" fmla="*/ 1374 w 1428"/>
                  <a:gd name="T23" fmla="*/ 146 h 226"/>
                  <a:gd name="T24" fmla="*/ 1401 w 1428"/>
                  <a:gd name="T25" fmla="*/ 130 h 226"/>
                  <a:gd name="T26" fmla="*/ 1428 w 1428"/>
                  <a:gd name="T27" fmla="*/ 114 h 226"/>
                  <a:gd name="T28" fmla="*/ 1401 w 1428"/>
                  <a:gd name="T29" fmla="*/ 9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28" h="226">
                    <a:moveTo>
                      <a:pt x="1401" y="98"/>
                    </a:moveTo>
                    <a:cubicBezTo>
                      <a:pt x="1374" y="82"/>
                      <a:pt x="1374" y="82"/>
                      <a:pt x="1374" y="82"/>
                    </a:cubicBezTo>
                    <a:cubicBezTo>
                      <a:pt x="1374" y="33"/>
                      <a:pt x="1374" y="33"/>
                      <a:pt x="1374" y="33"/>
                    </a:cubicBezTo>
                    <a:cubicBezTo>
                      <a:pt x="1374" y="15"/>
                      <a:pt x="1359" y="0"/>
                      <a:pt x="1342" y="0"/>
                    </a:cubicBezTo>
                    <a:cubicBezTo>
                      <a:pt x="1301" y="0"/>
                      <a:pt x="1301" y="0"/>
                      <a:pt x="1301" y="0"/>
                    </a:cubicBezTo>
                    <a:cubicBezTo>
                      <a:pt x="649" y="0"/>
                      <a:pt x="649" y="0"/>
                      <a:pt x="649" y="0"/>
                    </a:cubicBezTo>
                    <a:cubicBezTo>
                      <a:pt x="0" y="0"/>
                      <a:pt x="0" y="0"/>
                      <a:pt x="0" y="0"/>
                    </a:cubicBezTo>
                    <a:cubicBezTo>
                      <a:pt x="62" y="106"/>
                      <a:pt x="62" y="106"/>
                      <a:pt x="62" y="106"/>
                    </a:cubicBezTo>
                    <a:cubicBezTo>
                      <a:pt x="132" y="226"/>
                      <a:pt x="132" y="226"/>
                      <a:pt x="132" y="226"/>
                    </a:cubicBezTo>
                    <a:cubicBezTo>
                      <a:pt x="1342" y="226"/>
                      <a:pt x="1342" y="226"/>
                      <a:pt x="1342" y="226"/>
                    </a:cubicBezTo>
                    <a:cubicBezTo>
                      <a:pt x="1359" y="226"/>
                      <a:pt x="1374" y="212"/>
                      <a:pt x="1374" y="194"/>
                    </a:cubicBezTo>
                    <a:cubicBezTo>
                      <a:pt x="1374" y="146"/>
                      <a:pt x="1374" y="146"/>
                      <a:pt x="1374" y="146"/>
                    </a:cubicBezTo>
                    <a:cubicBezTo>
                      <a:pt x="1401" y="130"/>
                      <a:pt x="1401" y="130"/>
                      <a:pt x="1401" y="130"/>
                    </a:cubicBezTo>
                    <a:cubicBezTo>
                      <a:pt x="1428" y="114"/>
                      <a:pt x="1428" y="114"/>
                      <a:pt x="1428" y="114"/>
                    </a:cubicBezTo>
                    <a:lnTo>
                      <a:pt x="1401" y="9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40">
                <a:extLst>
                  <a:ext uri="{FF2B5EF4-FFF2-40B4-BE49-F238E27FC236}">
                    <a16:creationId xmlns:a16="http://schemas.microsoft.com/office/drawing/2014/main" id="{EFDDEF53-8BBE-4A9E-BA74-02952FF889CC}"/>
                  </a:ext>
                </a:extLst>
              </p:cNvPr>
              <p:cNvSpPr>
                <a:spLocks/>
              </p:cNvSpPr>
              <p:nvPr/>
            </p:nvSpPr>
            <p:spPr bwMode="auto">
              <a:xfrm>
                <a:off x="4183063" y="2957513"/>
                <a:ext cx="3984625" cy="774700"/>
              </a:xfrm>
              <a:custGeom>
                <a:avLst/>
                <a:gdLst>
                  <a:gd name="T0" fmla="*/ 1135 w 1162"/>
                  <a:gd name="T1" fmla="*/ 98 h 226"/>
                  <a:gd name="T2" fmla="*/ 1108 w 1162"/>
                  <a:gd name="T3" fmla="*/ 82 h 226"/>
                  <a:gd name="T4" fmla="*/ 1108 w 1162"/>
                  <a:gd name="T5" fmla="*/ 33 h 226"/>
                  <a:gd name="T6" fmla="*/ 1076 w 1162"/>
                  <a:gd name="T7" fmla="*/ 0 h 226"/>
                  <a:gd name="T8" fmla="*/ 0 w 1162"/>
                  <a:gd name="T9" fmla="*/ 0 h 226"/>
                  <a:gd name="T10" fmla="*/ 131 w 1162"/>
                  <a:gd name="T11" fmla="*/ 226 h 226"/>
                  <a:gd name="T12" fmla="*/ 1076 w 1162"/>
                  <a:gd name="T13" fmla="*/ 226 h 226"/>
                  <a:gd name="T14" fmla="*/ 1108 w 1162"/>
                  <a:gd name="T15" fmla="*/ 193 h 226"/>
                  <a:gd name="T16" fmla="*/ 1108 w 1162"/>
                  <a:gd name="T17" fmla="*/ 145 h 226"/>
                  <a:gd name="T18" fmla="*/ 1135 w 1162"/>
                  <a:gd name="T19" fmla="*/ 130 h 226"/>
                  <a:gd name="T20" fmla="*/ 1162 w 1162"/>
                  <a:gd name="T21" fmla="*/ 114 h 226"/>
                  <a:gd name="T22" fmla="*/ 1135 w 1162"/>
                  <a:gd name="T23" fmla="*/ 9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2" h="226">
                    <a:moveTo>
                      <a:pt x="1135" y="98"/>
                    </a:moveTo>
                    <a:cubicBezTo>
                      <a:pt x="1108" y="82"/>
                      <a:pt x="1108" y="82"/>
                      <a:pt x="1108" y="82"/>
                    </a:cubicBezTo>
                    <a:cubicBezTo>
                      <a:pt x="1108" y="33"/>
                      <a:pt x="1108" y="33"/>
                      <a:pt x="1108" y="33"/>
                    </a:cubicBezTo>
                    <a:cubicBezTo>
                      <a:pt x="1108" y="15"/>
                      <a:pt x="1093" y="0"/>
                      <a:pt x="1076" y="0"/>
                    </a:cubicBezTo>
                    <a:cubicBezTo>
                      <a:pt x="0" y="0"/>
                      <a:pt x="0" y="0"/>
                      <a:pt x="0" y="0"/>
                    </a:cubicBezTo>
                    <a:cubicBezTo>
                      <a:pt x="131" y="226"/>
                      <a:pt x="131" y="226"/>
                      <a:pt x="131" y="226"/>
                    </a:cubicBezTo>
                    <a:cubicBezTo>
                      <a:pt x="1076" y="226"/>
                      <a:pt x="1076" y="226"/>
                      <a:pt x="1076" y="226"/>
                    </a:cubicBezTo>
                    <a:cubicBezTo>
                      <a:pt x="1093" y="226"/>
                      <a:pt x="1108" y="211"/>
                      <a:pt x="1108" y="193"/>
                    </a:cubicBezTo>
                    <a:cubicBezTo>
                      <a:pt x="1108" y="145"/>
                      <a:pt x="1108" y="145"/>
                      <a:pt x="1108" y="145"/>
                    </a:cubicBezTo>
                    <a:cubicBezTo>
                      <a:pt x="1135" y="130"/>
                      <a:pt x="1135" y="130"/>
                      <a:pt x="1135" y="130"/>
                    </a:cubicBezTo>
                    <a:cubicBezTo>
                      <a:pt x="1162" y="114"/>
                      <a:pt x="1162" y="114"/>
                      <a:pt x="1162" y="114"/>
                    </a:cubicBezTo>
                    <a:lnTo>
                      <a:pt x="1135" y="98"/>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1" name="Freeform 41">
                <a:extLst>
                  <a:ext uri="{FF2B5EF4-FFF2-40B4-BE49-F238E27FC236}">
                    <a16:creationId xmlns:a16="http://schemas.microsoft.com/office/drawing/2014/main" id="{EDD17187-B49F-41D0-AAE9-29F2BE117763}"/>
                  </a:ext>
                </a:extLst>
              </p:cNvPr>
              <p:cNvSpPr>
                <a:spLocks/>
              </p:cNvSpPr>
              <p:nvPr/>
            </p:nvSpPr>
            <p:spPr bwMode="auto">
              <a:xfrm>
                <a:off x="4632325" y="3732213"/>
                <a:ext cx="3081338" cy="774700"/>
              </a:xfrm>
              <a:custGeom>
                <a:avLst/>
                <a:gdLst>
                  <a:gd name="T0" fmla="*/ 872 w 899"/>
                  <a:gd name="T1" fmla="*/ 97 h 226"/>
                  <a:gd name="T2" fmla="*/ 845 w 899"/>
                  <a:gd name="T3" fmla="*/ 81 h 226"/>
                  <a:gd name="T4" fmla="*/ 845 w 899"/>
                  <a:gd name="T5" fmla="*/ 32 h 226"/>
                  <a:gd name="T6" fmla="*/ 813 w 899"/>
                  <a:gd name="T7" fmla="*/ 0 h 226"/>
                  <a:gd name="T8" fmla="*/ 0 w 899"/>
                  <a:gd name="T9" fmla="*/ 0 h 226"/>
                  <a:gd name="T10" fmla="*/ 131 w 899"/>
                  <a:gd name="T11" fmla="*/ 226 h 226"/>
                  <a:gd name="T12" fmla="*/ 675 w 899"/>
                  <a:gd name="T13" fmla="*/ 226 h 226"/>
                  <a:gd name="T14" fmla="*/ 813 w 899"/>
                  <a:gd name="T15" fmla="*/ 226 h 226"/>
                  <a:gd name="T16" fmla="*/ 845 w 899"/>
                  <a:gd name="T17" fmla="*/ 193 h 226"/>
                  <a:gd name="T18" fmla="*/ 845 w 899"/>
                  <a:gd name="T19" fmla="*/ 145 h 226"/>
                  <a:gd name="T20" fmla="*/ 872 w 899"/>
                  <a:gd name="T21" fmla="*/ 129 h 226"/>
                  <a:gd name="T22" fmla="*/ 899 w 899"/>
                  <a:gd name="T23" fmla="*/ 113 h 226"/>
                  <a:gd name="T24" fmla="*/ 872 w 899"/>
                  <a:gd name="T25" fmla="*/ 9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9" h="226">
                    <a:moveTo>
                      <a:pt x="872" y="97"/>
                    </a:moveTo>
                    <a:cubicBezTo>
                      <a:pt x="845" y="81"/>
                      <a:pt x="845" y="81"/>
                      <a:pt x="845" y="81"/>
                    </a:cubicBezTo>
                    <a:cubicBezTo>
                      <a:pt x="845" y="32"/>
                      <a:pt x="845" y="32"/>
                      <a:pt x="845" y="32"/>
                    </a:cubicBezTo>
                    <a:cubicBezTo>
                      <a:pt x="845" y="14"/>
                      <a:pt x="831" y="0"/>
                      <a:pt x="813" y="0"/>
                    </a:cubicBezTo>
                    <a:cubicBezTo>
                      <a:pt x="0" y="0"/>
                      <a:pt x="0" y="0"/>
                      <a:pt x="0" y="0"/>
                    </a:cubicBezTo>
                    <a:cubicBezTo>
                      <a:pt x="131" y="226"/>
                      <a:pt x="131" y="226"/>
                      <a:pt x="131" y="226"/>
                    </a:cubicBezTo>
                    <a:cubicBezTo>
                      <a:pt x="675" y="226"/>
                      <a:pt x="675" y="226"/>
                      <a:pt x="675" y="226"/>
                    </a:cubicBezTo>
                    <a:cubicBezTo>
                      <a:pt x="813" y="226"/>
                      <a:pt x="813" y="226"/>
                      <a:pt x="813" y="226"/>
                    </a:cubicBezTo>
                    <a:cubicBezTo>
                      <a:pt x="831" y="226"/>
                      <a:pt x="845" y="211"/>
                      <a:pt x="845" y="193"/>
                    </a:cubicBezTo>
                    <a:cubicBezTo>
                      <a:pt x="845" y="145"/>
                      <a:pt x="845" y="145"/>
                      <a:pt x="845" y="145"/>
                    </a:cubicBezTo>
                    <a:cubicBezTo>
                      <a:pt x="872" y="129"/>
                      <a:pt x="872" y="129"/>
                      <a:pt x="872" y="129"/>
                    </a:cubicBezTo>
                    <a:cubicBezTo>
                      <a:pt x="899" y="113"/>
                      <a:pt x="899" y="113"/>
                      <a:pt x="899" y="113"/>
                    </a:cubicBezTo>
                    <a:lnTo>
                      <a:pt x="872" y="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42">
                <a:extLst>
                  <a:ext uri="{FF2B5EF4-FFF2-40B4-BE49-F238E27FC236}">
                    <a16:creationId xmlns:a16="http://schemas.microsoft.com/office/drawing/2014/main" id="{7FDEB09E-07BC-431F-AC5F-B53C67921A6B}"/>
                  </a:ext>
                </a:extLst>
              </p:cNvPr>
              <p:cNvSpPr>
                <a:spLocks/>
              </p:cNvSpPr>
              <p:nvPr/>
            </p:nvSpPr>
            <p:spPr bwMode="auto">
              <a:xfrm>
                <a:off x="5081588" y="4506913"/>
                <a:ext cx="2159000" cy="774700"/>
              </a:xfrm>
              <a:custGeom>
                <a:avLst/>
                <a:gdLst>
                  <a:gd name="T0" fmla="*/ 131 w 630"/>
                  <a:gd name="T1" fmla="*/ 226 h 226"/>
                  <a:gd name="T2" fmla="*/ 410 w 630"/>
                  <a:gd name="T3" fmla="*/ 226 h 226"/>
                  <a:gd name="T4" fmla="*/ 544 w 630"/>
                  <a:gd name="T5" fmla="*/ 226 h 226"/>
                  <a:gd name="T6" fmla="*/ 576 w 630"/>
                  <a:gd name="T7" fmla="*/ 193 h 226"/>
                  <a:gd name="T8" fmla="*/ 576 w 630"/>
                  <a:gd name="T9" fmla="*/ 145 h 226"/>
                  <a:gd name="T10" fmla="*/ 603 w 630"/>
                  <a:gd name="T11" fmla="*/ 129 h 226"/>
                  <a:gd name="T12" fmla="*/ 630 w 630"/>
                  <a:gd name="T13" fmla="*/ 113 h 226"/>
                  <a:gd name="T14" fmla="*/ 603 w 630"/>
                  <a:gd name="T15" fmla="*/ 97 h 226"/>
                  <a:gd name="T16" fmla="*/ 576 w 630"/>
                  <a:gd name="T17" fmla="*/ 81 h 226"/>
                  <a:gd name="T18" fmla="*/ 576 w 630"/>
                  <a:gd name="T19" fmla="*/ 32 h 226"/>
                  <a:gd name="T20" fmla="*/ 544 w 630"/>
                  <a:gd name="T21" fmla="*/ 0 h 226"/>
                  <a:gd name="T22" fmla="*/ 0 w 630"/>
                  <a:gd name="T23" fmla="*/ 0 h 226"/>
                  <a:gd name="T24" fmla="*/ 131 w 630"/>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0" h="226">
                    <a:moveTo>
                      <a:pt x="131" y="226"/>
                    </a:moveTo>
                    <a:cubicBezTo>
                      <a:pt x="410" y="226"/>
                      <a:pt x="410" y="226"/>
                      <a:pt x="410" y="226"/>
                    </a:cubicBezTo>
                    <a:cubicBezTo>
                      <a:pt x="544" y="226"/>
                      <a:pt x="544" y="226"/>
                      <a:pt x="544" y="226"/>
                    </a:cubicBezTo>
                    <a:cubicBezTo>
                      <a:pt x="561" y="226"/>
                      <a:pt x="576" y="211"/>
                      <a:pt x="576" y="193"/>
                    </a:cubicBezTo>
                    <a:cubicBezTo>
                      <a:pt x="576" y="145"/>
                      <a:pt x="576" y="145"/>
                      <a:pt x="576" y="145"/>
                    </a:cubicBezTo>
                    <a:cubicBezTo>
                      <a:pt x="603" y="129"/>
                      <a:pt x="603" y="129"/>
                      <a:pt x="603" y="129"/>
                    </a:cubicBezTo>
                    <a:cubicBezTo>
                      <a:pt x="630" y="113"/>
                      <a:pt x="630" y="113"/>
                      <a:pt x="630" y="113"/>
                    </a:cubicBezTo>
                    <a:cubicBezTo>
                      <a:pt x="603" y="97"/>
                      <a:pt x="603" y="97"/>
                      <a:pt x="603" y="97"/>
                    </a:cubicBezTo>
                    <a:cubicBezTo>
                      <a:pt x="576" y="81"/>
                      <a:pt x="576" y="81"/>
                      <a:pt x="576" y="81"/>
                    </a:cubicBezTo>
                    <a:cubicBezTo>
                      <a:pt x="576" y="32"/>
                      <a:pt x="576" y="32"/>
                      <a:pt x="576" y="32"/>
                    </a:cubicBezTo>
                    <a:cubicBezTo>
                      <a:pt x="576" y="14"/>
                      <a:pt x="561" y="0"/>
                      <a:pt x="544" y="0"/>
                    </a:cubicBezTo>
                    <a:cubicBezTo>
                      <a:pt x="0" y="0"/>
                      <a:pt x="0" y="0"/>
                      <a:pt x="0" y="0"/>
                    </a:cubicBezTo>
                    <a:lnTo>
                      <a:pt x="131" y="22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43">
                <a:extLst>
                  <a:ext uri="{FF2B5EF4-FFF2-40B4-BE49-F238E27FC236}">
                    <a16:creationId xmlns:a16="http://schemas.microsoft.com/office/drawing/2014/main" id="{72459892-437B-4B6A-9D7A-8BFD87175781}"/>
                  </a:ext>
                </a:extLst>
              </p:cNvPr>
              <p:cNvSpPr>
                <a:spLocks/>
              </p:cNvSpPr>
              <p:nvPr/>
            </p:nvSpPr>
            <p:spPr bwMode="auto">
              <a:xfrm>
                <a:off x="5530850" y="5281613"/>
                <a:ext cx="1254125" cy="771525"/>
              </a:xfrm>
              <a:custGeom>
                <a:avLst/>
                <a:gdLst>
                  <a:gd name="T0" fmla="*/ 132 w 366"/>
                  <a:gd name="T1" fmla="*/ 225 h 225"/>
                  <a:gd name="T2" fmla="*/ 279 w 366"/>
                  <a:gd name="T3" fmla="*/ 225 h 225"/>
                  <a:gd name="T4" fmla="*/ 311 w 366"/>
                  <a:gd name="T5" fmla="*/ 193 h 225"/>
                  <a:gd name="T6" fmla="*/ 311 w 366"/>
                  <a:gd name="T7" fmla="*/ 145 h 225"/>
                  <a:gd name="T8" fmla="*/ 339 w 366"/>
                  <a:gd name="T9" fmla="*/ 129 h 225"/>
                  <a:gd name="T10" fmla="*/ 366 w 366"/>
                  <a:gd name="T11" fmla="*/ 113 h 225"/>
                  <a:gd name="T12" fmla="*/ 339 w 366"/>
                  <a:gd name="T13" fmla="*/ 97 h 225"/>
                  <a:gd name="T14" fmla="*/ 311 w 366"/>
                  <a:gd name="T15" fmla="*/ 81 h 225"/>
                  <a:gd name="T16" fmla="*/ 311 w 366"/>
                  <a:gd name="T17" fmla="*/ 32 h 225"/>
                  <a:gd name="T18" fmla="*/ 279 w 366"/>
                  <a:gd name="T19" fmla="*/ 0 h 225"/>
                  <a:gd name="T20" fmla="*/ 0 w 366"/>
                  <a:gd name="T21" fmla="*/ 0 h 225"/>
                  <a:gd name="T22" fmla="*/ 132 w 366"/>
                  <a:gd name="T23"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6" h="225">
                    <a:moveTo>
                      <a:pt x="132" y="225"/>
                    </a:moveTo>
                    <a:cubicBezTo>
                      <a:pt x="279" y="225"/>
                      <a:pt x="279" y="225"/>
                      <a:pt x="279" y="225"/>
                    </a:cubicBezTo>
                    <a:cubicBezTo>
                      <a:pt x="297" y="225"/>
                      <a:pt x="311" y="211"/>
                      <a:pt x="311" y="193"/>
                    </a:cubicBezTo>
                    <a:cubicBezTo>
                      <a:pt x="311" y="145"/>
                      <a:pt x="311" y="145"/>
                      <a:pt x="311" y="145"/>
                    </a:cubicBezTo>
                    <a:cubicBezTo>
                      <a:pt x="339" y="129"/>
                      <a:pt x="339" y="129"/>
                      <a:pt x="339" y="129"/>
                    </a:cubicBezTo>
                    <a:cubicBezTo>
                      <a:pt x="366" y="113"/>
                      <a:pt x="366" y="113"/>
                      <a:pt x="366" y="113"/>
                    </a:cubicBezTo>
                    <a:cubicBezTo>
                      <a:pt x="339" y="97"/>
                      <a:pt x="339" y="97"/>
                      <a:pt x="339" y="97"/>
                    </a:cubicBezTo>
                    <a:cubicBezTo>
                      <a:pt x="311" y="81"/>
                      <a:pt x="311" y="81"/>
                      <a:pt x="311" y="81"/>
                    </a:cubicBezTo>
                    <a:cubicBezTo>
                      <a:pt x="311" y="32"/>
                      <a:pt x="311" y="32"/>
                      <a:pt x="311" y="32"/>
                    </a:cubicBezTo>
                    <a:cubicBezTo>
                      <a:pt x="311" y="14"/>
                      <a:pt x="297" y="0"/>
                      <a:pt x="279" y="0"/>
                    </a:cubicBezTo>
                    <a:cubicBezTo>
                      <a:pt x="0" y="0"/>
                      <a:pt x="0" y="0"/>
                      <a:pt x="0" y="0"/>
                    </a:cubicBezTo>
                    <a:lnTo>
                      <a:pt x="132" y="22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44">
                <a:extLst>
                  <a:ext uri="{FF2B5EF4-FFF2-40B4-BE49-F238E27FC236}">
                    <a16:creationId xmlns:a16="http://schemas.microsoft.com/office/drawing/2014/main" id="{ED7B7E6D-BF74-4556-B1D0-CA88B8FB2DBC}"/>
                  </a:ext>
                </a:extLst>
              </p:cNvPr>
              <p:cNvSpPr>
                <a:spLocks noEditPoints="1"/>
              </p:cNvSpPr>
              <p:nvPr/>
            </p:nvSpPr>
            <p:spPr bwMode="auto">
              <a:xfrm>
                <a:off x="3589338" y="1939926"/>
                <a:ext cx="4732338" cy="242888"/>
              </a:xfrm>
              <a:custGeom>
                <a:avLst/>
                <a:gdLst>
                  <a:gd name="T0" fmla="*/ 690 w 1380"/>
                  <a:gd name="T1" fmla="*/ 71 h 71"/>
                  <a:gd name="T2" fmla="*/ 1342 w 1380"/>
                  <a:gd name="T3" fmla="*/ 71 h 71"/>
                  <a:gd name="T4" fmla="*/ 1380 w 1380"/>
                  <a:gd name="T5" fmla="*/ 0 h 71"/>
                  <a:gd name="T6" fmla="*/ 690 w 1380"/>
                  <a:gd name="T7" fmla="*/ 71 h 71"/>
                  <a:gd name="T8" fmla="*/ 41 w 1380"/>
                  <a:gd name="T9" fmla="*/ 71 h 71"/>
                  <a:gd name="T10" fmla="*/ 41 w 1380"/>
                  <a:gd name="T11" fmla="*/ 71 h 71"/>
                  <a:gd name="T12" fmla="*/ 41 w 1380"/>
                  <a:gd name="T13" fmla="*/ 71 h 71"/>
                  <a:gd name="T14" fmla="*/ 690 w 1380"/>
                  <a:gd name="T15" fmla="*/ 71 h 71"/>
                  <a:gd name="T16" fmla="*/ 0 w 1380"/>
                  <a:gd name="T17" fmla="*/ 1 h 71"/>
                  <a:gd name="T18" fmla="*/ 41 w 1380"/>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0" h="71">
                    <a:moveTo>
                      <a:pt x="690" y="71"/>
                    </a:moveTo>
                    <a:cubicBezTo>
                      <a:pt x="1342" y="71"/>
                      <a:pt x="1342" y="71"/>
                      <a:pt x="1342" y="71"/>
                    </a:cubicBezTo>
                    <a:cubicBezTo>
                      <a:pt x="1380" y="0"/>
                      <a:pt x="1380" y="0"/>
                      <a:pt x="1380" y="0"/>
                    </a:cubicBezTo>
                    <a:cubicBezTo>
                      <a:pt x="1337" y="40"/>
                      <a:pt x="1045" y="71"/>
                      <a:pt x="690" y="71"/>
                    </a:cubicBezTo>
                    <a:close/>
                    <a:moveTo>
                      <a:pt x="41" y="71"/>
                    </a:moveTo>
                    <a:cubicBezTo>
                      <a:pt x="41" y="71"/>
                      <a:pt x="41" y="71"/>
                      <a:pt x="41" y="71"/>
                    </a:cubicBezTo>
                    <a:cubicBezTo>
                      <a:pt x="41" y="71"/>
                      <a:pt x="41" y="71"/>
                      <a:pt x="41" y="71"/>
                    </a:cubicBezTo>
                    <a:cubicBezTo>
                      <a:pt x="690" y="71"/>
                      <a:pt x="690" y="71"/>
                      <a:pt x="690" y="71"/>
                    </a:cubicBezTo>
                    <a:cubicBezTo>
                      <a:pt x="338" y="71"/>
                      <a:pt x="46" y="41"/>
                      <a:pt x="0" y="1"/>
                    </a:cubicBezTo>
                    <a:lnTo>
                      <a:pt x="41" y="71"/>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8" name="Shape 1155">
              <a:extLst>
                <a:ext uri="{FF2B5EF4-FFF2-40B4-BE49-F238E27FC236}">
                  <a16:creationId xmlns:a16="http://schemas.microsoft.com/office/drawing/2014/main" id="{1ABE20B1-A151-4C1D-9275-EDCE96E65844}"/>
                </a:ext>
              </a:extLst>
            </p:cNvPr>
            <p:cNvSpPr/>
            <p:nvPr/>
          </p:nvSpPr>
          <p:spPr>
            <a:xfrm>
              <a:off x="1882930" y="2259635"/>
              <a:ext cx="2829098" cy="38105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500"/>
                </a:lnSpc>
                <a:spcBef>
                  <a:spcPts val="0"/>
                </a:spcBef>
              </a:pPr>
              <a:r>
                <a:rPr lang="en-US" sz="2400" b="1" dirty="0">
                  <a:solidFill>
                    <a:schemeClr val="bg1"/>
                  </a:solidFill>
                  <a:latin typeface="Arial" panose="020B0604020202020204" pitchFamily="34" charset="0"/>
                  <a:cs typeface="Arial" panose="020B0604020202020204" pitchFamily="34" charset="0"/>
                </a:rPr>
                <a:t>Peer Leaders</a:t>
              </a:r>
            </a:p>
          </p:txBody>
        </p:sp>
        <p:sp>
          <p:nvSpPr>
            <p:cNvPr id="150" name="Shape 1155">
              <a:extLst>
                <a:ext uri="{FF2B5EF4-FFF2-40B4-BE49-F238E27FC236}">
                  <a16:creationId xmlns:a16="http://schemas.microsoft.com/office/drawing/2014/main" id="{53D043E2-564D-4B2F-9B11-7C5F67A4E656}"/>
                </a:ext>
              </a:extLst>
            </p:cNvPr>
            <p:cNvSpPr/>
            <p:nvPr/>
          </p:nvSpPr>
          <p:spPr>
            <a:xfrm>
              <a:off x="3048546" y="3056305"/>
              <a:ext cx="1324598" cy="38105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500"/>
                </a:lnSpc>
                <a:spcBef>
                  <a:spcPts val="0"/>
                </a:spcBef>
              </a:pPr>
              <a:r>
                <a:rPr lang="en-US" sz="2400" b="1" dirty="0">
                  <a:solidFill>
                    <a:schemeClr val="bg1"/>
                  </a:solidFill>
                  <a:latin typeface="Arial" panose="020B0604020202020204" pitchFamily="34" charset="0"/>
                  <a:cs typeface="Arial" panose="020B0604020202020204" pitchFamily="34" charset="0"/>
                </a:rPr>
                <a:t>ULA/ LA</a:t>
              </a:r>
            </a:p>
          </p:txBody>
        </p:sp>
        <p:sp>
          <p:nvSpPr>
            <p:cNvPr id="152" name="Shape 1155">
              <a:extLst>
                <a:ext uri="{FF2B5EF4-FFF2-40B4-BE49-F238E27FC236}">
                  <a16:creationId xmlns:a16="http://schemas.microsoft.com/office/drawing/2014/main" id="{673C85F1-138B-4125-B00D-1778889DEDAB}"/>
                </a:ext>
              </a:extLst>
            </p:cNvPr>
            <p:cNvSpPr/>
            <p:nvPr/>
          </p:nvSpPr>
          <p:spPr>
            <a:xfrm>
              <a:off x="2489351" y="3867929"/>
              <a:ext cx="2094669" cy="38105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500"/>
                </a:lnSpc>
                <a:spcBef>
                  <a:spcPts val="0"/>
                </a:spcBef>
              </a:pPr>
              <a:r>
                <a:rPr lang="en-US" sz="2400" b="1" dirty="0">
                  <a:solidFill>
                    <a:schemeClr val="bg1"/>
                  </a:solidFill>
                  <a:latin typeface="Arial" panose="020B0604020202020204" pitchFamily="34" charset="0"/>
                  <a:cs typeface="Arial" panose="020B0604020202020204" pitchFamily="34" charset="0"/>
                </a:rPr>
                <a:t>SI</a:t>
              </a:r>
            </a:p>
          </p:txBody>
        </p:sp>
        <p:sp>
          <p:nvSpPr>
            <p:cNvPr id="154" name="Shape 1155">
              <a:extLst>
                <a:ext uri="{FF2B5EF4-FFF2-40B4-BE49-F238E27FC236}">
                  <a16:creationId xmlns:a16="http://schemas.microsoft.com/office/drawing/2014/main" id="{3C4F0F80-C973-4FFF-881C-64015705B094}"/>
                </a:ext>
              </a:extLst>
            </p:cNvPr>
            <p:cNvSpPr/>
            <p:nvPr/>
          </p:nvSpPr>
          <p:spPr>
            <a:xfrm>
              <a:off x="3003720" y="4634666"/>
              <a:ext cx="986156" cy="38105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500"/>
                </a:lnSpc>
                <a:spcBef>
                  <a:spcPts val="0"/>
                </a:spcBef>
              </a:pPr>
              <a:r>
                <a:rPr lang="en-US" sz="2400" b="1" dirty="0">
                  <a:solidFill>
                    <a:schemeClr val="bg1"/>
                  </a:solidFill>
                  <a:latin typeface="Arial" panose="020B0604020202020204" pitchFamily="34" charset="0"/>
                  <a:cs typeface="Arial" panose="020B0604020202020204" pitchFamily="34" charset="0"/>
                </a:rPr>
                <a:t>TA</a:t>
              </a:r>
            </a:p>
          </p:txBody>
        </p:sp>
        <p:sp>
          <p:nvSpPr>
            <p:cNvPr id="156" name="Shape 1155">
              <a:extLst>
                <a:ext uri="{FF2B5EF4-FFF2-40B4-BE49-F238E27FC236}">
                  <a16:creationId xmlns:a16="http://schemas.microsoft.com/office/drawing/2014/main" id="{D9A7DB4A-4E4B-409F-86CA-0586B1D252C0}"/>
                </a:ext>
              </a:extLst>
            </p:cNvPr>
            <p:cNvSpPr/>
            <p:nvPr/>
          </p:nvSpPr>
          <p:spPr>
            <a:xfrm>
              <a:off x="3126341" y="5486431"/>
              <a:ext cx="740914" cy="35871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2500"/>
                </a:lnSpc>
                <a:spcBef>
                  <a:spcPts val="0"/>
                </a:spcBef>
              </a:pPr>
              <a:r>
                <a:rPr lang="en-US" sz="2000" b="1" dirty="0">
                  <a:solidFill>
                    <a:schemeClr val="bg1"/>
                  </a:solidFill>
                  <a:latin typeface="Arial" panose="020B0604020202020204" pitchFamily="34" charset="0"/>
                  <a:cs typeface="Arial" panose="020B0604020202020204" pitchFamily="34" charset="0"/>
                </a:rPr>
                <a:t>ISA</a:t>
              </a:r>
            </a:p>
          </p:txBody>
        </p:sp>
      </p:grpSp>
      <p:grpSp>
        <p:nvGrpSpPr>
          <p:cNvPr id="171" name="Group 170">
            <a:extLst>
              <a:ext uri="{FF2B5EF4-FFF2-40B4-BE49-F238E27FC236}">
                <a16:creationId xmlns:a16="http://schemas.microsoft.com/office/drawing/2014/main" id="{1419BD19-FC6E-4E5E-B7B0-471ACFEFBB3C}"/>
              </a:ext>
            </a:extLst>
          </p:cNvPr>
          <p:cNvGrpSpPr/>
          <p:nvPr/>
        </p:nvGrpSpPr>
        <p:grpSpPr>
          <a:xfrm>
            <a:off x="7118071" y="2335655"/>
            <a:ext cx="3255511" cy="352530"/>
            <a:chOff x="6391561" y="1435955"/>
            <a:chExt cx="3255511" cy="352530"/>
          </a:xfrm>
        </p:grpSpPr>
        <p:sp>
          <p:nvSpPr>
            <p:cNvPr id="174" name="Title 1">
              <a:extLst>
                <a:ext uri="{FF2B5EF4-FFF2-40B4-BE49-F238E27FC236}">
                  <a16:creationId xmlns:a16="http://schemas.microsoft.com/office/drawing/2014/main" id="{57B19F42-3E73-4D28-89A1-7169884BE4AF}"/>
                </a:ext>
              </a:extLst>
            </p:cNvPr>
            <p:cNvSpPr txBox="1">
              <a:spLocks/>
            </p:cNvSpPr>
            <p:nvPr/>
          </p:nvSpPr>
          <p:spPr>
            <a:xfrm>
              <a:off x="6636938" y="1435955"/>
              <a:ext cx="3010134" cy="35253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2000" dirty="0">
                  <a:solidFill>
                    <a:schemeClr val="accent2"/>
                  </a:solidFill>
                  <a:ea typeface="Segoe UI Bold" panose="020B0802040204020203" pitchFamily="34" charset="0"/>
                  <a:cs typeface="Segoe UI Bold" panose="020B0802040204020203" pitchFamily="34" charset="0"/>
                </a:rPr>
                <a:t>Peer Leaders</a:t>
              </a:r>
            </a:p>
          </p:txBody>
        </p:sp>
        <p:sp>
          <p:nvSpPr>
            <p:cNvPr id="173" name="Oval 172">
              <a:extLst>
                <a:ext uri="{FF2B5EF4-FFF2-40B4-BE49-F238E27FC236}">
                  <a16:creationId xmlns:a16="http://schemas.microsoft.com/office/drawing/2014/main" id="{AB1750B9-1E11-4136-AB1D-BA7AE9EC94BA}"/>
                </a:ext>
              </a:extLst>
            </p:cNvPr>
            <p:cNvSpPr/>
            <p:nvPr/>
          </p:nvSpPr>
          <p:spPr>
            <a:xfrm>
              <a:off x="6391561" y="1556170"/>
              <a:ext cx="158262" cy="158262"/>
            </a:xfrm>
            <a:prstGeom prst="ellipse">
              <a:avLst/>
            </a:prstGeom>
            <a:solidFill>
              <a:schemeClr val="accent2"/>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grpSp>
      <p:grpSp>
        <p:nvGrpSpPr>
          <p:cNvPr id="181" name="Group 180">
            <a:extLst>
              <a:ext uri="{FF2B5EF4-FFF2-40B4-BE49-F238E27FC236}">
                <a16:creationId xmlns:a16="http://schemas.microsoft.com/office/drawing/2014/main" id="{EB65D3C0-FC8C-422A-94C7-97E2DEAC1C50}"/>
              </a:ext>
            </a:extLst>
          </p:cNvPr>
          <p:cNvGrpSpPr/>
          <p:nvPr/>
        </p:nvGrpSpPr>
        <p:grpSpPr>
          <a:xfrm>
            <a:off x="7118071" y="3866874"/>
            <a:ext cx="3913095" cy="352530"/>
            <a:chOff x="6391561" y="1453539"/>
            <a:chExt cx="3913095" cy="352530"/>
          </a:xfrm>
        </p:grpSpPr>
        <p:sp>
          <p:nvSpPr>
            <p:cNvPr id="184" name="Title 1">
              <a:extLst>
                <a:ext uri="{FF2B5EF4-FFF2-40B4-BE49-F238E27FC236}">
                  <a16:creationId xmlns:a16="http://schemas.microsoft.com/office/drawing/2014/main" id="{71FEFB04-C517-48EF-AD01-BE16EE4109CA}"/>
                </a:ext>
              </a:extLst>
            </p:cNvPr>
            <p:cNvSpPr txBox="1">
              <a:spLocks/>
            </p:cNvSpPr>
            <p:nvPr/>
          </p:nvSpPr>
          <p:spPr>
            <a:xfrm>
              <a:off x="6636938" y="1453539"/>
              <a:ext cx="3667718" cy="35253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2000" dirty="0">
                  <a:solidFill>
                    <a:schemeClr val="accent4"/>
                  </a:solidFill>
                  <a:ea typeface="Segoe UI Bold" panose="020B0802040204020203" pitchFamily="34" charset="0"/>
                  <a:cs typeface="Segoe UI Bold" panose="020B0802040204020203" pitchFamily="34" charset="0"/>
                </a:rPr>
                <a:t>Supplemental Instruction Leader</a:t>
              </a:r>
            </a:p>
          </p:txBody>
        </p:sp>
        <p:sp>
          <p:nvSpPr>
            <p:cNvPr id="183" name="Oval 182">
              <a:extLst>
                <a:ext uri="{FF2B5EF4-FFF2-40B4-BE49-F238E27FC236}">
                  <a16:creationId xmlns:a16="http://schemas.microsoft.com/office/drawing/2014/main" id="{0500E186-3906-4CD2-8B03-8283A1207042}"/>
                </a:ext>
              </a:extLst>
            </p:cNvPr>
            <p:cNvSpPr/>
            <p:nvPr/>
          </p:nvSpPr>
          <p:spPr>
            <a:xfrm>
              <a:off x="6391561" y="1556170"/>
              <a:ext cx="158262" cy="158262"/>
            </a:xfrm>
            <a:prstGeom prst="ellipse">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75903696-168C-48C6-8CEB-4CFE1CECA4A9}"/>
              </a:ext>
            </a:extLst>
          </p:cNvPr>
          <p:cNvGrpSpPr/>
          <p:nvPr/>
        </p:nvGrpSpPr>
        <p:grpSpPr>
          <a:xfrm>
            <a:off x="7118071" y="5476045"/>
            <a:ext cx="3833893" cy="352530"/>
            <a:chOff x="6391561" y="1453539"/>
            <a:chExt cx="3833893" cy="352530"/>
          </a:xfrm>
        </p:grpSpPr>
        <p:sp>
          <p:nvSpPr>
            <p:cNvPr id="189" name="Title 1">
              <a:extLst>
                <a:ext uri="{FF2B5EF4-FFF2-40B4-BE49-F238E27FC236}">
                  <a16:creationId xmlns:a16="http://schemas.microsoft.com/office/drawing/2014/main" id="{99F5E507-5C95-4321-ABB9-F91C33C31184}"/>
                </a:ext>
              </a:extLst>
            </p:cNvPr>
            <p:cNvSpPr txBox="1">
              <a:spLocks/>
            </p:cNvSpPr>
            <p:nvPr/>
          </p:nvSpPr>
          <p:spPr>
            <a:xfrm>
              <a:off x="6636938" y="1453539"/>
              <a:ext cx="3588516" cy="35253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2000" dirty="0">
                  <a:solidFill>
                    <a:srgbClr val="00B050"/>
                  </a:solidFill>
                  <a:ea typeface="Segoe UI Bold" panose="020B0802040204020203" pitchFamily="34" charset="0"/>
                  <a:cs typeface="Segoe UI Bold" panose="020B0802040204020203" pitchFamily="34" charset="0"/>
                </a:rPr>
                <a:t>Instructional Student Assistant </a:t>
              </a:r>
            </a:p>
          </p:txBody>
        </p:sp>
        <p:sp>
          <p:nvSpPr>
            <p:cNvPr id="188" name="Oval 187">
              <a:extLst>
                <a:ext uri="{FF2B5EF4-FFF2-40B4-BE49-F238E27FC236}">
                  <a16:creationId xmlns:a16="http://schemas.microsoft.com/office/drawing/2014/main" id="{0E2D2CD0-C881-412E-943C-BFE6BF6E9D3C}"/>
                </a:ext>
              </a:extLst>
            </p:cNvPr>
            <p:cNvSpPr/>
            <p:nvPr/>
          </p:nvSpPr>
          <p:spPr>
            <a:xfrm>
              <a:off x="6391561" y="1556170"/>
              <a:ext cx="158262" cy="158262"/>
            </a:xfrm>
            <a:prstGeom prst="ellipse">
              <a:avLst/>
            </a:prstGeom>
            <a:solidFill>
              <a:schemeClr val="accent6"/>
            </a:solidFill>
            <a:ln w="25400">
              <a:solidFill>
                <a:schemeClr val="accent6">
                  <a:lumMod val="75000"/>
                </a:schemeClr>
              </a:solidFill>
            </a:ln>
            <a:scene3d>
              <a:camera prst="obliqueTop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A9507E32-47C5-BB45-93B1-BD0FD4817690}"/>
              </a:ext>
            </a:extLst>
          </p:cNvPr>
          <p:cNvGrpSpPr/>
          <p:nvPr/>
        </p:nvGrpSpPr>
        <p:grpSpPr>
          <a:xfrm>
            <a:off x="7118071" y="4678312"/>
            <a:ext cx="3833893" cy="352530"/>
            <a:chOff x="6391561" y="1453539"/>
            <a:chExt cx="3833893" cy="352530"/>
          </a:xfrm>
        </p:grpSpPr>
        <p:sp>
          <p:nvSpPr>
            <p:cNvPr id="50" name="Title 1">
              <a:extLst>
                <a:ext uri="{FF2B5EF4-FFF2-40B4-BE49-F238E27FC236}">
                  <a16:creationId xmlns:a16="http://schemas.microsoft.com/office/drawing/2014/main" id="{FA57659F-892F-A242-B3BD-CACFF8811318}"/>
                </a:ext>
              </a:extLst>
            </p:cNvPr>
            <p:cNvSpPr txBox="1">
              <a:spLocks/>
            </p:cNvSpPr>
            <p:nvPr/>
          </p:nvSpPr>
          <p:spPr>
            <a:xfrm>
              <a:off x="6636938" y="1453539"/>
              <a:ext cx="3588516" cy="35253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2000" dirty="0">
                  <a:solidFill>
                    <a:schemeClr val="accent1"/>
                  </a:solidFill>
                  <a:ea typeface="Segoe UI Bold" panose="020B0802040204020203" pitchFamily="34" charset="0"/>
                  <a:cs typeface="Segoe UI Bold" panose="020B0802040204020203" pitchFamily="34" charset="0"/>
                </a:rPr>
                <a:t>(Undergrad) Teaching Assistant</a:t>
              </a:r>
            </a:p>
          </p:txBody>
        </p:sp>
        <p:sp>
          <p:nvSpPr>
            <p:cNvPr id="51" name="Oval 50">
              <a:extLst>
                <a:ext uri="{FF2B5EF4-FFF2-40B4-BE49-F238E27FC236}">
                  <a16:creationId xmlns:a16="http://schemas.microsoft.com/office/drawing/2014/main" id="{8F2FFA63-1841-6047-A811-83134859172C}"/>
                </a:ext>
              </a:extLst>
            </p:cNvPr>
            <p:cNvSpPr/>
            <p:nvPr/>
          </p:nvSpPr>
          <p:spPr>
            <a:xfrm>
              <a:off x="6391561" y="1556170"/>
              <a:ext cx="158262" cy="158262"/>
            </a:xfrm>
            <a:prstGeom prst="ellipse">
              <a:avLst/>
            </a:prstGeom>
            <a:solidFill>
              <a:schemeClr val="accent1"/>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grpSp>
        <p:nvGrpSpPr>
          <p:cNvPr id="52" name="Group 51">
            <a:extLst>
              <a:ext uri="{FF2B5EF4-FFF2-40B4-BE49-F238E27FC236}">
                <a16:creationId xmlns:a16="http://schemas.microsoft.com/office/drawing/2014/main" id="{D99872F6-06F5-A84A-81E9-1590E1E4566E}"/>
              </a:ext>
            </a:extLst>
          </p:cNvPr>
          <p:cNvGrpSpPr/>
          <p:nvPr/>
        </p:nvGrpSpPr>
        <p:grpSpPr>
          <a:xfrm>
            <a:off x="7134836" y="3023239"/>
            <a:ext cx="3672593" cy="352530"/>
            <a:chOff x="6391561" y="1435955"/>
            <a:chExt cx="3672593" cy="352530"/>
          </a:xfrm>
        </p:grpSpPr>
        <p:sp>
          <p:nvSpPr>
            <p:cNvPr id="53" name="Title 1">
              <a:extLst>
                <a:ext uri="{FF2B5EF4-FFF2-40B4-BE49-F238E27FC236}">
                  <a16:creationId xmlns:a16="http://schemas.microsoft.com/office/drawing/2014/main" id="{3196AABF-1887-B94E-8F3A-A319EED2332F}"/>
                </a:ext>
              </a:extLst>
            </p:cNvPr>
            <p:cNvSpPr txBox="1">
              <a:spLocks/>
            </p:cNvSpPr>
            <p:nvPr/>
          </p:nvSpPr>
          <p:spPr>
            <a:xfrm>
              <a:off x="6636937" y="1435955"/>
              <a:ext cx="3427217" cy="35253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2000" dirty="0">
                  <a:solidFill>
                    <a:schemeClr val="bg1">
                      <a:lumMod val="50000"/>
                    </a:schemeClr>
                  </a:solidFill>
                  <a:ea typeface="Segoe UI Bold" panose="020B0802040204020203" pitchFamily="34" charset="0"/>
                  <a:cs typeface="Segoe UI Bold" panose="020B0802040204020203" pitchFamily="34" charset="0"/>
                </a:rPr>
                <a:t>Undergrad Learning Assistant</a:t>
              </a:r>
            </a:p>
          </p:txBody>
        </p:sp>
        <p:sp>
          <p:nvSpPr>
            <p:cNvPr id="55" name="Oval 54">
              <a:extLst>
                <a:ext uri="{FF2B5EF4-FFF2-40B4-BE49-F238E27FC236}">
                  <a16:creationId xmlns:a16="http://schemas.microsoft.com/office/drawing/2014/main" id="{68884C42-D4AE-F848-ACCC-8E909602730A}"/>
                </a:ext>
              </a:extLst>
            </p:cNvPr>
            <p:cNvSpPr/>
            <p:nvPr/>
          </p:nvSpPr>
          <p:spPr>
            <a:xfrm>
              <a:off x="6391561" y="1556170"/>
              <a:ext cx="158262" cy="158262"/>
            </a:xfrm>
            <a:prstGeom prst="ellipse">
              <a:avLst/>
            </a:prstGeom>
            <a:solidFill>
              <a:schemeClr val="bg1">
                <a:lumMod val="50000"/>
              </a:schemeClr>
            </a:soli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grpSp>
    </p:spTree>
    <p:extLst>
      <p:ext uri="{BB962C8B-B14F-4D97-AF65-F5344CB8AC3E}">
        <p14:creationId xmlns:p14="http://schemas.microsoft.com/office/powerpoint/2010/main" val="2121558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Bank outline">
            <a:extLst>
              <a:ext uri="{FF2B5EF4-FFF2-40B4-BE49-F238E27FC236}">
                <a16:creationId xmlns:a16="http://schemas.microsoft.com/office/drawing/2014/main" id="{8B575E65-47CA-F641-9762-1D4B6E547C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159" y="426810"/>
            <a:ext cx="7084945" cy="7084945"/>
          </a:xfrm>
          <a:prstGeom prst="rect">
            <a:avLst/>
          </a:prstGeom>
        </p:spPr>
      </p:pic>
      <p:sp>
        <p:nvSpPr>
          <p:cNvPr id="2" name="Title 1"/>
          <p:cNvSpPr>
            <a:spLocks noGrp="1"/>
          </p:cNvSpPr>
          <p:nvPr>
            <p:ph type="title"/>
          </p:nvPr>
        </p:nvSpPr>
        <p:spPr>
          <a:xfrm>
            <a:off x="838200" y="112453"/>
            <a:ext cx="4128502" cy="1325563"/>
          </a:xfrm>
        </p:spPr>
        <p:txBody>
          <a:bodyPr>
            <a:normAutofit fontScale="90000"/>
          </a:bodyPr>
          <a:lstStyle/>
          <a:p>
            <a:pPr algn="ctr"/>
            <a:r>
              <a:rPr lang="en-US" sz="3200" dirty="0">
                <a:solidFill>
                  <a:schemeClr val="tx1">
                    <a:lumMod val="75000"/>
                    <a:lumOff val="25000"/>
                  </a:schemeClr>
                </a:solidFill>
              </a:rPr>
              <a:t>Overarching Learning Commons</a:t>
            </a:r>
            <a:br>
              <a:rPr lang="en-US" sz="3200" dirty="0">
                <a:solidFill>
                  <a:schemeClr val="tx1">
                    <a:lumMod val="75000"/>
                    <a:lumOff val="25000"/>
                  </a:schemeClr>
                </a:solidFill>
              </a:rPr>
            </a:br>
            <a:r>
              <a:rPr lang="en-US" sz="3200" dirty="0">
                <a:solidFill>
                  <a:schemeClr val="tx1">
                    <a:lumMod val="75000"/>
                    <a:lumOff val="25000"/>
                  </a:schemeClr>
                </a:solidFill>
              </a:rPr>
              <a:t>Tutoring Center Model</a:t>
            </a:r>
            <a:endParaRPr lang="en-US" sz="3200" dirty="0"/>
          </a:p>
        </p:txBody>
      </p:sp>
      <p:grpSp>
        <p:nvGrpSpPr>
          <p:cNvPr id="7" name="Group 6">
            <a:extLst>
              <a:ext uri="{FF2B5EF4-FFF2-40B4-BE49-F238E27FC236}">
                <a16:creationId xmlns:a16="http://schemas.microsoft.com/office/drawing/2014/main" id="{2D495587-DBDB-6640-9E93-991F3AF7B9CE}"/>
              </a:ext>
            </a:extLst>
          </p:cNvPr>
          <p:cNvGrpSpPr/>
          <p:nvPr/>
        </p:nvGrpSpPr>
        <p:grpSpPr>
          <a:xfrm>
            <a:off x="990602" y="1758951"/>
            <a:ext cx="3627697" cy="3252888"/>
            <a:chOff x="990602" y="1758950"/>
            <a:chExt cx="5508626" cy="4794253"/>
          </a:xfrm>
        </p:grpSpPr>
        <p:sp>
          <p:nvSpPr>
            <p:cNvPr id="3078" name="Freeform 6"/>
            <p:cNvSpPr>
              <a:spLocks/>
            </p:cNvSpPr>
            <p:nvPr/>
          </p:nvSpPr>
          <p:spPr bwMode="auto">
            <a:xfrm>
              <a:off x="3721101" y="1758951"/>
              <a:ext cx="25400" cy="9525"/>
            </a:xfrm>
            <a:custGeom>
              <a:avLst/>
              <a:gdLst/>
              <a:ahLst/>
              <a:cxnLst>
                <a:cxn ang="0">
                  <a:pos x="0" y="0"/>
                </a:cxn>
                <a:cxn ang="0">
                  <a:pos x="16" y="0"/>
                </a:cxn>
                <a:cxn ang="0">
                  <a:pos x="16" y="6"/>
                </a:cxn>
                <a:cxn ang="0">
                  <a:pos x="7" y="2"/>
                </a:cxn>
                <a:cxn ang="0">
                  <a:pos x="0" y="0"/>
                </a:cxn>
              </a:cxnLst>
              <a:rect l="0" t="0" r="r" b="b"/>
              <a:pathLst>
                <a:path w="16" h="6">
                  <a:moveTo>
                    <a:pt x="0" y="0"/>
                  </a:moveTo>
                  <a:lnTo>
                    <a:pt x="16" y="0"/>
                  </a:lnTo>
                  <a:lnTo>
                    <a:pt x="16" y="6"/>
                  </a:lnTo>
                  <a:lnTo>
                    <a:pt x="7" y="2"/>
                  </a:lnTo>
                  <a:lnTo>
                    <a:pt x="0" y="0"/>
                  </a:lnTo>
                  <a:close/>
                </a:path>
              </a:pathLst>
            </a:custGeom>
            <a:solidFill>
              <a:schemeClr val="bg1">
                <a:lumMod val="85000"/>
              </a:schemeClr>
            </a:solidFill>
            <a:ln w="0">
              <a:solidFill>
                <a:schemeClr val="bg1">
                  <a:lumMod val="8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9" name="Freeform 7"/>
            <p:cNvSpPr>
              <a:spLocks/>
            </p:cNvSpPr>
            <p:nvPr/>
          </p:nvSpPr>
          <p:spPr bwMode="auto">
            <a:xfrm>
              <a:off x="990602" y="1760539"/>
              <a:ext cx="2644775" cy="2201863"/>
            </a:xfrm>
            <a:custGeom>
              <a:avLst/>
              <a:gdLst/>
              <a:ahLst/>
              <a:cxnLst>
                <a:cxn ang="0">
                  <a:pos x="1649" y="10"/>
                </a:cxn>
                <a:cxn ang="0">
                  <a:pos x="1521" y="63"/>
                </a:cxn>
                <a:cxn ang="0">
                  <a:pos x="1400" y="133"/>
                </a:cxn>
                <a:cxn ang="0">
                  <a:pos x="1287" y="220"/>
                </a:cxn>
                <a:cxn ang="0">
                  <a:pos x="1182" y="318"/>
                </a:cxn>
                <a:cxn ang="0">
                  <a:pos x="1085" y="427"/>
                </a:cxn>
                <a:cxn ang="0">
                  <a:pos x="997" y="544"/>
                </a:cxn>
                <a:cxn ang="0">
                  <a:pos x="917" y="662"/>
                </a:cxn>
                <a:cxn ang="0">
                  <a:pos x="844" y="782"/>
                </a:cxn>
                <a:cxn ang="0">
                  <a:pos x="780" y="900"/>
                </a:cxn>
                <a:cxn ang="0">
                  <a:pos x="724" y="1012"/>
                </a:cxn>
                <a:cxn ang="0">
                  <a:pos x="677" y="1115"/>
                </a:cxn>
                <a:cxn ang="0">
                  <a:pos x="638" y="1207"/>
                </a:cxn>
                <a:cxn ang="0">
                  <a:pos x="607" y="1286"/>
                </a:cxn>
                <a:cxn ang="0">
                  <a:pos x="584" y="1347"/>
                </a:cxn>
                <a:cxn ang="0">
                  <a:pos x="570" y="1387"/>
                </a:cxn>
                <a:cxn ang="0">
                  <a:pos x="513" y="1327"/>
                </a:cxn>
                <a:cxn ang="0">
                  <a:pos x="443" y="1281"/>
                </a:cxn>
                <a:cxn ang="0">
                  <a:pos x="363" y="1252"/>
                </a:cxn>
                <a:cxn ang="0">
                  <a:pos x="276" y="1241"/>
                </a:cxn>
                <a:cxn ang="0">
                  <a:pos x="185" y="1252"/>
                </a:cxn>
                <a:cxn ang="0">
                  <a:pos x="103" y="1283"/>
                </a:cxn>
                <a:cxn ang="0">
                  <a:pos x="32" y="1332"/>
                </a:cxn>
                <a:cxn ang="0">
                  <a:pos x="28" y="1260"/>
                </a:cxn>
                <a:cxn ang="0">
                  <a:pos x="103" y="1063"/>
                </a:cxn>
                <a:cxn ang="0">
                  <a:pos x="199" y="878"/>
                </a:cxn>
                <a:cxn ang="0">
                  <a:pos x="315" y="705"/>
                </a:cxn>
                <a:cxn ang="0">
                  <a:pos x="448" y="549"/>
                </a:cxn>
                <a:cxn ang="0">
                  <a:pos x="600" y="408"/>
                </a:cxn>
                <a:cxn ang="0">
                  <a:pos x="767" y="286"/>
                </a:cxn>
                <a:cxn ang="0">
                  <a:pos x="947" y="183"/>
                </a:cxn>
                <a:cxn ang="0">
                  <a:pos x="1141" y="101"/>
                </a:cxn>
                <a:cxn ang="0">
                  <a:pos x="1344" y="43"/>
                </a:cxn>
                <a:cxn ang="0">
                  <a:pos x="1557" y="8"/>
                </a:cxn>
              </a:cxnLst>
              <a:rect l="0" t="0" r="r" b="b"/>
              <a:pathLst>
                <a:path w="1666" h="1387">
                  <a:moveTo>
                    <a:pt x="1666" y="0"/>
                  </a:moveTo>
                  <a:lnTo>
                    <a:pt x="1649" y="10"/>
                  </a:lnTo>
                  <a:lnTo>
                    <a:pt x="1584" y="33"/>
                  </a:lnTo>
                  <a:lnTo>
                    <a:pt x="1521" y="63"/>
                  </a:lnTo>
                  <a:lnTo>
                    <a:pt x="1459" y="95"/>
                  </a:lnTo>
                  <a:lnTo>
                    <a:pt x="1400" y="133"/>
                  </a:lnTo>
                  <a:lnTo>
                    <a:pt x="1342" y="175"/>
                  </a:lnTo>
                  <a:lnTo>
                    <a:pt x="1287" y="220"/>
                  </a:lnTo>
                  <a:lnTo>
                    <a:pt x="1234" y="268"/>
                  </a:lnTo>
                  <a:lnTo>
                    <a:pt x="1182" y="318"/>
                  </a:lnTo>
                  <a:lnTo>
                    <a:pt x="1133" y="372"/>
                  </a:lnTo>
                  <a:lnTo>
                    <a:pt x="1085" y="427"/>
                  </a:lnTo>
                  <a:lnTo>
                    <a:pt x="1040" y="484"/>
                  </a:lnTo>
                  <a:lnTo>
                    <a:pt x="997" y="544"/>
                  </a:lnTo>
                  <a:lnTo>
                    <a:pt x="956" y="603"/>
                  </a:lnTo>
                  <a:lnTo>
                    <a:pt x="917" y="662"/>
                  </a:lnTo>
                  <a:lnTo>
                    <a:pt x="879" y="722"/>
                  </a:lnTo>
                  <a:lnTo>
                    <a:pt x="844" y="782"/>
                  </a:lnTo>
                  <a:lnTo>
                    <a:pt x="812" y="842"/>
                  </a:lnTo>
                  <a:lnTo>
                    <a:pt x="780" y="900"/>
                  </a:lnTo>
                  <a:lnTo>
                    <a:pt x="752" y="956"/>
                  </a:lnTo>
                  <a:lnTo>
                    <a:pt x="724" y="1012"/>
                  </a:lnTo>
                  <a:lnTo>
                    <a:pt x="700" y="1065"/>
                  </a:lnTo>
                  <a:lnTo>
                    <a:pt x="677" y="1115"/>
                  </a:lnTo>
                  <a:lnTo>
                    <a:pt x="657" y="1163"/>
                  </a:lnTo>
                  <a:lnTo>
                    <a:pt x="638" y="1207"/>
                  </a:lnTo>
                  <a:lnTo>
                    <a:pt x="621" y="1249"/>
                  </a:lnTo>
                  <a:lnTo>
                    <a:pt x="607" y="1286"/>
                  </a:lnTo>
                  <a:lnTo>
                    <a:pt x="595" y="1318"/>
                  </a:lnTo>
                  <a:lnTo>
                    <a:pt x="584" y="1347"/>
                  </a:lnTo>
                  <a:lnTo>
                    <a:pt x="577" y="1369"/>
                  </a:lnTo>
                  <a:lnTo>
                    <a:pt x="570" y="1387"/>
                  </a:lnTo>
                  <a:lnTo>
                    <a:pt x="543" y="1355"/>
                  </a:lnTo>
                  <a:lnTo>
                    <a:pt x="513" y="1327"/>
                  </a:lnTo>
                  <a:lnTo>
                    <a:pt x="479" y="1301"/>
                  </a:lnTo>
                  <a:lnTo>
                    <a:pt x="443" y="1281"/>
                  </a:lnTo>
                  <a:lnTo>
                    <a:pt x="404" y="1264"/>
                  </a:lnTo>
                  <a:lnTo>
                    <a:pt x="363" y="1252"/>
                  </a:lnTo>
                  <a:lnTo>
                    <a:pt x="320" y="1243"/>
                  </a:lnTo>
                  <a:lnTo>
                    <a:pt x="276" y="1241"/>
                  </a:lnTo>
                  <a:lnTo>
                    <a:pt x="229" y="1244"/>
                  </a:lnTo>
                  <a:lnTo>
                    <a:pt x="185" y="1252"/>
                  </a:lnTo>
                  <a:lnTo>
                    <a:pt x="143" y="1266"/>
                  </a:lnTo>
                  <a:lnTo>
                    <a:pt x="103" y="1283"/>
                  </a:lnTo>
                  <a:lnTo>
                    <a:pt x="65" y="1306"/>
                  </a:lnTo>
                  <a:lnTo>
                    <a:pt x="32" y="1332"/>
                  </a:lnTo>
                  <a:lnTo>
                    <a:pt x="0" y="1363"/>
                  </a:lnTo>
                  <a:lnTo>
                    <a:pt x="28" y="1260"/>
                  </a:lnTo>
                  <a:lnTo>
                    <a:pt x="63" y="1160"/>
                  </a:lnTo>
                  <a:lnTo>
                    <a:pt x="103" y="1063"/>
                  </a:lnTo>
                  <a:lnTo>
                    <a:pt x="148" y="968"/>
                  </a:lnTo>
                  <a:lnTo>
                    <a:pt x="199" y="878"/>
                  </a:lnTo>
                  <a:lnTo>
                    <a:pt x="254" y="790"/>
                  </a:lnTo>
                  <a:lnTo>
                    <a:pt x="315" y="705"/>
                  </a:lnTo>
                  <a:lnTo>
                    <a:pt x="379" y="625"/>
                  </a:lnTo>
                  <a:lnTo>
                    <a:pt x="448" y="549"/>
                  </a:lnTo>
                  <a:lnTo>
                    <a:pt x="522" y="476"/>
                  </a:lnTo>
                  <a:lnTo>
                    <a:pt x="600" y="408"/>
                  </a:lnTo>
                  <a:lnTo>
                    <a:pt x="682" y="345"/>
                  </a:lnTo>
                  <a:lnTo>
                    <a:pt x="767" y="286"/>
                  </a:lnTo>
                  <a:lnTo>
                    <a:pt x="856" y="232"/>
                  </a:lnTo>
                  <a:lnTo>
                    <a:pt x="947" y="183"/>
                  </a:lnTo>
                  <a:lnTo>
                    <a:pt x="1043" y="139"/>
                  </a:lnTo>
                  <a:lnTo>
                    <a:pt x="1141" y="101"/>
                  </a:lnTo>
                  <a:lnTo>
                    <a:pt x="1241" y="69"/>
                  </a:lnTo>
                  <a:lnTo>
                    <a:pt x="1344" y="43"/>
                  </a:lnTo>
                  <a:lnTo>
                    <a:pt x="1449" y="22"/>
                  </a:lnTo>
                  <a:lnTo>
                    <a:pt x="1557" y="8"/>
                  </a:lnTo>
                  <a:lnTo>
                    <a:pt x="1666" y="0"/>
                  </a:lnTo>
                  <a:close/>
                </a:path>
              </a:pathLst>
            </a:custGeom>
            <a:solidFill>
              <a:schemeClr val="tx2"/>
            </a:solid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0" name="Freeform 8"/>
            <p:cNvSpPr>
              <a:spLocks/>
            </p:cNvSpPr>
            <p:nvPr/>
          </p:nvSpPr>
          <p:spPr bwMode="auto">
            <a:xfrm>
              <a:off x="3746501" y="1758951"/>
              <a:ext cx="1836738" cy="2206625"/>
            </a:xfrm>
            <a:custGeom>
              <a:avLst/>
              <a:gdLst/>
              <a:ahLst/>
              <a:cxnLst>
                <a:cxn ang="0">
                  <a:pos x="23" y="0"/>
                </a:cxn>
                <a:cxn ang="0">
                  <a:pos x="169" y="51"/>
                </a:cxn>
                <a:cxn ang="0">
                  <a:pos x="304" y="121"/>
                </a:cxn>
                <a:cxn ang="0">
                  <a:pos x="428" y="206"/>
                </a:cxn>
                <a:cxn ang="0">
                  <a:pos x="542" y="305"/>
                </a:cxn>
                <a:cxn ang="0">
                  <a:pos x="646" y="414"/>
                </a:cxn>
                <a:cxn ang="0">
                  <a:pos x="739" y="530"/>
                </a:cxn>
                <a:cxn ang="0">
                  <a:pos x="822" y="650"/>
                </a:cxn>
                <a:cxn ang="0">
                  <a:pos x="896" y="771"/>
                </a:cxn>
                <a:cxn ang="0">
                  <a:pos x="961" y="889"/>
                </a:cxn>
                <a:cxn ang="0">
                  <a:pos x="1015" y="1003"/>
                </a:cxn>
                <a:cxn ang="0">
                  <a:pos x="1062" y="1108"/>
                </a:cxn>
                <a:cxn ang="0">
                  <a:pos x="1100" y="1202"/>
                </a:cxn>
                <a:cxn ang="0">
                  <a:pos x="1129" y="1282"/>
                </a:cxn>
                <a:cxn ang="0">
                  <a:pos x="1150" y="1345"/>
                </a:cxn>
                <a:cxn ang="0">
                  <a:pos x="1126" y="1336"/>
                </a:cxn>
                <a:cxn ang="0">
                  <a:pos x="1053" y="1287"/>
                </a:cxn>
                <a:cxn ang="0">
                  <a:pos x="970" y="1254"/>
                </a:cxn>
                <a:cxn ang="0">
                  <a:pos x="878" y="1242"/>
                </a:cxn>
                <a:cxn ang="0">
                  <a:pos x="790" y="1253"/>
                </a:cxn>
                <a:cxn ang="0">
                  <a:pos x="710" y="1282"/>
                </a:cxn>
                <a:cxn ang="0">
                  <a:pos x="640" y="1329"/>
                </a:cxn>
                <a:cxn ang="0">
                  <a:pos x="582" y="1390"/>
                </a:cxn>
                <a:cxn ang="0">
                  <a:pos x="581" y="1377"/>
                </a:cxn>
                <a:cxn ang="0">
                  <a:pos x="579" y="1340"/>
                </a:cxn>
                <a:cxn ang="0">
                  <a:pos x="574" y="1283"/>
                </a:cxn>
                <a:cxn ang="0">
                  <a:pos x="567" y="1209"/>
                </a:cxn>
                <a:cxn ang="0">
                  <a:pos x="556" y="1120"/>
                </a:cxn>
                <a:cxn ang="0">
                  <a:pos x="542" y="1018"/>
                </a:cxn>
                <a:cxn ang="0">
                  <a:pos x="523" y="909"/>
                </a:cxn>
                <a:cxn ang="0">
                  <a:pos x="499" y="793"/>
                </a:cxn>
                <a:cxn ang="0">
                  <a:pos x="468" y="676"/>
                </a:cxn>
                <a:cxn ang="0">
                  <a:pos x="431" y="557"/>
                </a:cxn>
                <a:cxn ang="0">
                  <a:pos x="388" y="443"/>
                </a:cxn>
                <a:cxn ang="0">
                  <a:pos x="337" y="334"/>
                </a:cxn>
                <a:cxn ang="0">
                  <a:pos x="279" y="236"/>
                </a:cxn>
                <a:cxn ang="0">
                  <a:pos x="210" y="149"/>
                </a:cxn>
                <a:cxn ang="0">
                  <a:pos x="133" y="77"/>
                </a:cxn>
                <a:cxn ang="0">
                  <a:pos x="47" y="25"/>
                </a:cxn>
                <a:cxn ang="0">
                  <a:pos x="0" y="0"/>
                </a:cxn>
              </a:cxnLst>
              <a:rect l="0" t="0" r="r" b="b"/>
              <a:pathLst>
                <a:path w="1157" h="1390">
                  <a:moveTo>
                    <a:pt x="0" y="0"/>
                  </a:moveTo>
                  <a:lnTo>
                    <a:pt x="23" y="0"/>
                  </a:lnTo>
                  <a:lnTo>
                    <a:pt x="98" y="22"/>
                  </a:lnTo>
                  <a:lnTo>
                    <a:pt x="169" y="51"/>
                  </a:lnTo>
                  <a:lnTo>
                    <a:pt x="238" y="84"/>
                  </a:lnTo>
                  <a:lnTo>
                    <a:pt x="304" y="121"/>
                  </a:lnTo>
                  <a:lnTo>
                    <a:pt x="368" y="161"/>
                  </a:lnTo>
                  <a:lnTo>
                    <a:pt x="428" y="206"/>
                  </a:lnTo>
                  <a:lnTo>
                    <a:pt x="487" y="254"/>
                  </a:lnTo>
                  <a:lnTo>
                    <a:pt x="542" y="305"/>
                  </a:lnTo>
                  <a:lnTo>
                    <a:pt x="595" y="359"/>
                  </a:lnTo>
                  <a:lnTo>
                    <a:pt x="646" y="414"/>
                  </a:lnTo>
                  <a:lnTo>
                    <a:pt x="693" y="472"/>
                  </a:lnTo>
                  <a:lnTo>
                    <a:pt x="739" y="530"/>
                  </a:lnTo>
                  <a:lnTo>
                    <a:pt x="782" y="590"/>
                  </a:lnTo>
                  <a:lnTo>
                    <a:pt x="822" y="650"/>
                  </a:lnTo>
                  <a:lnTo>
                    <a:pt x="861" y="711"/>
                  </a:lnTo>
                  <a:lnTo>
                    <a:pt x="896" y="771"/>
                  </a:lnTo>
                  <a:lnTo>
                    <a:pt x="929" y="831"/>
                  </a:lnTo>
                  <a:lnTo>
                    <a:pt x="961" y="889"/>
                  </a:lnTo>
                  <a:lnTo>
                    <a:pt x="989" y="947"/>
                  </a:lnTo>
                  <a:lnTo>
                    <a:pt x="1015" y="1003"/>
                  </a:lnTo>
                  <a:lnTo>
                    <a:pt x="1040" y="1057"/>
                  </a:lnTo>
                  <a:lnTo>
                    <a:pt x="1062" y="1108"/>
                  </a:lnTo>
                  <a:lnTo>
                    <a:pt x="1082" y="1157"/>
                  </a:lnTo>
                  <a:lnTo>
                    <a:pt x="1100" y="1202"/>
                  </a:lnTo>
                  <a:lnTo>
                    <a:pt x="1115" y="1244"/>
                  </a:lnTo>
                  <a:lnTo>
                    <a:pt x="1129" y="1282"/>
                  </a:lnTo>
                  <a:lnTo>
                    <a:pt x="1141" y="1315"/>
                  </a:lnTo>
                  <a:lnTo>
                    <a:pt x="1150" y="1345"/>
                  </a:lnTo>
                  <a:lnTo>
                    <a:pt x="1157" y="1368"/>
                  </a:lnTo>
                  <a:lnTo>
                    <a:pt x="1126" y="1336"/>
                  </a:lnTo>
                  <a:lnTo>
                    <a:pt x="1091" y="1309"/>
                  </a:lnTo>
                  <a:lnTo>
                    <a:pt x="1053" y="1287"/>
                  </a:lnTo>
                  <a:lnTo>
                    <a:pt x="1013" y="1268"/>
                  </a:lnTo>
                  <a:lnTo>
                    <a:pt x="970" y="1254"/>
                  </a:lnTo>
                  <a:lnTo>
                    <a:pt x="925" y="1245"/>
                  </a:lnTo>
                  <a:lnTo>
                    <a:pt x="878" y="1242"/>
                  </a:lnTo>
                  <a:lnTo>
                    <a:pt x="833" y="1245"/>
                  </a:lnTo>
                  <a:lnTo>
                    <a:pt x="790" y="1253"/>
                  </a:lnTo>
                  <a:lnTo>
                    <a:pt x="749" y="1265"/>
                  </a:lnTo>
                  <a:lnTo>
                    <a:pt x="710" y="1282"/>
                  </a:lnTo>
                  <a:lnTo>
                    <a:pt x="673" y="1303"/>
                  </a:lnTo>
                  <a:lnTo>
                    <a:pt x="640" y="1329"/>
                  </a:lnTo>
                  <a:lnTo>
                    <a:pt x="609" y="1358"/>
                  </a:lnTo>
                  <a:lnTo>
                    <a:pt x="582" y="1390"/>
                  </a:lnTo>
                  <a:lnTo>
                    <a:pt x="582" y="1387"/>
                  </a:lnTo>
                  <a:lnTo>
                    <a:pt x="581" y="1377"/>
                  </a:lnTo>
                  <a:lnTo>
                    <a:pt x="581" y="1362"/>
                  </a:lnTo>
                  <a:lnTo>
                    <a:pt x="579" y="1340"/>
                  </a:lnTo>
                  <a:lnTo>
                    <a:pt x="576" y="1315"/>
                  </a:lnTo>
                  <a:lnTo>
                    <a:pt x="574" y="1283"/>
                  </a:lnTo>
                  <a:lnTo>
                    <a:pt x="571" y="1249"/>
                  </a:lnTo>
                  <a:lnTo>
                    <a:pt x="567" y="1209"/>
                  </a:lnTo>
                  <a:lnTo>
                    <a:pt x="562" y="1166"/>
                  </a:lnTo>
                  <a:lnTo>
                    <a:pt x="556" y="1120"/>
                  </a:lnTo>
                  <a:lnTo>
                    <a:pt x="550" y="1070"/>
                  </a:lnTo>
                  <a:lnTo>
                    <a:pt x="542" y="1018"/>
                  </a:lnTo>
                  <a:lnTo>
                    <a:pt x="532" y="964"/>
                  </a:lnTo>
                  <a:lnTo>
                    <a:pt x="523" y="909"/>
                  </a:lnTo>
                  <a:lnTo>
                    <a:pt x="511" y="852"/>
                  </a:lnTo>
                  <a:lnTo>
                    <a:pt x="499" y="793"/>
                  </a:lnTo>
                  <a:lnTo>
                    <a:pt x="484" y="735"/>
                  </a:lnTo>
                  <a:lnTo>
                    <a:pt x="468" y="676"/>
                  </a:lnTo>
                  <a:lnTo>
                    <a:pt x="450" y="616"/>
                  </a:lnTo>
                  <a:lnTo>
                    <a:pt x="431" y="557"/>
                  </a:lnTo>
                  <a:lnTo>
                    <a:pt x="411" y="499"/>
                  </a:lnTo>
                  <a:lnTo>
                    <a:pt x="388" y="443"/>
                  </a:lnTo>
                  <a:lnTo>
                    <a:pt x="364" y="388"/>
                  </a:lnTo>
                  <a:lnTo>
                    <a:pt x="337" y="334"/>
                  </a:lnTo>
                  <a:lnTo>
                    <a:pt x="309" y="284"/>
                  </a:lnTo>
                  <a:lnTo>
                    <a:pt x="279" y="236"/>
                  </a:lnTo>
                  <a:lnTo>
                    <a:pt x="246" y="190"/>
                  </a:lnTo>
                  <a:lnTo>
                    <a:pt x="210" y="149"/>
                  </a:lnTo>
                  <a:lnTo>
                    <a:pt x="173" y="111"/>
                  </a:lnTo>
                  <a:lnTo>
                    <a:pt x="133" y="77"/>
                  </a:lnTo>
                  <a:lnTo>
                    <a:pt x="91" y="49"/>
                  </a:lnTo>
                  <a:lnTo>
                    <a:pt x="47" y="25"/>
                  </a:lnTo>
                  <a:lnTo>
                    <a:pt x="0" y="6"/>
                  </a:lnTo>
                  <a:lnTo>
                    <a:pt x="0" y="0"/>
                  </a:lnTo>
                  <a:close/>
                </a:path>
              </a:pathLst>
            </a:custGeom>
            <a:solidFill>
              <a:schemeClr val="tx2"/>
            </a:solid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1" name="Freeform 9"/>
            <p:cNvSpPr>
              <a:spLocks/>
            </p:cNvSpPr>
            <p:nvPr/>
          </p:nvSpPr>
          <p:spPr bwMode="auto">
            <a:xfrm>
              <a:off x="3783015" y="1758951"/>
              <a:ext cx="2716213" cy="2200275"/>
            </a:xfrm>
            <a:custGeom>
              <a:avLst/>
              <a:gdLst/>
              <a:ahLst/>
              <a:cxnLst>
                <a:cxn ang="0">
                  <a:pos x="107" y="4"/>
                </a:cxn>
                <a:cxn ang="0">
                  <a:pos x="316" y="32"/>
                </a:cxn>
                <a:cxn ang="0">
                  <a:pos x="517" y="84"/>
                </a:cxn>
                <a:cxn ang="0">
                  <a:pos x="707" y="157"/>
                </a:cxn>
                <a:cxn ang="0">
                  <a:pos x="887" y="250"/>
                </a:cxn>
                <a:cxn ang="0">
                  <a:pos x="1053" y="362"/>
                </a:cxn>
                <a:cxn ang="0">
                  <a:pos x="1207" y="492"/>
                </a:cxn>
                <a:cxn ang="0">
                  <a:pos x="1345" y="639"/>
                </a:cxn>
                <a:cxn ang="0">
                  <a:pos x="1465" y="799"/>
                </a:cxn>
                <a:cxn ang="0">
                  <a:pos x="1567" y="974"/>
                </a:cxn>
                <a:cxn ang="0">
                  <a:pos x="1650" y="1161"/>
                </a:cxn>
                <a:cxn ang="0">
                  <a:pos x="1711" y="1357"/>
                </a:cxn>
                <a:cxn ang="0">
                  <a:pos x="1647" y="1303"/>
                </a:cxn>
                <a:cxn ang="0">
                  <a:pos x="1571" y="1265"/>
                </a:cxn>
                <a:cxn ang="0">
                  <a:pos x="1487" y="1245"/>
                </a:cxn>
                <a:cxn ang="0">
                  <a:pos x="1399" y="1244"/>
                </a:cxn>
                <a:cxn ang="0">
                  <a:pos x="1315" y="1264"/>
                </a:cxn>
                <a:cxn ang="0">
                  <a:pos x="1241" y="1301"/>
                </a:cxn>
                <a:cxn ang="0">
                  <a:pos x="1177" y="1354"/>
                </a:cxn>
                <a:cxn ang="0">
                  <a:pos x="1142" y="1377"/>
                </a:cxn>
                <a:cxn ang="0">
                  <a:pos x="1127" y="1345"/>
                </a:cxn>
                <a:cxn ang="0">
                  <a:pos x="1106" y="1282"/>
                </a:cxn>
                <a:cxn ang="0">
                  <a:pos x="1077" y="1202"/>
                </a:cxn>
                <a:cxn ang="0">
                  <a:pos x="1039" y="1108"/>
                </a:cxn>
                <a:cxn ang="0">
                  <a:pos x="992" y="1003"/>
                </a:cxn>
                <a:cxn ang="0">
                  <a:pos x="938" y="889"/>
                </a:cxn>
                <a:cxn ang="0">
                  <a:pos x="873" y="771"/>
                </a:cxn>
                <a:cxn ang="0">
                  <a:pos x="799" y="650"/>
                </a:cxn>
                <a:cxn ang="0">
                  <a:pos x="716" y="530"/>
                </a:cxn>
                <a:cxn ang="0">
                  <a:pos x="623" y="414"/>
                </a:cxn>
                <a:cxn ang="0">
                  <a:pos x="519" y="305"/>
                </a:cxn>
                <a:cxn ang="0">
                  <a:pos x="405" y="206"/>
                </a:cxn>
                <a:cxn ang="0">
                  <a:pos x="281" y="121"/>
                </a:cxn>
                <a:cxn ang="0">
                  <a:pos x="146" y="51"/>
                </a:cxn>
                <a:cxn ang="0">
                  <a:pos x="0" y="0"/>
                </a:cxn>
              </a:cxnLst>
              <a:rect l="0" t="0" r="r" b="b"/>
              <a:pathLst>
                <a:path w="1711" h="1386">
                  <a:moveTo>
                    <a:pt x="0" y="0"/>
                  </a:moveTo>
                  <a:lnTo>
                    <a:pt x="107" y="4"/>
                  </a:lnTo>
                  <a:lnTo>
                    <a:pt x="212" y="15"/>
                  </a:lnTo>
                  <a:lnTo>
                    <a:pt x="316" y="32"/>
                  </a:lnTo>
                  <a:lnTo>
                    <a:pt x="418" y="55"/>
                  </a:lnTo>
                  <a:lnTo>
                    <a:pt x="517" y="84"/>
                  </a:lnTo>
                  <a:lnTo>
                    <a:pt x="613" y="118"/>
                  </a:lnTo>
                  <a:lnTo>
                    <a:pt x="707" y="157"/>
                  </a:lnTo>
                  <a:lnTo>
                    <a:pt x="799" y="200"/>
                  </a:lnTo>
                  <a:lnTo>
                    <a:pt x="887" y="250"/>
                  </a:lnTo>
                  <a:lnTo>
                    <a:pt x="972" y="304"/>
                  </a:lnTo>
                  <a:lnTo>
                    <a:pt x="1053" y="362"/>
                  </a:lnTo>
                  <a:lnTo>
                    <a:pt x="1132" y="425"/>
                  </a:lnTo>
                  <a:lnTo>
                    <a:pt x="1207" y="492"/>
                  </a:lnTo>
                  <a:lnTo>
                    <a:pt x="1278" y="564"/>
                  </a:lnTo>
                  <a:lnTo>
                    <a:pt x="1345" y="639"/>
                  </a:lnTo>
                  <a:lnTo>
                    <a:pt x="1407" y="718"/>
                  </a:lnTo>
                  <a:lnTo>
                    <a:pt x="1465" y="799"/>
                  </a:lnTo>
                  <a:lnTo>
                    <a:pt x="1519" y="885"/>
                  </a:lnTo>
                  <a:lnTo>
                    <a:pt x="1567" y="974"/>
                  </a:lnTo>
                  <a:lnTo>
                    <a:pt x="1611" y="1066"/>
                  </a:lnTo>
                  <a:lnTo>
                    <a:pt x="1650" y="1161"/>
                  </a:lnTo>
                  <a:lnTo>
                    <a:pt x="1683" y="1258"/>
                  </a:lnTo>
                  <a:lnTo>
                    <a:pt x="1711" y="1357"/>
                  </a:lnTo>
                  <a:lnTo>
                    <a:pt x="1681" y="1329"/>
                  </a:lnTo>
                  <a:lnTo>
                    <a:pt x="1647" y="1303"/>
                  </a:lnTo>
                  <a:lnTo>
                    <a:pt x="1610" y="1282"/>
                  </a:lnTo>
                  <a:lnTo>
                    <a:pt x="1571" y="1265"/>
                  </a:lnTo>
                  <a:lnTo>
                    <a:pt x="1530" y="1253"/>
                  </a:lnTo>
                  <a:lnTo>
                    <a:pt x="1487" y="1245"/>
                  </a:lnTo>
                  <a:lnTo>
                    <a:pt x="1443" y="1242"/>
                  </a:lnTo>
                  <a:lnTo>
                    <a:pt x="1399" y="1244"/>
                  </a:lnTo>
                  <a:lnTo>
                    <a:pt x="1356" y="1253"/>
                  </a:lnTo>
                  <a:lnTo>
                    <a:pt x="1315" y="1264"/>
                  </a:lnTo>
                  <a:lnTo>
                    <a:pt x="1278" y="1281"/>
                  </a:lnTo>
                  <a:lnTo>
                    <a:pt x="1241" y="1301"/>
                  </a:lnTo>
                  <a:lnTo>
                    <a:pt x="1207" y="1327"/>
                  </a:lnTo>
                  <a:lnTo>
                    <a:pt x="1177" y="1354"/>
                  </a:lnTo>
                  <a:lnTo>
                    <a:pt x="1149" y="1386"/>
                  </a:lnTo>
                  <a:lnTo>
                    <a:pt x="1142" y="1377"/>
                  </a:lnTo>
                  <a:lnTo>
                    <a:pt x="1134" y="1368"/>
                  </a:lnTo>
                  <a:lnTo>
                    <a:pt x="1127" y="1345"/>
                  </a:lnTo>
                  <a:lnTo>
                    <a:pt x="1118" y="1315"/>
                  </a:lnTo>
                  <a:lnTo>
                    <a:pt x="1106" y="1282"/>
                  </a:lnTo>
                  <a:lnTo>
                    <a:pt x="1092" y="1244"/>
                  </a:lnTo>
                  <a:lnTo>
                    <a:pt x="1077" y="1202"/>
                  </a:lnTo>
                  <a:lnTo>
                    <a:pt x="1059" y="1157"/>
                  </a:lnTo>
                  <a:lnTo>
                    <a:pt x="1039" y="1108"/>
                  </a:lnTo>
                  <a:lnTo>
                    <a:pt x="1017" y="1057"/>
                  </a:lnTo>
                  <a:lnTo>
                    <a:pt x="992" y="1003"/>
                  </a:lnTo>
                  <a:lnTo>
                    <a:pt x="966" y="947"/>
                  </a:lnTo>
                  <a:lnTo>
                    <a:pt x="938" y="889"/>
                  </a:lnTo>
                  <a:lnTo>
                    <a:pt x="906" y="831"/>
                  </a:lnTo>
                  <a:lnTo>
                    <a:pt x="873" y="771"/>
                  </a:lnTo>
                  <a:lnTo>
                    <a:pt x="838" y="711"/>
                  </a:lnTo>
                  <a:lnTo>
                    <a:pt x="799" y="650"/>
                  </a:lnTo>
                  <a:lnTo>
                    <a:pt x="759" y="590"/>
                  </a:lnTo>
                  <a:lnTo>
                    <a:pt x="716" y="530"/>
                  </a:lnTo>
                  <a:lnTo>
                    <a:pt x="670" y="472"/>
                  </a:lnTo>
                  <a:lnTo>
                    <a:pt x="623" y="414"/>
                  </a:lnTo>
                  <a:lnTo>
                    <a:pt x="572" y="359"/>
                  </a:lnTo>
                  <a:lnTo>
                    <a:pt x="519" y="305"/>
                  </a:lnTo>
                  <a:lnTo>
                    <a:pt x="464" y="254"/>
                  </a:lnTo>
                  <a:lnTo>
                    <a:pt x="405" y="206"/>
                  </a:lnTo>
                  <a:lnTo>
                    <a:pt x="345" y="161"/>
                  </a:lnTo>
                  <a:lnTo>
                    <a:pt x="281" y="121"/>
                  </a:lnTo>
                  <a:lnTo>
                    <a:pt x="215" y="84"/>
                  </a:lnTo>
                  <a:lnTo>
                    <a:pt x="146" y="51"/>
                  </a:lnTo>
                  <a:lnTo>
                    <a:pt x="75" y="22"/>
                  </a:lnTo>
                  <a:lnTo>
                    <a:pt x="0" y="0"/>
                  </a:lnTo>
                  <a:close/>
                </a:path>
              </a:pathLst>
            </a:custGeom>
            <a:solidFill>
              <a:schemeClr val="accent2"/>
            </a:solid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2" name="Freeform 10"/>
            <p:cNvSpPr>
              <a:spLocks/>
            </p:cNvSpPr>
            <p:nvPr/>
          </p:nvSpPr>
          <p:spPr bwMode="auto">
            <a:xfrm>
              <a:off x="3746502" y="1768475"/>
              <a:ext cx="923925" cy="2197100"/>
            </a:xfrm>
            <a:custGeom>
              <a:avLst/>
              <a:gdLst/>
              <a:ahLst/>
              <a:cxnLst>
                <a:cxn ang="0">
                  <a:pos x="0" y="0"/>
                </a:cxn>
                <a:cxn ang="0">
                  <a:pos x="47" y="19"/>
                </a:cxn>
                <a:cxn ang="0">
                  <a:pos x="91" y="43"/>
                </a:cxn>
                <a:cxn ang="0">
                  <a:pos x="133" y="71"/>
                </a:cxn>
                <a:cxn ang="0">
                  <a:pos x="173" y="105"/>
                </a:cxn>
                <a:cxn ang="0">
                  <a:pos x="210" y="143"/>
                </a:cxn>
                <a:cxn ang="0">
                  <a:pos x="246" y="184"/>
                </a:cxn>
                <a:cxn ang="0">
                  <a:pos x="279" y="230"/>
                </a:cxn>
                <a:cxn ang="0">
                  <a:pos x="309" y="278"/>
                </a:cxn>
                <a:cxn ang="0">
                  <a:pos x="337" y="328"/>
                </a:cxn>
                <a:cxn ang="0">
                  <a:pos x="364" y="382"/>
                </a:cxn>
                <a:cxn ang="0">
                  <a:pos x="388" y="437"/>
                </a:cxn>
                <a:cxn ang="0">
                  <a:pos x="411" y="493"/>
                </a:cxn>
                <a:cxn ang="0">
                  <a:pos x="431" y="551"/>
                </a:cxn>
                <a:cxn ang="0">
                  <a:pos x="450" y="610"/>
                </a:cxn>
                <a:cxn ang="0">
                  <a:pos x="468" y="670"/>
                </a:cxn>
                <a:cxn ang="0">
                  <a:pos x="484" y="729"/>
                </a:cxn>
                <a:cxn ang="0">
                  <a:pos x="499" y="787"/>
                </a:cxn>
                <a:cxn ang="0">
                  <a:pos x="511" y="846"/>
                </a:cxn>
                <a:cxn ang="0">
                  <a:pos x="523" y="903"/>
                </a:cxn>
                <a:cxn ang="0">
                  <a:pos x="532" y="958"/>
                </a:cxn>
                <a:cxn ang="0">
                  <a:pos x="542" y="1012"/>
                </a:cxn>
                <a:cxn ang="0">
                  <a:pos x="550" y="1064"/>
                </a:cxn>
                <a:cxn ang="0">
                  <a:pos x="556" y="1114"/>
                </a:cxn>
                <a:cxn ang="0">
                  <a:pos x="562" y="1160"/>
                </a:cxn>
                <a:cxn ang="0">
                  <a:pos x="567" y="1203"/>
                </a:cxn>
                <a:cxn ang="0">
                  <a:pos x="571" y="1243"/>
                </a:cxn>
                <a:cxn ang="0">
                  <a:pos x="574" y="1277"/>
                </a:cxn>
                <a:cxn ang="0">
                  <a:pos x="576" y="1309"/>
                </a:cxn>
                <a:cxn ang="0">
                  <a:pos x="579" y="1334"/>
                </a:cxn>
                <a:cxn ang="0">
                  <a:pos x="581" y="1356"/>
                </a:cxn>
                <a:cxn ang="0">
                  <a:pos x="581" y="1371"/>
                </a:cxn>
                <a:cxn ang="0">
                  <a:pos x="582" y="1381"/>
                </a:cxn>
                <a:cxn ang="0">
                  <a:pos x="582" y="1384"/>
                </a:cxn>
                <a:cxn ang="0">
                  <a:pos x="554" y="1352"/>
                </a:cxn>
                <a:cxn ang="0">
                  <a:pos x="524" y="1323"/>
                </a:cxn>
                <a:cxn ang="0">
                  <a:pos x="489" y="1297"/>
                </a:cxn>
                <a:cxn ang="0">
                  <a:pos x="453" y="1276"/>
                </a:cxn>
                <a:cxn ang="0">
                  <a:pos x="413" y="1259"/>
                </a:cxn>
                <a:cxn ang="0">
                  <a:pos x="372" y="1247"/>
                </a:cxn>
                <a:cxn ang="0">
                  <a:pos x="329" y="1239"/>
                </a:cxn>
                <a:cxn ang="0">
                  <a:pos x="284" y="1236"/>
                </a:cxn>
                <a:cxn ang="0">
                  <a:pos x="236" y="1239"/>
                </a:cxn>
                <a:cxn ang="0">
                  <a:pos x="191" y="1248"/>
                </a:cxn>
                <a:cxn ang="0">
                  <a:pos x="148" y="1262"/>
                </a:cxn>
                <a:cxn ang="0">
                  <a:pos x="107" y="1281"/>
                </a:cxn>
                <a:cxn ang="0">
                  <a:pos x="69" y="1305"/>
                </a:cxn>
                <a:cxn ang="0">
                  <a:pos x="34" y="1333"/>
                </a:cxn>
                <a:cxn ang="0">
                  <a:pos x="3" y="1365"/>
                </a:cxn>
                <a:cxn ang="0">
                  <a:pos x="0" y="1362"/>
                </a:cxn>
                <a:cxn ang="0">
                  <a:pos x="0" y="0"/>
                </a:cxn>
              </a:cxnLst>
              <a:rect l="0" t="0" r="r" b="b"/>
              <a:pathLst>
                <a:path w="582" h="1384">
                  <a:moveTo>
                    <a:pt x="0" y="0"/>
                  </a:moveTo>
                  <a:lnTo>
                    <a:pt x="47" y="19"/>
                  </a:lnTo>
                  <a:lnTo>
                    <a:pt x="91" y="43"/>
                  </a:lnTo>
                  <a:lnTo>
                    <a:pt x="133" y="71"/>
                  </a:lnTo>
                  <a:lnTo>
                    <a:pt x="173" y="105"/>
                  </a:lnTo>
                  <a:lnTo>
                    <a:pt x="210" y="143"/>
                  </a:lnTo>
                  <a:lnTo>
                    <a:pt x="246" y="184"/>
                  </a:lnTo>
                  <a:lnTo>
                    <a:pt x="279" y="230"/>
                  </a:lnTo>
                  <a:lnTo>
                    <a:pt x="309" y="278"/>
                  </a:lnTo>
                  <a:lnTo>
                    <a:pt x="337" y="328"/>
                  </a:lnTo>
                  <a:lnTo>
                    <a:pt x="364" y="382"/>
                  </a:lnTo>
                  <a:lnTo>
                    <a:pt x="388" y="437"/>
                  </a:lnTo>
                  <a:lnTo>
                    <a:pt x="411" y="493"/>
                  </a:lnTo>
                  <a:lnTo>
                    <a:pt x="431" y="551"/>
                  </a:lnTo>
                  <a:lnTo>
                    <a:pt x="450" y="610"/>
                  </a:lnTo>
                  <a:lnTo>
                    <a:pt x="468" y="670"/>
                  </a:lnTo>
                  <a:lnTo>
                    <a:pt x="484" y="729"/>
                  </a:lnTo>
                  <a:lnTo>
                    <a:pt x="499" y="787"/>
                  </a:lnTo>
                  <a:lnTo>
                    <a:pt x="511" y="846"/>
                  </a:lnTo>
                  <a:lnTo>
                    <a:pt x="523" y="903"/>
                  </a:lnTo>
                  <a:lnTo>
                    <a:pt x="532" y="958"/>
                  </a:lnTo>
                  <a:lnTo>
                    <a:pt x="542" y="1012"/>
                  </a:lnTo>
                  <a:lnTo>
                    <a:pt x="550" y="1064"/>
                  </a:lnTo>
                  <a:lnTo>
                    <a:pt x="556" y="1114"/>
                  </a:lnTo>
                  <a:lnTo>
                    <a:pt x="562" y="1160"/>
                  </a:lnTo>
                  <a:lnTo>
                    <a:pt x="567" y="1203"/>
                  </a:lnTo>
                  <a:lnTo>
                    <a:pt x="571" y="1243"/>
                  </a:lnTo>
                  <a:lnTo>
                    <a:pt x="574" y="1277"/>
                  </a:lnTo>
                  <a:lnTo>
                    <a:pt x="576" y="1309"/>
                  </a:lnTo>
                  <a:lnTo>
                    <a:pt x="579" y="1334"/>
                  </a:lnTo>
                  <a:lnTo>
                    <a:pt x="581" y="1356"/>
                  </a:lnTo>
                  <a:lnTo>
                    <a:pt x="581" y="1371"/>
                  </a:lnTo>
                  <a:lnTo>
                    <a:pt x="582" y="1381"/>
                  </a:lnTo>
                  <a:lnTo>
                    <a:pt x="582" y="1384"/>
                  </a:lnTo>
                  <a:lnTo>
                    <a:pt x="554" y="1352"/>
                  </a:lnTo>
                  <a:lnTo>
                    <a:pt x="524" y="1323"/>
                  </a:lnTo>
                  <a:lnTo>
                    <a:pt x="489" y="1297"/>
                  </a:lnTo>
                  <a:lnTo>
                    <a:pt x="453" y="1276"/>
                  </a:lnTo>
                  <a:lnTo>
                    <a:pt x="413" y="1259"/>
                  </a:lnTo>
                  <a:lnTo>
                    <a:pt x="372" y="1247"/>
                  </a:lnTo>
                  <a:lnTo>
                    <a:pt x="329" y="1239"/>
                  </a:lnTo>
                  <a:lnTo>
                    <a:pt x="284" y="1236"/>
                  </a:lnTo>
                  <a:lnTo>
                    <a:pt x="236" y="1239"/>
                  </a:lnTo>
                  <a:lnTo>
                    <a:pt x="191" y="1248"/>
                  </a:lnTo>
                  <a:lnTo>
                    <a:pt x="148" y="1262"/>
                  </a:lnTo>
                  <a:lnTo>
                    <a:pt x="107" y="1281"/>
                  </a:lnTo>
                  <a:lnTo>
                    <a:pt x="69" y="1305"/>
                  </a:lnTo>
                  <a:lnTo>
                    <a:pt x="34" y="1333"/>
                  </a:lnTo>
                  <a:lnTo>
                    <a:pt x="3" y="1365"/>
                  </a:lnTo>
                  <a:lnTo>
                    <a:pt x="0" y="1362"/>
                  </a:lnTo>
                  <a:lnTo>
                    <a:pt x="0" y="0"/>
                  </a:lnTo>
                  <a:close/>
                </a:path>
              </a:pathLst>
            </a:custGeom>
            <a:solidFill>
              <a:schemeClr val="accent2"/>
            </a:solid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3" name="Freeform 11"/>
            <p:cNvSpPr>
              <a:spLocks/>
            </p:cNvSpPr>
            <p:nvPr/>
          </p:nvSpPr>
          <p:spPr bwMode="auto">
            <a:xfrm>
              <a:off x="1895477" y="1776414"/>
              <a:ext cx="1712913" cy="2189163"/>
            </a:xfrm>
            <a:custGeom>
              <a:avLst/>
              <a:gdLst/>
              <a:ahLst/>
              <a:cxnLst>
                <a:cxn ang="0">
                  <a:pos x="1041" y="25"/>
                </a:cxn>
                <a:cxn ang="0">
                  <a:pos x="970" y="91"/>
                </a:cxn>
                <a:cxn ang="0">
                  <a:pos x="907" y="176"/>
                </a:cxn>
                <a:cxn ang="0">
                  <a:pos x="851" y="277"/>
                </a:cxn>
                <a:cxn ang="0">
                  <a:pos x="803" y="389"/>
                </a:cxn>
                <a:cxn ang="0">
                  <a:pos x="759" y="508"/>
                </a:cxn>
                <a:cxn ang="0">
                  <a:pos x="723" y="634"/>
                </a:cxn>
                <a:cxn ang="0">
                  <a:pos x="692" y="760"/>
                </a:cxn>
                <a:cxn ang="0">
                  <a:pos x="666" y="883"/>
                </a:cxn>
                <a:cxn ang="0">
                  <a:pos x="645" y="1002"/>
                </a:cxn>
                <a:cxn ang="0">
                  <a:pos x="628" y="1111"/>
                </a:cxn>
                <a:cxn ang="0">
                  <a:pos x="615" y="1207"/>
                </a:cxn>
                <a:cxn ang="0">
                  <a:pos x="606" y="1287"/>
                </a:cxn>
                <a:cxn ang="0">
                  <a:pos x="600" y="1347"/>
                </a:cxn>
                <a:cxn ang="0">
                  <a:pos x="595" y="1372"/>
                </a:cxn>
                <a:cxn ang="0">
                  <a:pos x="566" y="1343"/>
                </a:cxn>
                <a:cxn ang="0">
                  <a:pos x="503" y="1290"/>
                </a:cxn>
                <a:cxn ang="0">
                  <a:pos x="427" y="1253"/>
                </a:cxn>
                <a:cxn ang="0">
                  <a:pos x="344" y="1233"/>
                </a:cxn>
                <a:cxn ang="0">
                  <a:pos x="255" y="1234"/>
                </a:cxn>
                <a:cxn ang="0">
                  <a:pos x="170" y="1254"/>
                </a:cxn>
                <a:cxn ang="0">
                  <a:pos x="94" y="1292"/>
                </a:cxn>
                <a:cxn ang="0">
                  <a:pos x="30" y="1347"/>
                </a:cxn>
                <a:cxn ang="0">
                  <a:pos x="3" y="1378"/>
                </a:cxn>
                <a:cxn ang="0">
                  <a:pos x="0" y="1377"/>
                </a:cxn>
                <a:cxn ang="0">
                  <a:pos x="14" y="1337"/>
                </a:cxn>
                <a:cxn ang="0">
                  <a:pos x="37" y="1276"/>
                </a:cxn>
                <a:cxn ang="0">
                  <a:pos x="68" y="1197"/>
                </a:cxn>
                <a:cxn ang="0">
                  <a:pos x="107" y="1105"/>
                </a:cxn>
                <a:cxn ang="0">
                  <a:pos x="154" y="1002"/>
                </a:cxn>
                <a:cxn ang="0">
                  <a:pos x="210" y="890"/>
                </a:cxn>
                <a:cxn ang="0">
                  <a:pos x="274" y="772"/>
                </a:cxn>
                <a:cxn ang="0">
                  <a:pos x="347" y="652"/>
                </a:cxn>
                <a:cxn ang="0">
                  <a:pos x="427" y="534"/>
                </a:cxn>
                <a:cxn ang="0">
                  <a:pos x="515" y="417"/>
                </a:cxn>
                <a:cxn ang="0">
                  <a:pos x="612" y="308"/>
                </a:cxn>
                <a:cxn ang="0">
                  <a:pos x="717" y="210"/>
                </a:cxn>
                <a:cxn ang="0">
                  <a:pos x="830" y="123"/>
                </a:cxn>
                <a:cxn ang="0">
                  <a:pos x="951" y="53"/>
                </a:cxn>
                <a:cxn ang="0">
                  <a:pos x="1079" y="0"/>
                </a:cxn>
              </a:cxnLst>
              <a:rect l="0" t="0" r="r" b="b"/>
              <a:pathLst>
                <a:path w="1079" h="1379">
                  <a:moveTo>
                    <a:pt x="1079" y="0"/>
                  </a:moveTo>
                  <a:lnTo>
                    <a:pt x="1041" y="25"/>
                  </a:lnTo>
                  <a:lnTo>
                    <a:pt x="1005" y="56"/>
                  </a:lnTo>
                  <a:lnTo>
                    <a:pt x="970" y="91"/>
                  </a:lnTo>
                  <a:lnTo>
                    <a:pt x="938" y="132"/>
                  </a:lnTo>
                  <a:lnTo>
                    <a:pt x="907" y="176"/>
                  </a:lnTo>
                  <a:lnTo>
                    <a:pt x="878" y="225"/>
                  </a:lnTo>
                  <a:lnTo>
                    <a:pt x="851" y="277"/>
                  </a:lnTo>
                  <a:lnTo>
                    <a:pt x="826" y="331"/>
                  </a:lnTo>
                  <a:lnTo>
                    <a:pt x="803" y="389"/>
                  </a:lnTo>
                  <a:lnTo>
                    <a:pt x="780" y="448"/>
                  </a:lnTo>
                  <a:lnTo>
                    <a:pt x="759" y="508"/>
                  </a:lnTo>
                  <a:lnTo>
                    <a:pt x="740" y="571"/>
                  </a:lnTo>
                  <a:lnTo>
                    <a:pt x="723" y="634"/>
                  </a:lnTo>
                  <a:lnTo>
                    <a:pt x="707" y="697"/>
                  </a:lnTo>
                  <a:lnTo>
                    <a:pt x="692" y="760"/>
                  </a:lnTo>
                  <a:lnTo>
                    <a:pt x="678" y="822"/>
                  </a:lnTo>
                  <a:lnTo>
                    <a:pt x="666" y="883"/>
                  </a:lnTo>
                  <a:lnTo>
                    <a:pt x="655" y="944"/>
                  </a:lnTo>
                  <a:lnTo>
                    <a:pt x="645" y="1002"/>
                  </a:lnTo>
                  <a:lnTo>
                    <a:pt x="636" y="1058"/>
                  </a:lnTo>
                  <a:lnTo>
                    <a:pt x="628" y="1111"/>
                  </a:lnTo>
                  <a:lnTo>
                    <a:pt x="621" y="1161"/>
                  </a:lnTo>
                  <a:lnTo>
                    <a:pt x="615" y="1207"/>
                  </a:lnTo>
                  <a:lnTo>
                    <a:pt x="610" y="1249"/>
                  </a:lnTo>
                  <a:lnTo>
                    <a:pt x="606" y="1287"/>
                  </a:lnTo>
                  <a:lnTo>
                    <a:pt x="603" y="1320"/>
                  </a:lnTo>
                  <a:lnTo>
                    <a:pt x="600" y="1347"/>
                  </a:lnTo>
                  <a:lnTo>
                    <a:pt x="598" y="1369"/>
                  </a:lnTo>
                  <a:lnTo>
                    <a:pt x="595" y="1372"/>
                  </a:lnTo>
                  <a:lnTo>
                    <a:pt x="593" y="1375"/>
                  </a:lnTo>
                  <a:lnTo>
                    <a:pt x="566" y="1343"/>
                  </a:lnTo>
                  <a:lnTo>
                    <a:pt x="535" y="1316"/>
                  </a:lnTo>
                  <a:lnTo>
                    <a:pt x="503" y="1290"/>
                  </a:lnTo>
                  <a:lnTo>
                    <a:pt x="466" y="1270"/>
                  </a:lnTo>
                  <a:lnTo>
                    <a:pt x="427" y="1253"/>
                  </a:lnTo>
                  <a:lnTo>
                    <a:pt x="387" y="1242"/>
                  </a:lnTo>
                  <a:lnTo>
                    <a:pt x="344" y="1233"/>
                  </a:lnTo>
                  <a:lnTo>
                    <a:pt x="299" y="1231"/>
                  </a:lnTo>
                  <a:lnTo>
                    <a:pt x="255" y="1234"/>
                  </a:lnTo>
                  <a:lnTo>
                    <a:pt x="212" y="1242"/>
                  </a:lnTo>
                  <a:lnTo>
                    <a:pt x="170" y="1254"/>
                  </a:lnTo>
                  <a:lnTo>
                    <a:pt x="131" y="1271"/>
                  </a:lnTo>
                  <a:lnTo>
                    <a:pt x="94" y="1292"/>
                  </a:lnTo>
                  <a:lnTo>
                    <a:pt x="60" y="1318"/>
                  </a:lnTo>
                  <a:lnTo>
                    <a:pt x="30" y="1347"/>
                  </a:lnTo>
                  <a:lnTo>
                    <a:pt x="3" y="1379"/>
                  </a:lnTo>
                  <a:lnTo>
                    <a:pt x="3" y="1378"/>
                  </a:lnTo>
                  <a:lnTo>
                    <a:pt x="2" y="1378"/>
                  </a:lnTo>
                  <a:lnTo>
                    <a:pt x="0" y="1377"/>
                  </a:lnTo>
                  <a:lnTo>
                    <a:pt x="7" y="1359"/>
                  </a:lnTo>
                  <a:lnTo>
                    <a:pt x="14" y="1337"/>
                  </a:lnTo>
                  <a:lnTo>
                    <a:pt x="25" y="1308"/>
                  </a:lnTo>
                  <a:lnTo>
                    <a:pt x="37" y="1276"/>
                  </a:lnTo>
                  <a:lnTo>
                    <a:pt x="51" y="1239"/>
                  </a:lnTo>
                  <a:lnTo>
                    <a:pt x="68" y="1197"/>
                  </a:lnTo>
                  <a:lnTo>
                    <a:pt x="87" y="1153"/>
                  </a:lnTo>
                  <a:lnTo>
                    <a:pt x="107" y="1105"/>
                  </a:lnTo>
                  <a:lnTo>
                    <a:pt x="130" y="1055"/>
                  </a:lnTo>
                  <a:lnTo>
                    <a:pt x="154" y="1002"/>
                  </a:lnTo>
                  <a:lnTo>
                    <a:pt x="182" y="946"/>
                  </a:lnTo>
                  <a:lnTo>
                    <a:pt x="210" y="890"/>
                  </a:lnTo>
                  <a:lnTo>
                    <a:pt x="242" y="832"/>
                  </a:lnTo>
                  <a:lnTo>
                    <a:pt x="274" y="772"/>
                  </a:lnTo>
                  <a:lnTo>
                    <a:pt x="309" y="712"/>
                  </a:lnTo>
                  <a:lnTo>
                    <a:pt x="347" y="652"/>
                  </a:lnTo>
                  <a:lnTo>
                    <a:pt x="386" y="593"/>
                  </a:lnTo>
                  <a:lnTo>
                    <a:pt x="427" y="534"/>
                  </a:lnTo>
                  <a:lnTo>
                    <a:pt x="470" y="474"/>
                  </a:lnTo>
                  <a:lnTo>
                    <a:pt x="515" y="417"/>
                  </a:lnTo>
                  <a:lnTo>
                    <a:pt x="563" y="362"/>
                  </a:lnTo>
                  <a:lnTo>
                    <a:pt x="612" y="308"/>
                  </a:lnTo>
                  <a:lnTo>
                    <a:pt x="664" y="258"/>
                  </a:lnTo>
                  <a:lnTo>
                    <a:pt x="717" y="210"/>
                  </a:lnTo>
                  <a:lnTo>
                    <a:pt x="772" y="165"/>
                  </a:lnTo>
                  <a:lnTo>
                    <a:pt x="830" y="123"/>
                  </a:lnTo>
                  <a:lnTo>
                    <a:pt x="889" y="85"/>
                  </a:lnTo>
                  <a:lnTo>
                    <a:pt x="951" y="53"/>
                  </a:lnTo>
                  <a:lnTo>
                    <a:pt x="1014" y="23"/>
                  </a:lnTo>
                  <a:lnTo>
                    <a:pt x="1079" y="0"/>
                  </a:lnTo>
                  <a:close/>
                </a:path>
              </a:pathLst>
            </a:custGeom>
            <a:solidFill>
              <a:schemeClr val="accent2"/>
            </a:solid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4" name="Freeform 12"/>
            <p:cNvSpPr>
              <a:spLocks/>
            </p:cNvSpPr>
            <p:nvPr/>
          </p:nvSpPr>
          <p:spPr bwMode="auto">
            <a:xfrm>
              <a:off x="2844801" y="1758950"/>
              <a:ext cx="901700" cy="2190750"/>
            </a:xfrm>
            <a:custGeom>
              <a:avLst/>
              <a:gdLst/>
              <a:ahLst/>
              <a:cxnLst>
                <a:cxn ang="0">
                  <a:pos x="532" y="0"/>
                </a:cxn>
                <a:cxn ang="0">
                  <a:pos x="552" y="0"/>
                </a:cxn>
                <a:cxn ang="0">
                  <a:pos x="559" y="2"/>
                </a:cxn>
                <a:cxn ang="0">
                  <a:pos x="568" y="6"/>
                </a:cxn>
                <a:cxn ang="0">
                  <a:pos x="568" y="1367"/>
                </a:cxn>
                <a:cxn ang="0">
                  <a:pos x="536" y="1336"/>
                </a:cxn>
                <a:cxn ang="0">
                  <a:pos x="502" y="1309"/>
                </a:cxn>
                <a:cxn ang="0">
                  <a:pos x="464" y="1286"/>
                </a:cxn>
                <a:cxn ang="0">
                  <a:pos x="423" y="1268"/>
                </a:cxn>
                <a:cxn ang="0">
                  <a:pos x="381" y="1254"/>
                </a:cxn>
                <a:cxn ang="0">
                  <a:pos x="336" y="1245"/>
                </a:cxn>
                <a:cxn ang="0">
                  <a:pos x="289" y="1242"/>
                </a:cxn>
                <a:cxn ang="0">
                  <a:pos x="240" y="1245"/>
                </a:cxn>
                <a:cxn ang="0">
                  <a:pos x="193" y="1255"/>
                </a:cxn>
                <a:cxn ang="0">
                  <a:pos x="148" y="1270"/>
                </a:cxn>
                <a:cxn ang="0">
                  <a:pos x="106" y="1291"/>
                </a:cxn>
                <a:cxn ang="0">
                  <a:pos x="68" y="1316"/>
                </a:cxn>
                <a:cxn ang="0">
                  <a:pos x="32" y="1346"/>
                </a:cxn>
                <a:cxn ang="0">
                  <a:pos x="0" y="1380"/>
                </a:cxn>
                <a:cxn ang="0">
                  <a:pos x="2" y="1358"/>
                </a:cxn>
                <a:cxn ang="0">
                  <a:pos x="5" y="1331"/>
                </a:cxn>
                <a:cxn ang="0">
                  <a:pos x="8" y="1298"/>
                </a:cxn>
                <a:cxn ang="0">
                  <a:pos x="12" y="1260"/>
                </a:cxn>
                <a:cxn ang="0">
                  <a:pos x="17" y="1218"/>
                </a:cxn>
                <a:cxn ang="0">
                  <a:pos x="23" y="1172"/>
                </a:cxn>
                <a:cxn ang="0">
                  <a:pos x="30" y="1122"/>
                </a:cxn>
                <a:cxn ang="0">
                  <a:pos x="38" y="1069"/>
                </a:cxn>
                <a:cxn ang="0">
                  <a:pos x="47" y="1013"/>
                </a:cxn>
                <a:cxn ang="0">
                  <a:pos x="57" y="955"/>
                </a:cxn>
                <a:cxn ang="0">
                  <a:pos x="68" y="894"/>
                </a:cxn>
                <a:cxn ang="0">
                  <a:pos x="80" y="833"/>
                </a:cxn>
                <a:cxn ang="0">
                  <a:pos x="94" y="771"/>
                </a:cxn>
                <a:cxn ang="0">
                  <a:pos x="109" y="708"/>
                </a:cxn>
                <a:cxn ang="0">
                  <a:pos x="125" y="645"/>
                </a:cxn>
                <a:cxn ang="0">
                  <a:pos x="142" y="582"/>
                </a:cxn>
                <a:cxn ang="0">
                  <a:pos x="161" y="519"/>
                </a:cxn>
                <a:cxn ang="0">
                  <a:pos x="182" y="459"/>
                </a:cxn>
                <a:cxn ang="0">
                  <a:pos x="205" y="400"/>
                </a:cxn>
                <a:cxn ang="0">
                  <a:pos x="228" y="342"/>
                </a:cxn>
                <a:cxn ang="0">
                  <a:pos x="253" y="288"/>
                </a:cxn>
                <a:cxn ang="0">
                  <a:pos x="280" y="236"/>
                </a:cxn>
                <a:cxn ang="0">
                  <a:pos x="309" y="187"/>
                </a:cxn>
                <a:cxn ang="0">
                  <a:pos x="340" y="143"/>
                </a:cxn>
                <a:cxn ang="0">
                  <a:pos x="372" y="102"/>
                </a:cxn>
                <a:cxn ang="0">
                  <a:pos x="407" y="67"/>
                </a:cxn>
                <a:cxn ang="0">
                  <a:pos x="443" y="36"/>
                </a:cxn>
                <a:cxn ang="0">
                  <a:pos x="481" y="11"/>
                </a:cxn>
                <a:cxn ang="0">
                  <a:pos x="498" y="1"/>
                </a:cxn>
                <a:cxn ang="0">
                  <a:pos x="513" y="1"/>
                </a:cxn>
                <a:cxn ang="0">
                  <a:pos x="532" y="0"/>
                </a:cxn>
              </a:cxnLst>
              <a:rect l="0" t="0" r="r" b="b"/>
              <a:pathLst>
                <a:path w="568" h="1380">
                  <a:moveTo>
                    <a:pt x="532" y="0"/>
                  </a:moveTo>
                  <a:lnTo>
                    <a:pt x="552" y="0"/>
                  </a:lnTo>
                  <a:lnTo>
                    <a:pt x="559" y="2"/>
                  </a:lnTo>
                  <a:lnTo>
                    <a:pt x="568" y="6"/>
                  </a:lnTo>
                  <a:lnTo>
                    <a:pt x="568" y="1367"/>
                  </a:lnTo>
                  <a:lnTo>
                    <a:pt x="536" y="1336"/>
                  </a:lnTo>
                  <a:lnTo>
                    <a:pt x="502" y="1309"/>
                  </a:lnTo>
                  <a:lnTo>
                    <a:pt x="464" y="1286"/>
                  </a:lnTo>
                  <a:lnTo>
                    <a:pt x="423" y="1268"/>
                  </a:lnTo>
                  <a:lnTo>
                    <a:pt x="381" y="1254"/>
                  </a:lnTo>
                  <a:lnTo>
                    <a:pt x="336" y="1245"/>
                  </a:lnTo>
                  <a:lnTo>
                    <a:pt x="289" y="1242"/>
                  </a:lnTo>
                  <a:lnTo>
                    <a:pt x="240" y="1245"/>
                  </a:lnTo>
                  <a:lnTo>
                    <a:pt x="193" y="1255"/>
                  </a:lnTo>
                  <a:lnTo>
                    <a:pt x="148" y="1270"/>
                  </a:lnTo>
                  <a:lnTo>
                    <a:pt x="106" y="1291"/>
                  </a:lnTo>
                  <a:lnTo>
                    <a:pt x="68" y="1316"/>
                  </a:lnTo>
                  <a:lnTo>
                    <a:pt x="32" y="1346"/>
                  </a:lnTo>
                  <a:lnTo>
                    <a:pt x="0" y="1380"/>
                  </a:lnTo>
                  <a:lnTo>
                    <a:pt x="2" y="1358"/>
                  </a:lnTo>
                  <a:lnTo>
                    <a:pt x="5" y="1331"/>
                  </a:lnTo>
                  <a:lnTo>
                    <a:pt x="8" y="1298"/>
                  </a:lnTo>
                  <a:lnTo>
                    <a:pt x="12" y="1260"/>
                  </a:lnTo>
                  <a:lnTo>
                    <a:pt x="17" y="1218"/>
                  </a:lnTo>
                  <a:lnTo>
                    <a:pt x="23" y="1172"/>
                  </a:lnTo>
                  <a:lnTo>
                    <a:pt x="30" y="1122"/>
                  </a:lnTo>
                  <a:lnTo>
                    <a:pt x="38" y="1069"/>
                  </a:lnTo>
                  <a:lnTo>
                    <a:pt x="47" y="1013"/>
                  </a:lnTo>
                  <a:lnTo>
                    <a:pt x="57" y="955"/>
                  </a:lnTo>
                  <a:lnTo>
                    <a:pt x="68" y="894"/>
                  </a:lnTo>
                  <a:lnTo>
                    <a:pt x="80" y="833"/>
                  </a:lnTo>
                  <a:lnTo>
                    <a:pt x="94" y="771"/>
                  </a:lnTo>
                  <a:lnTo>
                    <a:pt x="109" y="708"/>
                  </a:lnTo>
                  <a:lnTo>
                    <a:pt x="125" y="645"/>
                  </a:lnTo>
                  <a:lnTo>
                    <a:pt x="142" y="582"/>
                  </a:lnTo>
                  <a:lnTo>
                    <a:pt x="161" y="519"/>
                  </a:lnTo>
                  <a:lnTo>
                    <a:pt x="182" y="459"/>
                  </a:lnTo>
                  <a:lnTo>
                    <a:pt x="205" y="400"/>
                  </a:lnTo>
                  <a:lnTo>
                    <a:pt x="228" y="342"/>
                  </a:lnTo>
                  <a:lnTo>
                    <a:pt x="253" y="288"/>
                  </a:lnTo>
                  <a:lnTo>
                    <a:pt x="280" y="236"/>
                  </a:lnTo>
                  <a:lnTo>
                    <a:pt x="309" y="187"/>
                  </a:lnTo>
                  <a:lnTo>
                    <a:pt x="340" y="143"/>
                  </a:lnTo>
                  <a:lnTo>
                    <a:pt x="372" y="102"/>
                  </a:lnTo>
                  <a:lnTo>
                    <a:pt x="407" y="67"/>
                  </a:lnTo>
                  <a:lnTo>
                    <a:pt x="443" y="36"/>
                  </a:lnTo>
                  <a:lnTo>
                    <a:pt x="481" y="11"/>
                  </a:lnTo>
                  <a:lnTo>
                    <a:pt x="498" y="1"/>
                  </a:lnTo>
                  <a:lnTo>
                    <a:pt x="513" y="1"/>
                  </a:lnTo>
                  <a:lnTo>
                    <a:pt x="532" y="0"/>
                  </a:lnTo>
                  <a:close/>
                </a:path>
              </a:pathLst>
            </a:custGeom>
            <a:solidFill>
              <a:schemeClr val="tx2"/>
            </a:solid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rot="16200000" flipH="1">
              <a:off x="77689" y="5103911"/>
              <a:ext cx="2590800" cy="307777"/>
            </a:xfrm>
            <a:prstGeom prst="rect">
              <a:avLst/>
            </a:prstGeom>
            <a:noFill/>
          </p:spPr>
          <p:txBody>
            <a:bodyPr wrap="square" rtlCol="0">
              <a:spAutoFit/>
            </a:bodyPr>
            <a:lstStyle/>
            <a:p>
              <a:pPr lvl="0" algn="r">
                <a:defRPr/>
              </a:pPr>
              <a:r>
                <a:rPr lang="en-US" sz="1400" kern="0" dirty="0">
                  <a:solidFill>
                    <a:sysClr val="windowText" lastClr="000000">
                      <a:lumMod val="65000"/>
                      <a:lumOff val="35000"/>
                    </a:sysClr>
                  </a:solidFill>
                  <a:latin typeface="Arial" pitchFamily="34" charset="0"/>
                  <a:cs typeface="Arial" pitchFamily="34" charset="0"/>
                </a:rPr>
                <a:t>Drop in Tutoring</a:t>
              </a:r>
            </a:p>
          </p:txBody>
        </p:sp>
        <p:sp>
          <p:nvSpPr>
            <p:cNvPr id="18" name="TextBox 17"/>
            <p:cNvSpPr txBox="1"/>
            <p:nvPr/>
          </p:nvSpPr>
          <p:spPr>
            <a:xfrm rot="16200000" flipH="1">
              <a:off x="1062531" y="5103912"/>
              <a:ext cx="2590800" cy="307777"/>
            </a:xfrm>
            <a:prstGeom prst="rect">
              <a:avLst/>
            </a:prstGeom>
            <a:noFill/>
          </p:spPr>
          <p:txBody>
            <a:bodyPr wrap="square" rtlCol="0">
              <a:spAutoFit/>
            </a:bodyPr>
            <a:lstStyle/>
            <a:p>
              <a:pPr lvl="0" algn="r">
                <a:defRPr/>
              </a:pPr>
              <a:r>
                <a:rPr lang="en-US" sz="1400" kern="0" dirty="0">
                  <a:solidFill>
                    <a:sysClr val="windowText" lastClr="000000">
                      <a:lumMod val="65000"/>
                      <a:lumOff val="35000"/>
                    </a:sysClr>
                  </a:solidFill>
                  <a:latin typeface="Arial" pitchFamily="34" charset="0"/>
                  <a:cs typeface="Arial" pitchFamily="34" charset="0"/>
                </a:rPr>
                <a:t>SI Programs</a:t>
              </a:r>
            </a:p>
          </p:txBody>
        </p:sp>
        <p:sp>
          <p:nvSpPr>
            <p:cNvPr id="19" name="TextBox 18"/>
            <p:cNvSpPr txBox="1"/>
            <p:nvPr/>
          </p:nvSpPr>
          <p:spPr>
            <a:xfrm rot="16200000" flipH="1">
              <a:off x="1942715" y="4996192"/>
              <a:ext cx="2590800" cy="523220"/>
            </a:xfrm>
            <a:prstGeom prst="rect">
              <a:avLst/>
            </a:prstGeom>
            <a:noFill/>
          </p:spPr>
          <p:txBody>
            <a:bodyPr wrap="square" rtlCol="0">
              <a:spAutoFit/>
            </a:bodyPr>
            <a:lstStyle/>
            <a:p>
              <a:pPr lvl="0" algn="r">
                <a:defRPr/>
              </a:pPr>
              <a:r>
                <a:rPr lang="en-US" sz="1400" kern="0" dirty="0">
                  <a:solidFill>
                    <a:sysClr val="windowText" lastClr="000000">
                      <a:lumMod val="65000"/>
                      <a:lumOff val="35000"/>
                    </a:sysClr>
                  </a:solidFill>
                  <a:latin typeface="Arial" pitchFamily="34" charset="0"/>
                  <a:cs typeface="Arial" pitchFamily="34" charset="0"/>
                </a:rPr>
                <a:t>Department-specific peer Tutors</a:t>
              </a:r>
            </a:p>
          </p:txBody>
        </p:sp>
        <p:sp>
          <p:nvSpPr>
            <p:cNvPr id="20" name="TextBox 19"/>
            <p:cNvSpPr txBox="1"/>
            <p:nvPr/>
          </p:nvSpPr>
          <p:spPr>
            <a:xfrm rot="16200000" flipH="1">
              <a:off x="2942076" y="5103912"/>
              <a:ext cx="2590800" cy="307777"/>
            </a:xfrm>
            <a:prstGeom prst="rect">
              <a:avLst/>
            </a:prstGeom>
            <a:noFill/>
          </p:spPr>
          <p:txBody>
            <a:bodyPr wrap="square" rtlCol="0">
              <a:spAutoFit/>
            </a:bodyPr>
            <a:lstStyle/>
            <a:p>
              <a:pPr lvl="0" algn="r">
                <a:defRPr/>
              </a:pPr>
              <a:r>
                <a:rPr lang="en-US" sz="1400" kern="0" dirty="0">
                  <a:solidFill>
                    <a:sysClr val="windowText" lastClr="000000">
                      <a:lumMod val="65000"/>
                      <a:lumOff val="35000"/>
                    </a:sysClr>
                  </a:solidFill>
                  <a:latin typeface="Arial" pitchFamily="34" charset="0"/>
                  <a:cs typeface="Arial" pitchFamily="34" charset="0"/>
                </a:rPr>
                <a:t>1-1 Tutoring</a:t>
              </a:r>
            </a:p>
          </p:txBody>
        </p:sp>
        <p:sp>
          <p:nvSpPr>
            <p:cNvPr id="21" name="TextBox 20"/>
            <p:cNvSpPr txBox="1"/>
            <p:nvPr/>
          </p:nvSpPr>
          <p:spPr>
            <a:xfrm rot="16200000" flipH="1">
              <a:off x="3926918" y="5103913"/>
              <a:ext cx="2590800" cy="307777"/>
            </a:xfrm>
            <a:prstGeom prst="rect">
              <a:avLst/>
            </a:prstGeom>
            <a:noFill/>
          </p:spPr>
          <p:txBody>
            <a:bodyPr wrap="square" rtlCol="0">
              <a:spAutoFit/>
            </a:bodyPr>
            <a:lstStyle/>
            <a:p>
              <a:pPr lvl="0" algn="r">
                <a:defRPr/>
              </a:pPr>
              <a:r>
                <a:rPr lang="en-US" sz="1400" kern="0" dirty="0">
                  <a:solidFill>
                    <a:sysClr val="windowText" lastClr="000000">
                      <a:lumMod val="65000"/>
                      <a:lumOff val="35000"/>
                    </a:sysClr>
                  </a:solidFill>
                  <a:latin typeface="Arial" pitchFamily="34" charset="0"/>
                  <a:cs typeface="Arial" pitchFamily="34" charset="0"/>
                </a:rPr>
                <a:t>Other Academic Programs</a:t>
              </a:r>
            </a:p>
          </p:txBody>
        </p:sp>
        <p:sp>
          <p:nvSpPr>
            <p:cNvPr id="22" name="TextBox 21"/>
            <p:cNvSpPr txBox="1"/>
            <p:nvPr/>
          </p:nvSpPr>
          <p:spPr>
            <a:xfrm rot="16200000" flipH="1">
              <a:off x="4807102" y="4996193"/>
              <a:ext cx="2590800" cy="523220"/>
            </a:xfrm>
            <a:prstGeom prst="rect">
              <a:avLst/>
            </a:prstGeom>
            <a:noFill/>
          </p:spPr>
          <p:txBody>
            <a:bodyPr wrap="square" rtlCol="0">
              <a:spAutoFit/>
            </a:bodyPr>
            <a:lstStyle/>
            <a:p>
              <a:pPr lvl="0" algn="r">
                <a:defRPr/>
              </a:pPr>
              <a:r>
                <a:rPr lang="en-US" sz="1400" kern="0" dirty="0">
                  <a:solidFill>
                    <a:sysClr val="windowText" lastClr="000000">
                      <a:lumMod val="65000"/>
                      <a:lumOff val="35000"/>
                    </a:sysClr>
                  </a:solidFill>
                  <a:latin typeface="Arial" pitchFamily="34" charset="0"/>
                  <a:cs typeface="Arial" pitchFamily="34" charset="0"/>
                </a:rPr>
                <a:t>Other Identity or Major Programs</a:t>
              </a:r>
            </a:p>
          </p:txBody>
        </p:sp>
      </p:grpSp>
      <p:pic>
        <p:nvPicPr>
          <p:cNvPr id="9" name="Picture 8" descr="A picture containing shape&#10;&#10;Description automatically generated">
            <a:extLst>
              <a:ext uri="{FF2B5EF4-FFF2-40B4-BE49-F238E27FC236}">
                <a16:creationId xmlns:a16="http://schemas.microsoft.com/office/drawing/2014/main" id="{AE99293E-8734-CA49-A5CD-13F07F43A4A1}"/>
              </a:ext>
            </a:extLst>
          </p:cNvPr>
          <p:cNvPicPr>
            <a:picLocks noChangeAspect="1"/>
          </p:cNvPicPr>
          <p:nvPr/>
        </p:nvPicPr>
        <p:blipFill>
          <a:blip r:embed="rId4"/>
          <a:stretch>
            <a:fillRect/>
          </a:stretch>
        </p:blipFill>
        <p:spPr>
          <a:xfrm>
            <a:off x="5420505" y="2375572"/>
            <a:ext cx="6436540" cy="3936913"/>
          </a:xfrm>
          <a:prstGeom prst="rect">
            <a:avLst/>
          </a:prstGeom>
        </p:spPr>
      </p:pic>
      <p:sp>
        <p:nvSpPr>
          <p:cNvPr id="109" name="Title 1">
            <a:extLst>
              <a:ext uri="{FF2B5EF4-FFF2-40B4-BE49-F238E27FC236}">
                <a16:creationId xmlns:a16="http://schemas.microsoft.com/office/drawing/2014/main" id="{D9987510-B09F-3241-B568-A710DC2383E0}"/>
              </a:ext>
            </a:extLst>
          </p:cNvPr>
          <p:cNvSpPr txBox="1">
            <a:spLocks/>
          </p:cNvSpPr>
          <p:nvPr/>
        </p:nvSpPr>
        <p:spPr>
          <a:xfrm>
            <a:off x="6621385" y="1102632"/>
            <a:ext cx="4128502"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tx1">
                    <a:lumMod val="75000"/>
                    <a:lumOff val="25000"/>
                  </a:schemeClr>
                </a:solidFill>
              </a:rPr>
              <a:t>Decentralized</a:t>
            </a:r>
            <a:br>
              <a:rPr lang="en-US" sz="3200" dirty="0">
                <a:solidFill>
                  <a:schemeClr val="tx1">
                    <a:lumMod val="75000"/>
                    <a:lumOff val="25000"/>
                  </a:schemeClr>
                </a:solidFill>
              </a:rPr>
            </a:br>
            <a:r>
              <a:rPr lang="en-US" sz="3200" dirty="0">
                <a:solidFill>
                  <a:schemeClr val="tx1">
                    <a:lumMod val="75000"/>
                    <a:lumOff val="25000"/>
                  </a:schemeClr>
                </a:solidFill>
              </a:rPr>
              <a:t>Tutoring Center Model</a:t>
            </a:r>
            <a:endParaRPr lang="en-US" sz="3200" dirty="0"/>
          </a:p>
        </p:txBody>
      </p:sp>
      <p:pic>
        <p:nvPicPr>
          <p:cNvPr id="5" name="Picture 4" descr="Logo, company name&#10;&#10;Description automatically generated">
            <a:extLst>
              <a:ext uri="{FF2B5EF4-FFF2-40B4-BE49-F238E27FC236}">
                <a16:creationId xmlns:a16="http://schemas.microsoft.com/office/drawing/2014/main" id="{54EFA023-B40A-104B-A017-DFED5EC315B1}"/>
              </a:ext>
            </a:extLst>
          </p:cNvPr>
          <p:cNvPicPr>
            <a:picLocks noChangeAspect="1"/>
          </p:cNvPicPr>
          <p:nvPr/>
        </p:nvPicPr>
        <p:blipFill>
          <a:blip r:embed="rId5"/>
          <a:stretch>
            <a:fillRect/>
          </a:stretch>
        </p:blipFill>
        <p:spPr>
          <a:xfrm>
            <a:off x="127175" y="4966981"/>
            <a:ext cx="1750950" cy="1497189"/>
          </a:xfrm>
          <a:prstGeom prst="rect">
            <a:avLst/>
          </a:prstGeom>
        </p:spPr>
      </p:pic>
      <p:pic>
        <p:nvPicPr>
          <p:cNvPr id="11" name="Picture 10" descr="A group of people sitting at tables&#10;&#10;Description automatically generated with medium confidence">
            <a:extLst>
              <a:ext uri="{FF2B5EF4-FFF2-40B4-BE49-F238E27FC236}">
                <a16:creationId xmlns:a16="http://schemas.microsoft.com/office/drawing/2014/main" id="{469A97FF-AB03-B844-80CC-5EDA6E895E64}"/>
              </a:ext>
            </a:extLst>
          </p:cNvPr>
          <p:cNvPicPr>
            <a:picLocks noChangeAspect="1"/>
          </p:cNvPicPr>
          <p:nvPr/>
        </p:nvPicPr>
        <p:blipFill>
          <a:blip r:embed="rId6"/>
          <a:stretch>
            <a:fillRect/>
          </a:stretch>
        </p:blipFill>
        <p:spPr>
          <a:xfrm>
            <a:off x="1979532" y="5136999"/>
            <a:ext cx="2095019" cy="1301117"/>
          </a:xfrm>
          <a:prstGeom prst="rect">
            <a:avLst/>
          </a:prstGeom>
        </p:spPr>
      </p:pic>
      <p:pic>
        <p:nvPicPr>
          <p:cNvPr id="16" name="Picture 15" descr="Graphical user interface, application, website&#10;&#10;Description automatically generated">
            <a:extLst>
              <a:ext uri="{FF2B5EF4-FFF2-40B4-BE49-F238E27FC236}">
                <a16:creationId xmlns:a16="http://schemas.microsoft.com/office/drawing/2014/main" id="{BF4A1733-4103-3240-9AC5-51617AB13A66}"/>
              </a:ext>
            </a:extLst>
          </p:cNvPr>
          <p:cNvPicPr>
            <a:picLocks noChangeAspect="1"/>
          </p:cNvPicPr>
          <p:nvPr/>
        </p:nvPicPr>
        <p:blipFill>
          <a:blip r:embed="rId7"/>
          <a:stretch>
            <a:fillRect/>
          </a:stretch>
        </p:blipFill>
        <p:spPr>
          <a:xfrm>
            <a:off x="4139640" y="5730398"/>
            <a:ext cx="2999239" cy="909016"/>
          </a:xfrm>
          <a:prstGeom prst="rect">
            <a:avLst/>
          </a:prstGeom>
        </p:spPr>
      </p:pic>
      <p:pic>
        <p:nvPicPr>
          <p:cNvPr id="14" name="Picture 13">
            <a:extLst>
              <a:ext uri="{FF2B5EF4-FFF2-40B4-BE49-F238E27FC236}">
                <a16:creationId xmlns:a16="http://schemas.microsoft.com/office/drawing/2014/main" id="{64B96EB2-9B73-E946-AF6F-70B47C0848D0}"/>
              </a:ext>
            </a:extLst>
          </p:cNvPr>
          <p:cNvPicPr>
            <a:picLocks noChangeAspect="1"/>
          </p:cNvPicPr>
          <p:nvPr/>
        </p:nvPicPr>
        <p:blipFill>
          <a:blip r:embed="rId8"/>
          <a:stretch>
            <a:fillRect/>
          </a:stretch>
        </p:blipFill>
        <p:spPr>
          <a:xfrm>
            <a:off x="4074551" y="6312485"/>
            <a:ext cx="3386377" cy="303371"/>
          </a:xfrm>
          <a:prstGeom prst="rect">
            <a:avLst/>
          </a:prstGeom>
        </p:spPr>
      </p:pic>
      <p:pic>
        <p:nvPicPr>
          <p:cNvPr id="24" name="Picture 23" descr="Logo&#10;&#10;Description automatically generated">
            <a:extLst>
              <a:ext uri="{FF2B5EF4-FFF2-40B4-BE49-F238E27FC236}">
                <a16:creationId xmlns:a16="http://schemas.microsoft.com/office/drawing/2014/main" id="{AACA6E01-6E1D-EE48-8D69-6D1D71C799E7}"/>
              </a:ext>
            </a:extLst>
          </p:cNvPr>
          <p:cNvPicPr>
            <a:picLocks noChangeAspect="1"/>
          </p:cNvPicPr>
          <p:nvPr/>
        </p:nvPicPr>
        <p:blipFill>
          <a:blip r:embed="rId9"/>
          <a:stretch>
            <a:fillRect/>
          </a:stretch>
        </p:blipFill>
        <p:spPr>
          <a:xfrm>
            <a:off x="8001582" y="352993"/>
            <a:ext cx="1333420" cy="945688"/>
          </a:xfrm>
          <a:prstGeom prst="rect">
            <a:avLst/>
          </a:prstGeom>
        </p:spPr>
      </p:pic>
      <p:pic>
        <p:nvPicPr>
          <p:cNvPr id="26" name="Picture 25" descr="A close - up of a logo&#10;&#10;Description automatically generated with low confidence">
            <a:extLst>
              <a:ext uri="{FF2B5EF4-FFF2-40B4-BE49-F238E27FC236}">
                <a16:creationId xmlns:a16="http://schemas.microsoft.com/office/drawing/2014/main" id="{19475888-249B-1E4D-9F2D-9C08EB0EE5C4}"/>
              </a:ext>
            </a:extLst>
          </p:cNvPr>
          <p:cNvPicPr>
            <a:picLocks noChangeAspect="1"/>
          </p:cNvPicPr>
          <p:nvPr/>
        </p:nvPicPr>
        <p:blipFill>
          <a:blip r:embed="rId10"/>
          <a:stretch>
            <a:fillRect/>
          </a:stretch>
        </p:blipFill>
        <p:spPr>
          <a:xfrm>
            <a:off x="4068460" y="4791183"/>
            <a:ext cx="1029995" cy="1029995"/>
          </a:xfrm>
          <a:prstGeom prst="rect">
            <a:avLst/>
          </a:prstGeom>
        </p:spPr>
      </p:pic>
    </p:spTree>
    <p:extLst>
      <p:ext uri="{BB962C8B-B14F-4D97-AF65-F5344CB8AC3E}">
        <p14:creationId xmlns:p14="http://schemas.microsoft.com/office/powerpoint/2010/main" val="164783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nodeType="afterEffect">
                                  <p:stCondLst>
                                    <p:cond delay="50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9D2E39A2-19FF-4B52-A9D9-1E87677BE4A0}"/>
              </a:ext>
            </a:extLst>
          </p:cNvPr>
          <p:cNvGrpSpPr/>
          <p:nvPr/>
        </p:nvGrpSpPr>
        <p:grpSpPr>
          <a:xfrm>
            <a:off x="5437950" y="5169960"/>
            <a:ext cx="919963" cy="924246"/>
            <a:chOff x="1952625" y="2524125"/>
            <a:chExt cx="1704975" cy="1712913"/>
          </a:xfrm>
          <a:solidFill>
            <a:schemeClr val="accent1"/>
          </a:solidFill>
        </p:grpSpPr>
        <p:sp>
          <p:nvSpPr>
            <p:cNvPr id="95" name="Freeform 19">
              <a:extLst>
                <a:ext uri="{FF2B5EF4-FFF2-40B4-BE49-F238E27FC236}">
                  <a16:creationId xmlns:a16="http://schemas.microsoft.com/office/drawing/2014/main" id="{46F27E50-5D09-4F44-851C-1B8C7BD43935}"/>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6" name="Freeform 20">
              <a:extLst>
                <a:ext uri="{FF2B5EF4-FFF2-40B4-BE49-F238E27FC236}">
                  <a16:creationId xmlns:a16="http://schemas.microsoft.com/office/drawing/2014/main" id="{A00EA403-E042-4223-8A66-AD29E453D6F0}"/>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 name="Group 1">
            <a:extLst>
              <a:ext uri="{FF2B5EF4-FFF2-40B4-BE49-F238E27FC236}">
                <a16:creationId xmlns:a16="http://schemas.microsoft.com/office/drawing/2014/main" id="{8DD828F8-AA19-4DB4-ACEC-ACED9474C31C}"/>
              </a:ext>
            </a:extLst>
          </p:cNvPr>
          <p:cNvGrpSpPr/>
          <p:nvPr/>
        </p:nvGrpSpPr>
        <p:grpSpPr>
          <a:xfrm>
            <a:off x="1226544" y="421653"/>
            <a:ext cx="1614357" cy="1230172"/>
            <a:chOff x="2852921" y="793139"/>
            <a:chExt cx="1212890" cy="924246"/>
          </a:xfrm>
        </p:grpSpPr>
        <p:grpSp>
          <p:nvGrpSpPr>
            <p:cNvPr id="36" name="Group 35">
              <a:extLst>
                <a:ext uri="{FF2B5EF4-FFF2-40B4-BE49-F238E27FC236}">
                  <a16:creationId xmlns:a16="http://schemas.microsoft.com/office/drawing/2014/main" id="{ADD46CAB-B152-47F6-A074-C32947D5C6FE}"/>
                </a:ext>
              </a:extLst>
            </p:cNvPr>
            <p:cNvGrpSpPr/>
            <p:nvPr/>
          </p:nvGrpSpPr>
          <p:grpSpPr>
            <a:xfrm>
              <a:off x="2852921" y="793139"/>
              <a:ext cx="1212890" cy="924246"/>
              <a:chOff x="144504" y="2881473"/>
              <a:chExt cx="2247859" cy="1712913"/>
            </a:xfrm>
            <a:solidFill>
              <a:schemeClr val="accent1"/>
            </a:solidFill>
          </p:grpSpPr>
          <p:sp>
            <p:nvSpPr>
              <p:cNvPr id="37" name="Freeform 15">
                <a:extLst>
                  <a:ext uri="{FF2B5EF4-FFF2-40B4-BE49-F238E27FC236}">
                    <a16:creationId xmlns:a16="http://schemas.microsoft.com/office/drawing/2014/main" id="{E787895A-1CC1-4AC2-B56E-2C5C1183F269}"/>
                  </a:ext>
                </a:extLst>
              </p:cNvPr>
              <p:cNvSpPr>
                <a:spLocks/>
              </p:cNvSpPr>
              <p:nvPr/>
            </p:nvSpPr>
            <p:spPr bwMode="auto">
              <a:xfrm>
                <a:off x="2319338" y="4430713"/>
                <a:ext cx="73025" cy="38100"/>
              </a:xfrm>
              <a:custGeom>
                <a:avLst/>
                <a:gdLst>
                  <a:gd name="T0" fmla="*/ 41 w 46"/>
                  <a:gd name="T1" fmla="*/ 0 h 24"/>
                  <a:gd name="T2" fmla="*/ 46 w 46"/>
                  <a:gd name="T3" fmla="*/ 24 h 24"/>
                  <a:gd name="T4" fmla="*/ 0 w 46"/>
                  <a:gd name="T5" fmla="*/ 12 h 24"/>
                  <a:gd name="T6" fmla="*/ 41 w 46"/>
                  <a:gd name="T7" fmla="*/ 0 h 24"/>
                </a:gdLst>
                <a:ahLst/>
                <a:cxnLst>
                  <a:cxn ang="0">
                    <a:pos x="T0" y="T1"/>
                  </a:cxn>
                  <a:cxn ang="0">
                    <a:pos x="T2" y="T3"/>
                  </a:cxn>
                  <a:cxn ang="0">
                    <a:pos x="T4" y="T5"/>
                  </a:cxn>
                  <a:cxn ang="0">
                    <a:pos x="T6" y="T7"/>
                  </a:cxn>
                </a:cxnLst>
                <a:rect l="0" t="0" r="r" b="b"/>
                <a:pathLst>
                  <a:path w="46" h="24">
                    <a:moveTo>
                      <a:pt x="41" y="0"/>
                    </a:moveTo>
                    <a:lnTo>
                      <a:pt x="46" y="24"/>
                    </a:lnTo>
                    <a:lnTo>
                      <a:pt x="0" y="12"/>
                    </a:lnTo>
                    <a:lnTo>
                      <a:pt x="4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8" name="Freeform 19">
                <a:extLst>
                  <a:ext uri="{FF2B5EF4-FFF2-40B4-BE49-F238E27FC236}">
                    <a16:creationId xmlns:a16="http://schemas.microsoft.com/office/drawing/2014/main" id="{4250BFBC-1F30-40E5-87B8-43C7C4596006}"/>
                  </a:ext>
                </a:extLst>
              </p:cNvPr>
              <p:cNvSpPr>
                <a:spLocks/>
              </p:cNvSpPr>
              <p:nvPr/>
            </p:nvSpPr>
            <p:spPr bwMode="auto">
              <a:xfrm>
                <a:off x="144504" y="2881473"/>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20">
                <a:extLst>
                  <a:ext uri="{FF2B5EF4-FFF2-40B4-BE49-F238E27FC236}">
                    <a16:creationId xmlns:a16="http://schemas.microsoft.com/office/drawing/2014/main" id="{9004B590-0500-4D2A-99F4-085885717E38}"/>
                  </a:ext>
                </a:extLst>
              </p:cNvPr>
              <p:cNvSpPr>
                <a:spLocks/>
              </p:cNvSpPr>
              <p:nvPr/>
            </p:nvSpPr>
            <p:spPr bwMode="auto">
              <a:xfrm>
                <a:off x="149267" y="4135598"/>
                <a:ext cx="841376"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98" name="Rectangle 97">
              <a:extLst>
                <a:ext uri="{FF2B5EF4-FFF2-40B4-BE49-F238E27FC236}">
                  <a16:creationId xmlns:a16="http://schemas.microsoft.com/office/drawing/2014/main" id="{AFDB7F77-2139-462E-BC46-DF81F0C06E38}"/>
                </a:ext>
              </a:extLst>
            </p:cNvPr>
            <p:cNvSpPr/>
            <p:nvPr/>
          </p:nvSpPr>
          <p:spPr>
            <a:xfrm>
              <a:off x="2920035" y="1048690"/>
              <a:ext cx="783964" cy="228925"/>
            </a:xfrm>
            <a:prstGeom prst="rect">
              <a:avLst/>
            </a:prstGeom>
          </p:spPr>
          <p:txBody>
            <a:bodyPr wrap="square" lIns="0" tIns="0" rIns="0" bIns="0" anchor="ctr">
              <a:spAutoFit/>
            </a:bodyPr>
            <a:lstStyle/>
            <a:p>
              <a:pPr algn="ctr">
                <a:lnSpc>
                  <a:spcPct val="90000"/>
                </a:lnSpc>
              </a:pPr>
              <a:r>
                <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Academic Advising</a:t>
              </a:r>
            </a:p>
          </p:txBody>
        </p:sp>
      </p:grpSp>
      <p:grpSp>
        <p:nvGrpSpPr>
          <p:cNvPr id="3" name="Group 2">
            <a:extLst>
              <a:ext uri="{FF2B5EF4-FFF2-40B4-BE49-F238E27FC236}">
                <a16:creationId xmlns:a16="http://schemas.microsoft.com/office/drawing/2014/main" id="{A55EB282-C447-4219-875F-BB07AFC4C36C}"/>
              </a:ext>
            </a:extLst>
          </p:cNvPr>
          <p:cNvGrpSpPr/>
          <p:nvPr/>
        </p:nvGrpSpPr>
        <p:grpSpPr>
          <a:xfrm>
            <a:off x="2756297" y="1150311"/>
            <a:ext cx="1224471" cy="1230172"/>
            <a:chOff x="4030729" y="1608601"/>
            <a:chExt cx="919963" cy="924246"/>
          </a:xfrm>
        </p:grpSpPr>
        <p:grpSp>
          <p:nvGrpSpPr>
            <p:cNvPr id="28" name="Group 27">
              <a:extLst>
                <a:ext uri="{FF2B5EF4-FFF2-40B4-BE49-F238E27FC236}">
                  <a16:creationId xmlns:a16="http://schemas.microsoft.com/office/drawing/2014/main" id="{0E3FC08A-6F6C-439D-B27D-709B23FE7F19}"/>
                </a:ext>
              </a:extLst>
            </p:cNvPr>
            <p:cNvGrpSpPr/>
            <p:nvPr/>
          </p:nvGrpSpPr>
          <p:grpSpPr>
            <a:xfrm>
              <a:off x="4030729" y="1608601"/>
              <a:ext cx="919963" cy="924246"/>
              <a:chOff x="1952625" y="2524125"/>
              <a:chExt cx="1704975" cy="1712913"/>
            </a:xfrm>
            <a:solidFill>
              <a:schemeClr val="accent1"/>
            </a:solidFill>
          </p:grpSpPr>
          <p:sp>
            <p:nvSpPr>
              <p:cNvPr id="30" name="Freeform 19">
                <a:extLst>
                  <a:ext uri="{FF2B5EF4-FFF2-40B4-BE49-F238E27FC236}">
                    <a16:creationId xmlns:a16="http://schemas.microsoft.com/office/drawing/2014/main" id="{962CBD8A-2A63-4C2C-8498-C0731701037F}"/>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Freeform 20">
                <a:extLst>
                  <a:ext uri="{FF2B5EF4-FFF2-40B4-BE49-F238E27FC236}">
                    <a16:creationId xmlns:a16="http://schemas.microsoft.com/office/drawing/2014/main" id="{AA7E73BB-B84C-4EBE-B686-68274E701044}"/>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99" name="Rectangle 98">
              <a:extLst>
                <a:ext uri="{FF2B5EF4-FFF2-40B4-BE49-F238E27FC236}">
                  <a16:creationId xmlns:a16="http://schemas.microsoft.com/office/drawing/2014/main" id="{D9104B85-B746-4465-9B3A-08DA54634138}"/>
                </a:ext>
              </a:extLst>
            </p:cNvPr>
            <p:cNvSpPr/>
            <p:nvPr/>
          </p:nvSpPr>
          <p:spPr>
            <a:xfrm>
              <a:off x="4102449" y="1861962"/>
              <a:ext cx="783964" cy="228925"/>
            </a:xfrm>
            <a:prstGeom prst="rect">
              <a:avLst/>
            </a:prstGeom>
          </p:spPr>
          <p:txBody>
            <a:bodyPr wrap="square" lIns="0" tIns="0" rIns="0" bIns="0" anchor="ctr">
              <a:spAutoFit/>
            </a:bodyPr>
            <a:lstStyle/>
            <a:p>
              <a:pPr algn="ctr">
                <a:lnSpc>
                  <a:spcPct val="90000"/>
                </a:lnSpc>
              </a:pPr>
              <a:r>
                <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Math &amp; Stats Learning </a:t>
              </a:r>
              <a:r>
                <a:rPr lang="en-IN" sz="1100" dirty="0" err="1">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Center</a:t>
              </a:r>
              <a:endPar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endParaRPr>
            </a:p>
          </p:txBody>
        </p:sp>
      </p:grpSp>
      <p:grpSp>
        <p:nvGrpSpPr>
          <p:cNvPr id="5" name="Group 4">
            <a:extLst>
              <a:ext uri="{FF2B5EF4-FFF2-40B4-BE49-F238E27FC236}">
                <a16:creationId xmlns:a16="http://schemas.microsoft.com/office/drawing/2014/main" id="{1B02386D-5DAF-4CE9-8F16-468F1DD94FB3}"/>
              </a:ext>
            </a:extLst>
          </p:cNvPr>
          <p:cNvGrpSpPr/>
          <p:nvPr/>
        </p:nvGrpSpPr>
        <p:grpSpPr>
          <a:xfrm>
            <a:off x="4146422" y="859288"/>
            <a:ext cx="919963" cy="924246"/>
            <a:chOff x="5059233" y="823149"/>
            <a:chExt cx="919963" cy="924246"/>
          </a:xfrm>
        </p:grpSpPr>
        <p:grpSp>
          <p:nvGrpSpPr>
            <p:cNvPr id="25" name="Group 24">
              <a:extLst>
                <a:ext uri="{FF2B5EF4-FFF2-40B4-BE49-F238E27FC236}">
                  <a16:creationId xmlns:a16="http://schemas.microsoft.com/office/drawing/2014/main" id="{C703CC66-AF63-4252-A3DF-7250934B912C}"/>
                </a:ext>
              </a:extLst>
            </p:cNvPr>
            <p:cNvGrpSpPr/>
            <p:nvPr/>
          </p:nvGrpSpPr>
          <p:grpSpPr>
            <a:xfrm>
              <a:off x="5059233" y="823149"/>
              <a:ext cx="919963" cy="924246"/>
              <a:chOff x="1996489" y="2223048"/>
              <a:chExt cx="1704975" cy="1712913"/>
            </a:xfrm>
            <a:solidFill>
              <a:schemeClr val="accent1"/>
            </a:solidFill>
          </p:grpSpPr>
          <p:sp>
            <p:nvSpPr>
              <p:cNvPr id="23" name="Freeform 19">
                <a:extLst>
                  <a:ext uri="{FF2B5EF4-FFF2-40B4-BE49-F238E27FC236}">
                    <a16:creationId xmlns:a16="http://schemas.microsoft.com/office/drawing/2014/main" id="{82E22160-6A08-48FC-BF55-FB6730287F30}"/>
                  </a:ext>
                </a:extLst>
              </p:cNvPr>
              <p:cNvSpPr>
                <a:spLocks/>
              </p:cNvSpPr>
              <p:nvPr/>
            </p:nvSpPr>
            <p:spPr bwMode="auto">
              <a:xfrm>
                <a:off x="1996489" y="2223048"/>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4" name="Freeform 20">
                <a:extLst>
                  <a:ext uri="{FF2B5EF4-FFF2-40B4-BE49-F238E27FC236}">
                    <a16:creationId xmlns:a16="http://schemas.microsoft.com/office/drawing/2014/main" id="{02D44BE5-769B-4CE8-A358-3E1017874CDE}"/>
                  </a:ext>
                </a:extLst>
              </p:cNvPr>
              <p:cNvSpPr>
                <a:spLocks/>
              </p:cNvSpPr>
              <p:nvPr/>
            </p:nvSpPr>
            <p:spPr bwMode="auto">
              <a:xfrm>
                <a:off x="2001252" y="3477173"/>
                <a:ext cx="841374"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0" name="Rectangle 99">
              <a:extLst>
                <a:ext uri="{FF2B5EF4-FFF2-40B4-BE49-F238E27FC236}">
                  <a16:creationId xmlns:a16="http://schemas.microsoft.com/office/drawing/2014/main" id="{E4C70A03-5BA3-49C1-8482-9F6DF4B3F5EF}"/>
                </a:ext>
              </a:extLst>
            </p:cNvPr>
            <p:cNvSpPr/>
            <p:nvPr/>
          </p:nvSpPr>
          <p:spPr>
            <a:xfrm>
              <a:off x="5127207" y="1029492"/>
              <a:ext cx="783964" cy="304699"/>
            </a:xfrm>
            <a:prstGeom prst="rect">
              <a:avLst/>
            </a:prstGeom>
          </p:spPr>
          <p:txBody>
            <a:bodyPr wrap="square" lIns="0" tIns="0" rIns="0" bIns="0" anchor="ctr">
              <a:spAutoFit/>
            </a:bodyPr>
            <a:lstStyle/>
            <a:p>
              <a:pPr algn="ctr">
                <a:lnSpc>
                  <a:spcPct val="90000"/>
                </a:lnSpc>
              </a:pPr>
              <a:r>
                <a:rPr lang="en-IN" sz="1100" dirty="0">
                  <a:solidFill>
                    <a:schemeClr val="bg1"/>
                  </a:solidFill>
                  <a:latin typeface="Segoe UI Light" panose="020B0502040204020203" pitchFamily="34" charset="0"/>
                  <a:ea typeface="Open Sans" panose="020B0606030504020204" pitchFamily="34" charset="0"/>
                  <a:cs typeface="Segoe UI Light" panose="020B0502040204020203" pitchFamily="34" charset="0"/>
                </a:rPr>
                <a:t>Writing </a:t>
              </a:r>
              <a:r>
                <a:rPr lang="en-IN" sz="1100" dirty="0" err="1">
                  <a:solidFill>
                    <a:schemeClr val="bg1"/>
                  </a:solidFill>
                  <a:latin typeface="Segoe UI Light" panose="020B0502040204020203" pitchFamily="34" charset="0"/>
                  <a:ea typeface="Open Sans" panose="020B0606030504020204" pitchFamily="34" charset="0"/>
                  <a:cs typeface="Segoe UI Light" panose="020B0502040204020203" pitchFamily="34" charset="0"/>
                </a:rPr>
                <a:t>Center</a:t>
              </a:r>
              <a:endParaRPr lang="en-IN" sz="1100" dirty="0">
                <a:solidFill>
                  <a:schemeClr val="bg1"/>
                </a:solidFill>
                <a:latin typeface="Segoe UI Light" panose="020B0502040204020203" pitchFamily="34" charset="0"/>
                <a:ea typeface="Open Sans" panose="020B0606030504020204" pitchFamily="34" charset="0"/>
                <a:cs typeface="Segoe UI Light" panose="020B0502040204020203" pitchFamily="34" charset="0"/>
              </a:endParaRPr>
            </a:p>
          </p:txBody>
        </p:sp>
      </p:grpSp>
      <p:grpSp>
        <p:nvGrpSpPr>
          <p:cNvPr id="4" name="Group 3">
            <a:extLst>
              <a:ext uri="{FF2B5EF4-FFF2-40B4-BE49-F238E27FC236}">
                <a16:creationId xmlns:a16="http://schemas.microsoft.com/office/drawing/2014/main" id="{654E5698-ED36-42B3-879F-9DE3B4779AD3}"/>
              </a:ext>
            </a:extLst>
          </p:cNvPr>
          <p:cNvGrpSpPr/>
          <p:nvPr/>
        </p:nvGrpSpPr>
        <p:grpSpPr>
          <a:xfrm>
            <a:off x="5569715" y="1031791"/>
            <a:ext cx="919963" cy="924246"/>
            <a:chOff x="6482526" y="995652"/>
            <a:chExt cx="919963" cy="924246"/>
          </a:xfrm>
        </p:grpSpPr>
        <p:grpSp>
          <p:nvGrpSpPr>
            <p:cNvPr id="48" name="Group 47">
              <a:extLst>
                <a:ext uri="{FF2B5EF4-FFF2-40B4-BE49-F238E27FC236}">
                  <a16:creationId xmlns:a16="http://schemas.microsoft.com/office/drawing/2014/main" id="{21A80354-D4AA-49E0-8F99-913AC1008F9D}"/>
                </a:ext>
              </a:extLst>
            </p:cNvPr>
            <p:cNvGrpSpPr/>
            <p:nvPr/>
          </p:nvGrpSpPr>
          <p:grpSpPr>
            <a:xfrm>
              <a:off x="6482526" y="995652"/>
              <a:ext cx="919963" cy="924246"/>
              <a:chOff x="1952625" y="2524125"/>
              <a:chExt cx="1704975" cy="1712913"/>
            </a:xfrm>
            <a:solidFill>
              <a:schemeClr val="accent1"/>
            </a:solidFill>
          </p:grpSpPr>
          <p:sp>
            <p:nvSpPr>
              <p:cNvPr id="54" name="Freeform 19">
                <a:extLst>
                  <a:ext uri="{FF2B5EF4-FFF2-40B4-BE49-F238E27FC236}">
                    <a16:creationId xmlns:a16="http://schemas.microsoft.com/office/drawing/2014/main" id="{830D0770-054E-4C7F-9F91-F64C9C348C5C}"/>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r>
                  <a:rPr lang="en-IN" dirty="0" err="1"/>
                  <a:t>Precalc</a:t>
                </a:r>
                <a:br>
                  <a:rPr lang="en-IN" dirty="0"/>
                </a:br>
                <a:r>
                  <a:rPr lang="en-IN" dirty="0"/>
                  <a:t>Labs</a:t>
                </a:r>
              </a:p>
            </p:txBody>
          </p:sp>
          <p:sp>
            <p:nvSpPr>
              <p:cNvPr id="55" name="Freeform 20">
                <a:extLst>
                  <a:ext uri="{FF2B5EF4-FFF2-40B4-BE49-F238E27FC236}">
                    <a16:creationId xmlns:a16="http://schemas.microsoft.com/office/drawing/2014/main" id="{8363D8C1-50FB-41A7-BAA5-F763EDCF3903}"/>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1" name="Rectangle 100">
              <a:extLst>
                <a:ext uri="{FF2B5EF4-FFF2-40B4-BE49-F238E27FC236}">
                  <a16:creationId xmlns:a16="http://schemas.microsoft.com/office/drawing/2014/main" id="{F22A0921-D4F0-4593-979E-B34C19B47E8C}"/>
                </a:ext>
              </a:extLst>
            </p:cNvPr>
            <p:cNvSpPr/>
            <p:nvPr/>
          </p:nvSpPr>
          <p:spPr>
            <a:xfrm>
              <a:off x="6558716" y="1294853"/>
              <a:ext cx="783964" cy="152349"/>
            </a:xfrm>
            <a:prstGeom prst="rect">
              <a:avLst/>
            </a:prstGeom>
          </p:spPr>
          <p:txBody>
            <a:bodyPr wrap="square" lIns="0" tIns="0" rIns="0" bIns="0" anchor="ctr">
              <a:spAutoFit/>
            </a:bodyPr>
            <a:lstStyle/>
            <a:p>
              <a:pPr algn="ctr">
                <a:lnSpc>
                  <a:spcPct val="90000"/>
                </a:lnSpc>
              </a:pPr>
              <a:endPar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endParaRPr>
            </a:p>
          </p:txBody>
        </p:sp>
      </p:grpSp>
      <p:grpSp>
        <p:nvGrpSpPr>
          <p:cNvPr id="15" name="Group 14">
            <a:extLst>
              <a:ext uri="{FF2B5EF4-FFF2-40B4-BE49-F238E27FC236}">
                <a16:creationId xmlns:a16="http://schemas.microsoft.com/office/drawing/2014/main" id="{F6DB48FE-4FFE-4468-8531-16DBCCC39D90}"/>
              </a:ext>
            </a:extLst>
          </p:cNvPr>
          <p:cNvGrpSpPr/>
          <p:nvPr/>
        </p:nvGrpSpPr>
        <p:grpSpPr>
          <a:xfrm>
            <a:off x="6603140" y="1644740"/>
            <a:ext cx="919963" cy="924246"/>
            <a:chOff x="7515951" y="1608601"/>
            <a:chExt cx="919963" cy="924246"/>
          </a:xfrm>
        </p:grpSpPr>
        <p:grpSp>
          <p:nvGrpSpPr>
            <p:cNvPr id="47" name="Group 46">
              <a:extLst>
                <a:ext uri="{FF2B5EF4-FFF2-40B4-BE49-F238E27FC236}">
                  <a16:creationId xmlns:a16="http://schemas.microsoft.com/office/drawing/2014/main" id="{47D90D2F-F850-4BF9-BF8B-276DAFACE919}"/>
                </a:ext>
              </a:extLst>
            </p:cNvPr>
            <p:cNvGrpSpPr/>
            <p:nvPr/>
          </p:nvGrpSpPr>
          <p:grpSpPr>
            <a:xfrm>
              <a:off x="7515951" y="1608601"/>
              <a:ext cx="919963" cy="924246"/>
              <a:chOff x="1952625" y="2524125"/>
              <a:chExt cx="1704975" cy="1712913"/>
            </a:xfrm>
            <a:solidFill>
              <a:schemeClr val="accent1"/>
            </a:solidFill>
          </p:grpSpPr>
          <p:sp>
            <p:nvSpPr>
              <p:cNvPr id="57" name="Freeform 19">
                <a:extLst>
                  <a:ext uri="{FF2B5EF4-FFF2-40B4-BE49-F238E27FC236}">
                    <a16:creationId xmlns:a16="http://schemas.microsoft.com/office/drawing/2014/main" id="{E668084A-FCE5-47B0-8853-D20CF25B38CE}"/>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8" name="Freeform 20">
                <a:extLst>
                  <a:ext uri="{FF2B5EF4-FFF2-40B4-BE49-F238E27FC236}">
                    <a16:creationId xmlns:a16="http://schemas.microsoft.com/office/drawing/2014/main" id="{600EF14F-CF43-4F99-A4FF-E2F59E037CD3}"/>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2" name="Rectangle 101">
              <a:extLst>
                <a:ext uri="{FF2B5EF4-FFF2-40B4-BE49-F238E27FC236}">
                  <a16:creationId xmlns:a16="http://schemas.microsoft.com/office/drawing/2014/main" id="{A9F581AD-01C7-4053-A72C-BC5AB05FE2E7}"/>
                </a:ext>
              </a:extLst>
            </p:cNvPr>
            <p:cNvSpPr/>
            <p:nvPr/>
          </p:nvSpPr>
          <p:spPr>
            <a:xfrm>
              <a:off x="7583475" y="1666098"/>
              <a:ext cx="783964" cy="664797"/>
            </a:xfrm>
            <a:prstGeom prst="rect">
              <a:avLst/>
            </a:prstGeom>
          </p:spPr>
          <p:txBody>
            <a:bodyPr wrap="square" lIns="0" tIns="0" rIns="0" bIns="0" anchor="ctr">
              <a:spAutoFit/>
            </a:bodyPr>
            <a:lstStyle/>
            <a:p>
              <a:pPr algn="ctr">
                <a:lnSpc>
                  <a:spcPct val="90000"/>
                </a:lnSpc>
              </a:pPr>
              <a:r>
                <a:rPr lang="en-IN" sz="1600" b="1"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College Algebra ULAs </a:t>
              </a:r>
            </a:p>
          </p:txBody>
        </p:sp>
      </p:grpSp>
      <p:grpSp>
        <p:nvGrpSpPr>
          <p:cNvPr id="12" name="Group 11">
            <a:extLst>
              <a:ext uri="{FF2B5EF4-FFF2-40B4-BE49-F238E27FC236}">
                <a16:creationId xmlns:a16="http://schemas.microsoft.com/office/drawing/2014/main" id="{D7491D37-A760-484C-B59E-3AF4CFE8DABC}"/>
              </a:ext>
            </a:extLst>
          </p:cNvPr>
          <p:cNvGrpSpPr/>
          <p:nvPr/>
        </p:nvGrpSpPr>
        <p:grpSpPr>
          <a:xfrm>
            <a:off x="6912763" y="582463"/>
            <a:ext cx="919963" cy="924246"/>
            <a:chOff x="7825574" y="546324"/>
            <a:chExt cx="919963" cy="924246"/>
          </a:xfrm>
        </p:grpSpPr>
        <p:grpSp>
          <p:nvGrpSpPr>
            <p:cNvPr id="49" name="Group 48">
              <a:extLst>
                <a:ext uri="{FF2B5EF4-FFF2-40B4-BE49-F238E27FC236}">
                  <a16:creationId xmlns:a16="http://schemas.microsoft.com/office/drawing/2014/main" id="{CC882405-3D0E-46C2-B3A9-2DC0AB41A52C}"/>
                </a:ext>
              </a:extLst>
            </p:cNvPr>
            <p:cNvGrpSpPr/>
            <p:nvPr/>
          </p:nvGrpSpPr>
          <p:grpSpPr>
            <a:xfrm>
              <a:off x="7825574" y="546324"/>
              <a:ext cx="919963" cy="924246"/>
              <a:chOff x="1952625" y="2524125"/>
              <a:chExt cx="1704975" cy="1712913"/>
            </a:xfrm>
            <a:solidFill>
              <a:schemeClr val="accent1"/>
            </a:solidFill>
          </p:grpSpPr>
          <p:sp>
            <p:nvSpPr>
              <p:cNvPr id="51" name="Freeform 19">
                <a:extLst>
                  <a:ext uri="{FF2B5EF4-FFF2-40B4-BE49-F238E27FC236}">
                    <a16:creationId xmlns:a16="http://schemas.microsoft.com/office/drawing/2014/main" id="{58DE326A-22AD-4B5F-8FB7-799F474E0515}"/>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2" name="Freeform 20">
                <a:extLst>
                  <a:ext uri="{FF2B5EF4-FFF2-40B4-BE49-F238E27FC236}">
                    <a16:creationId xmlns:a16="http://schemas.microsoft.com/office/drawing/2014/main" id="{9465E047-A072-4AF6-9647-D599957B7F58}"/>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3" name="Rectangle 102">
              <a:extLst>
                <a:ext uri="{FF2B5EF4-FFF2-40B4-BE49-F238E27FC236}">
                  <a16:creationId xmlns:a16="http://schemas.microsoft.com/office/drawing/2014/main" id="{88BCF39D-4408-4920-AAD5-4B9946D9D186}"/>
                </a:ext>
              </a:extLst>
            </p:cNvPr>
            <p:cNvSpPr/>
            <p:nvPr/>
          </p:nvSpPr>
          <p:spPr>
            <a:xfrm>
              <a:off x="7898785" y="755172"/>
              <a:ext cx="783964" cy="304699"/>
            </a:xfrm>
            <a:prstGeom prst="rect">
              <a:avLst/>
            </a:prstGeom>
          </p:spPr>
          <p:txBody>
            <a:bodyPr wrap="square" lIns="0" tIns="0" rIns="0" bIns="0" anchor="ctr">
              <a:spAutoFit/>
            </a:bodyPr>
            <a:lstStyle/>
            <a:p>
              <a:pPr algn="ctr">
                <a:lnSpc>
                  <a:spcPct val="90000"/>
                </a:lnSpc>
              </a:pPr>
              <a:r>
                <a:rPr lang="en-IN" sz="1100" dirty="0">
                  <a:solidFill>
                    <a:schemeClr val="bg1"/>
                  </a:solidFill>
                  <a:latin typeface="Segoe UI Light" panose="020B0502040204020203" pitchFamily="34" charset="0"/>
                  <a:ea typeface="Open Sans" panose="020B0606030504020204" pitchFamily="34" charset="0"/>
                  <a:cs typeface="Segoe UI Light" panose="020B0502040204020203" pitchFamily="34" charset="0"/>
                </a:rPr>
                <a:t>Chemistry </a:t>
              </a:r>
              <a:br>
                <a:rPr lang="en-IN" sz="1100" dirty="0">
                  <a:solidFill>
                    <a:schemeClr val="bg1"/>
                  </a:solidFill>
                  <a:latin typeface="Segoe UI Light" panose="020B0502040204020203" pitchFamily="34" charset="0"/>
                  <a:ea typeface="Open Sans" panose="020B0606030504020204" pitchFamily="34" charset="0"/>
                  <a:cs typeface="Segoe UI Light" panose="020B0502040204020203" pitchFamily="34" charset="0"/>
                </a:rPr>
              </a:br>
              <a:r>
                <a:rPr lang="en-IN" sz="1100" dirty="0">
                  <a:solidFill>
                    <a:schemeClr val="bg1"/>
                  </a:solidFill>
                  <a:latin typeface="Segoe UI Light" panose="020B0502040204020203" pitchFamily="34" charset="0"/>
                  <a:ea typeface="Open Sans" panose="020B0606030504020204" pitchFamily="34" charset="0"/>
                  <a:cs typeface="Segoe UI Light" panose="020B0502040204020203" pitchFamily="34" charset="0"/>
                </a:rPr>
                <a:t>ULAs</a:t>
              </a:r>
            </a:p>
          </p:txBody>
        </p:sp>
      </p:grpSp>
      <p:grpSp>
        <p:nvGrpSpPr>
          <p:cNvPr id="14" name="Group 13">
            <a:extLst>
              <a:ext uri="{FF2B5EF4-FFF2-40B4-BE49-F238E27FC236}">
                <a16:creationId xmlns:a16="http://schemas.microsoft.com/office/drawing/2014/main" id="{7564B65D-B701-4E30-A1FA-A718AA57921A}"/>
              </a:ext>
            </a:extLst>
          </p:cNvPr>
          <p:cNvGrpSpPr/>
          <p:nvPr/>
        </p:nvGrpSpPr>
        <p:grpSpPr>
          <a:xfrm>
            <a:off x="8075331" y="931207"/>
            <a:ext cx="919963" cy="924246"/>
            <a:chOff x="8988142" y="895068"/>
            <a:chExt cx="919963" cy="924246"/>
          </a:xfrm>
        </p:grpSpPr>
        <p:grpSp>
          <p:nvGrpSpPr>
            <p:cNvPr id="46" name="Group 45">
              <a:extLst>
                <a:ext uri="{FF2B5EF4-FFF2-40B4-BE49-F238E27FC236}">
                  <a16:creationId xmlns:a16="http://schemas.microsoft.com/office/drawing/2014/main" id="{CD7DFECB-617B-4457-921D-BCAB1A62D3D0}"/>
                </a:ext>
              </a:extLst>
            </p:cNvPr>
            <p:cNvGrpSpPr/>
            <p:nvPr/>
          </p:nvGrpSpPr>
          <p:grpSpPr>
            <a:xfrm>
              <a:off x="8988142" y="895068"/>
              <a:ext cx="919963" cy="924246"/>
              <a:chOff x="1952625" y="2524125"/>
              <a:chExt cx="1704975" cy="1712913"/>
            </a:xfrm>
            <a:solidFill>
              <a:schemeClr val="accent1"/>
            </a:solidFill>
          </p:grpSpPr>
          <p:sp>
            <p:nvSpPr>
              <p:cNvPr id="60" name="Freeform 19">
                <a:extLst>
                  <a:ext uri="{FF2B5EF4-FFF2-40B4-BE49-F238E27FC236}">
                    <a16:creationId xmlns:a16="http://schemas.microsoft.com/office/drawing/2014/main" id="{91A6C8A1-C3C7-4F30-BC8A-A53846605036}"/>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1" name="Freeform 20">
                <a:extLst>
                  <a:ext uri="{FF2B5EF4-FFF2-40B4-BE49-F238E27FC236}">
                    <a16:creationId xmlns:a16="http://schemas.microsoft.com/office/drawing/2014/main" id="{302D5BD4-20FE-4778-8F22-5A17FEEE5261}"/>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4" name="Rectangle 103">
              <a:extLst>
                <a:ext uri="{FF2B5EF4-FFF2-40B4-BE49-F238E27FC236}">
                  <a16:creationId xmlns:a16="http://schemas.microsoft.com/office/drawing/2014/main" id="{FF355C65-D607-494A-A498-3A38991FFFC3}"/>
                </a:ext>
              </a:extLst>
            </p:cNvPr>
            <p:cNvSpPr/>
            <p:nvPr/>
          </p:nvSpPr>
          <p:spPr>
            <a:xfrm>
              <a:off x="9059127" y="1054217"/>
              <a:ext cx="783964" cy="457048"/>
            </a:xfrm>
            <a:prstGeom prst="rect">
              <a:avLst/>
            </a:prstGeom>
          </p:spPr>
          <p:txBody>
            <a:bodyPr wrap="square" lIns="0" tIns="0" rIns="0" bIns="0" anchor="ctr">
              <a:spAutoFit/>
            </a:bodyPr>
            <a:lstStyle/>
            <a:p>
              <a:pPr algn="ctr">
                <a:lnSpc>
                  <a:spcPct val="90000"/>
                </a:lnSpc>
              </a:pPr>
              <a:r>
                <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Chemistry Drop-In Tutoring</a:t>
              </a:r>
            </a:p>
          </p:txBody>
        </p:sp>
      </p:grpSp>
      <p:grpSp>
        <p:nvGrpSpPr>
          <p:cNvPr id="16" name="Group 15">
            <a:extLst>
              <a:ext uri="{FF2B5EF4-FFF2-40B4-BE49-F238E27FC236}">
                <a16:creationId xmlns:a16="http://schemas.microsoft.com/office/drawing/2014/main" id="{ED1AAAF3-8969-452A-8E01-76587AACC769}"/>
              </a:ext>
            </a:extLst>
          </p:cNvPr>
          <p:cNvGrpSpPr/>
          <p:nvPr/>
        </p:nvGrpSpPr>
        <p:grpSpPr>
          <a:xfrm>
            <a:off x="7527588" y="2810349"/>
            <a:ext cx="919963" cy="924246"/>
            <a:chOff x="8440399" y="2774210"/>
            <a:chExt cx="919963" cy="924246"/>
          </a:xfrm>
        </p:grpSpPr>
        <p:grpSp>
          <p:nvGrpSpPr>
            <p:cNvPr id="69" name="Group 68">
              <a:extLst>
                <a:ext uri="{FF2B5EF4-FFF2-40B4-BE49-F238E27FC236}">
                  <a16:creationId xmlns:a16="http://schemas.microsoft.com/office/drawing/2014/main" id="{8A65477A-2B03-4AA2-9AFE-87261C1FC2CE}"/>
                </a:ext>
              </a:extLst>
            </p:cNvPr>
            <p:cNvGrpSpPr/>
            <p:nvPr/>
          </p:nvGrpSpPr>
          <p:grpSpPr>
            <a:xfrm>
              <a:off x="8440399" y="2774210"/>
              <a:ext cx="919963" cy="924246"/>
              <a:chOff x="1952625" y="2524125"/>
              <a:chExt cx="1704975" cy="1712913"/>
            </a:xfrm>
            <a:solidFill>
              <a:schemeClr val="accent1"/>
            </a:solidFill>
          </p:grpSpPr>
          <p:sp>
            <p:nvSpPr>
              <p:cNvPr id="71" name="Freeform 19">
                <a:extLst>
                  <a:ext uri="{FF2B5EF4-FFF2-40B4-BE49-F238E27FC236}">
                    <a16:creationId xmlns:a16="http://schemas.microsoft.com/office/drawing/2014/main" id="{BEE348E8-8336-4B75-8C19-0F024CB4C7E9}"/>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2" name="Freeform 20">
                <a:extLst>
                  <a:ext uri="{FF2B5EF4-FFF2-40B4-BE49-F238E27FC236}">
                    <a16:creationId xmlns:a16="http://schemas.microsoft.com/office/drawing/2014/main" id="{457EB848-B4FA-411D-94D4-E433CAE3867A}"/>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5" name="Rectangle 104">
              <a:extLst>
                <a:ext uri="{FF2B5EF4-FFF2-40B4-BE49-F238E27FC236}">
                  <a16:creationId xmlns:a16="http://schemas.microsoft.com/office/drawing/2014/main" id="{62D0B9B0-6BC2-4949-8D4A-FED58C70E046}"/>
                </a:ext>
              </a:extLst>
            </p:cNvPr>
            <p:cNvSpPr/>
            <p:nvPr/>
          </p:nvSpPr>
          <p:spPr>
            <a:xfrm>
              <a:off x="8513641" y="2978110"/>
              <a:ext cx="783964" cy="304699"/>
            </a:xfrm>
            <a:prstGeom prst="rect">
              <a:avLst/>
            </a:prstGeom>
          </p:spPr>
          <p:txBody>
            <a:bodyPr wrap="square" lIns="0" tIns="0" rIns="0" bIns="0" anchor="ctr">
              <a:spAutoFit/>
            </a:bodyPr>
            <a:lstStyle/>
            <a:p>
              <a:pPr algn="ctr">
                <a:lnSpc>
                  <a:spcPct val="90000"/>
                </a:lnSpc>
              </a:pPr>
              <a:r>
                <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Latinx Students</a:t>
              </a:r>
            </a:p>
          </p:txBody>
        </p:sp>
      </p:grpSp>
      <p:grpSp>
        <p:nvGrpSpPr>
          <p:cNvPr id="18" name="Group 17">
            <a:extLst>
              <a:ext uri="{FF2B5EF4-FFF2-40B4-BE49-F238E27FC236}">
                <a16:creationId xmlns:a16="http://schemas.microsoft.com/office/drawing/2014/main" id="{5CBA5652-7440-43FC-9BB8-477AA351EA96}"/>
              </a:ext>
            </a:extLst>
          </p:cNvPr>
          <p:cNvGrpSpPr/>
          <p:nvPr/>
        </p:nvGrpSpPr>
        <p:grpSpPr>
          <a:xfrm>
            <a:off x="6881978" y="4055366"/>
            <a:ext cx="1224471" cy="1230172"/>
            <a:chOff x="7646579" y="3829286"/>
            <a:chExt cx="919963" cy="924246"/>
          </a:xfrm>
        </p:grpSpPr>
        <p:grpSp>
          <p:nvGrpSpPr>
            <p:cNvPr id="65" name="Group 64">
              <a:extLst>
                <a:ext uri="{FF2B5EF4-FFF2-40B4-BE49-F238E27FC236}">
                  <a16:creationId xmlns:a16="http://schemas.microsoft.com/office/drawing/2014/main" id="{7296F6CA-0BE5-4A9F-BE84-3D2E2E020A92}"/>
                </a:ext>
              </a:extLst>
            </p:cNvPr>
            <p:cNvGrpSpPr/>
            <p:nvPr/>
          </p:nvGrpSpPr>
          <p:grpSpPr>
            <a:xfrm>
              <a:off x="7646579" y="3829286"/>
              <a:ext cx="919963" cy="924246"/>
              <a:chOff x="1952625" y="2524125"/>
              <a:chExt cx="1704975" cy="1712913"/>
            </a:xfrm>
            <a:solidFill>
              <a:schemeClr val="accent1"/>
            </a:solidFill>
          </p:grpSpPr>
          <p:sp>
            <p:nvSpPr>
              <p:cNvPr id="67" name="Freeform 19">
                <a:extLst>
                  <a:ext uri="{FF2B5EF4-FFF2-40B4-BE49-F238E27FC236}">
                    <a16:creationId xmlns:a16="http://schemas.microsoft.com/office/drawing/2014/main" id="{7FB4A6A7-6215-41ED-8F3B-4BFA10ABD90C}"/>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8" name="Freeform 20">
                <a:extLst>
                  <a:ext uri="{FF2B5EF4-FFF2-40B4-BE49-F238E27FC236}">
                    <a16:creationId xmlns:a16="http://schemas.microsoft.com/office/drawing/2014/main" id="{390BE594-8FE1-4D91-B8ED-A8AAA2862362}"/>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6" name="Rectangle 105">
              <a:extLst>
                <a:ext uri="{FF2B5EF4-FFF2-40B4-BE49-F238E27FC236}">
                  <a16:creationId xmlns:a16="http://schemas.microsoft.com/office/drawing/2014/main" id="{12E27D8A-B633-4FEB-ADE7-0A80D921F780}"/>
                </a:ext>
              </a:extLst>
            </p:cNvPr>
            <p:cNvSpPr/>
            <p:nvPr/>
          </p:nvSpPr>
          <p:spPr>
            <a:xfrm>
              <a:off x="7715905" y="4072287"/>
              <a:ext cx="783964" cy="228925"/>
            </a:xfrm>
            <a:prstGeom prst="rect">
              <a:avLst/>
            </a:prstGeom>
          </p:spPr>
          <p:txBody>
            <a:bodyPr wrap="square" lIns="0" tIns="0" rIns="0" bIns="0" anchor="ctr">
              <a:spAutoFit/>
            </a:bodyPr>
            <a:lstStyle/>
            <a:p>
              <a:pPr algn="ctr">
                <a:lnSpc>
                  <a:spcPct val="90000"/>
                </a:lnSpc>
              </a:pPr>
              <a:r>
                <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Black Resource </a:t>
              </a:r>
              <a:r>
                <a:rPr lang="en-IN" sz="1100" dirty="0" err="1">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Center</a:t>
              </a:r>
              <a:r>
                <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 </a:t>
              </a:r>
            </a:p>
          </p:txBody>
        </p:sp>
      </p:grpSp>
      <p:sp>
        <p:nvSpPr>
          <p:cNvPr id="108" name="Rectangle 107">
            <a:extLst>
              <a:ext uri="{FF2B5EF4-FFF2-40B4-BE49-F238E27FC236}">
                <a16:creationId xmlns:a16="http://schemas.microsoft.com/office/drawing/2014/main" id="{F80E6701-7A51-4D3D-8878-C8D1E72112D1}"/>
              </a:ext>
            </a:extLst>
          </p:cNvPr>
          <p:cNvSpPr/>
          <p:nvPr/>
        </p:nvSpPr>
        <p:spPr>
          <a:xfrm>
            <a:off x="5507167" y="5239339"/>
            <a:ext cx="783964" cy="609398"/>
          </a:xfrm>
          <a:prstGeom prst="rect">
            <a:avLst/>
          </a:prstGeom>
        </p:spPr>
        <p:txBody>
          <a:bodyPr wrap="square" lIns="0" tIns="0" rIns="0" bIns="0" anchor="ctr">
            <a:spAutoFit/>
          </a:bodyPr>
          <a:lstStyle/>
          <a:p>
            <a:pPr algn="ctr">
              <a:lnSpc>
                <a:spcPct val="90000"/>
              </a:lnSpc>
            </a:pPr>
            <a:r>
              <a:rPr lang="en-IN" sz="1100" dirty="0">
                <a:solidFill>
                  <a:schemeClr val="bg1"/>
                </a:solidFill>
                <a:latin typeface="Segoe UI Light" panose="020B0502040204020203" pitchFamily="34" charset="0"/>
                <a:ea typeface="Open Sans" panose="020B0606030504020204" pitchFamily="34" charset="0"/>
                <a:cs typeface="Segoe UI Light" panose="020B0502040204020203" pitchFamily="34" charset="0"/>
              </a:rPr>
              <a:t>MESA</a:t>
            </a:r>
          </a:p>
          <a:p>
            <a:pPr algn="ctr">
              <a:lnSpc>
                <a:spcPct val="90000"/>
              </a:lnSpc>
            </a:pPr>
            <a:r>
              <a:rPr lang="en-IN" sz="1100" dirty="0">
                <a:solidFill>
                  <a:schemeClr val="bg1"/>
                </a:solidFill>
                <a:latin typeface="Segoe UI Light" panose="020B0502040204020203" pitchFamily="34" charset="0"/>
                <a:ea typeface="Open Sans" panose="020B0606030504020204" pitchFamily="34" charset="0"/>
                <a:cs typeface="Segoe UI Light" panose="020B0502040204020203" pitchFamily="34" charset="0"/>
              </a:rPr>
              <a:t>Drop in tutoring for Engineers</a:t>
            </a:r>
          </a:p>
        </p:txBody>
      </p:sp>
      <p:grpSp>
        <p:nvGrpSpPr>
          <p:cNvPr id="21" name="Group 20">
            <a:extLst>
              <a:ext uri="{FF2B5EF4-FFF2-40B4-BE49-F238E27FC236}">
                <a16:creationId xmlns:a16="http://schemas.microsoft.com/office/drawing/2014/main" id="{A0F4CD76-E7ED-45A4-8BA2-CD25EA03EC5B}"/>
              </a:ext>
            </a:extLst>
          </p:cNvPr>
          <p:cNvGrpSpPr/>
          <p:nvPr/>
        </p:nvGrpSpPr>
        <p:grpSpPr>
          <a:xfrm>
            <a:off x="3957465" y="5259303"/>
            <a:ext cx="1224471" cy="1230172"/>
            <a:chOff x="5134910" y="5133821"/>
            <a:chExt cx="919963" cy="924246"/>
          </a:xfrm>
        </p:grpSpPr>
        <p:grpSp>
          <p:nvGrpSpPr>
            <p:cNvPr id="89" name="Group 88">
              <a:extLst>
                <a:ext uri="{FF2B5EF4-FFF2-40B4-BE49-F238E27FC236}">
                  <a16:creationId xmlns:a16="http://schemas.microsoft.com/office/drawing/2014/main" id="{32FC48CB-6ED3-4344-8711-4729737CEDE5}"/>
                </a:ext>
              </a:extLst>
            </p:cNvPr>
            <p:cNvGrpSpPr/>
            <p:nvPr/>
          </p:nvGrpSpPr>
          <p:grpSpPr>
            <a:xfrm>
              <a:off x="5134910" y="5133821"/>
              <a:ext cx="919963" cy="924246"/>
              <a:chOff x="1952625" y="2524125"/>
              <a:chExt cx="1704975" cy="1712913"/>
            </a:xfrm>
            <a:solidFill>
              <a:schemeClr val="accent1"/>
            </a:solidFill>
          </p:grpSpPr>
          <p:sp>
            <p:nvSpPr>
              <p:cNvPr id="91" name="Freeform 19">
                <a:extLst>
                  <a:ext uri="{FF2B5EF4-FFF2-40B4-BE49-F238E27FC236}">
                    <a16:creationId xmlns:a16="http://schemas.microsoft.com/office/drawing/2014/main" id="{4AE44973-1B86-4084-9AE9-9996FED3E9D2}"/>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2" name="Freeform 20">
                <a:extLst>
                  <a:ext uri="{FF2B5EF4-FFF2-40B4-BE49-F238E27FC236}">
                    <a16:creationId xmlns:a16="http://schemas.microsoft.com/office/drawing/2014/main" id="{B440F762-7ED0-4DE4-A38C-0D4C54B038FC}"/>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09" name="Rectangle 108">
              <a:extLst>
                <a:ext uri="{FF2B5EF4-FFF2-40B4-BE49-F238E27FC236}">
                  <a16:creationId xmlns:a16="http://schemas.microsoft.com/office/drawing/2014/main" id="{0935AF28-9A7B-446D-9407-B026BA68C4F0}"/>
                </a:ext>
              </a:extLst>
            </p:cNvPr>
            <p:cNvSpPr/>
            <p:nvPr/>
          </p:nvSpPr>
          <p:spPr>
            <a:xfrm>
              <a:off x="5202881" y="5297894"/>
              <a:ext cx="783964" cy="457850"/>
            </a:xfrm>
            <a:prstGeom prst="rect">
              <a:avLst/>
            </a:prstGeom>
          </p:spPr>
          <p:txBody>
            <a:bodyPr wrap="square" lIns="0" tIns="0" rIns="0" bIns="0" anchor="ctr">
              <a:spAutoFit/>
            </a:bodyPr>
            <a:lstStyle/>
            <a:p>
              <a:pPr algn="ctr">
                <a:lnSpc>
                  <a:spcPct val="90000"/>
                </a:lnSpc>
              </a:pPr>
              <a:r>
                <a:rPr lang="en-IN" sz="1100" b="1"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EOP</a:t>
              </a:r>
            </a:p>
            <a:p>
              <a:pPr algn="ctr">
                <a:lnSpc>
                  <a:spcPct val="90000"/>
                </a:lnSpc>
              </a:pPr>
              <a:r>
                <a:rPr lang="en-IN" sz="1100" b="1"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1-1 appointment tutoring for all subjects</a:t>
              </a:r>
            </a:p>
          </p:txBody>
        </p:sp>
      </p:grpSp>
      <p:grpSp>
        <p:nvGrpSpPr>
          <p:cNvPr id="20" name="Group 19">
            <a:extLst>
              <a:ext uri="{FF2B5EF4-FFF2-40B4-BE49-F238E27FC236}">
                <a16:creationId xmlns:a16="http://schemas.microsoft.com/office/drawing/2014/main" id="{2586FC1A-465A-4527-9C5E-1D91CDC20CAF}"/>
              </a:ext>
            </a:extLst>
          </p:cNvPr>
          <p:cNvGrpSpPr/>
          <p:nvPr/>
        </p:nvGrpSpPr>
        <p:grpSpPr>
          <a:xfrm>
            <a:off x="2104513" y="4590401"/>
            <a:ext cx="1224471" cy="1230172"/>
            <a:chOff x="3336255" y="4400291"/>
            <a:chExt cx="919963" cy="924246"/>
          </a:xfrm>
        </p:grpSpPr>
        <p:grpSp>
          <p:nvGrpSpPr>
            <p:cNvPr id="85" name="Group 84">
              <a:extLst>
                <a:ext uri="{FF2B5EF4-FFF2-40B4-BE49-F238E27FC236}">
                  <a16:creationId xmlns:a16="http://schemas.microsoft.com/office/drawing/2014/main" id="{084080CE-ECBC-4FFD-9F46-716273A4509A}"/>
                </a:ext>
              </a:extLst>
            </p:cNvPr>
            <p:cNvGrpSpPr/>
            <p:nvPr/>
          </p:nvGrpSpPr>
          <p:grpSpPr>
            <a:xfrm>
              <a:off x="3336255" y="4400291"/>
              <a:ext cx="919963" cy="924246"/>
              <a:chOff x="1952625" y="2524125"/>
              <a:chExt cx="1704975" cy="1712913"/>
            </a:xfrm>
            <a:solidFill>
              <a:schemeClr val="accent1"/>
            </a:solidFill>
          </p:grpSpPr>
          <p:sp>
            <p:nvSpPr>
              <p:cNvPr id="87" name="Freeform 19">
                <a:extLst>
                  <a:ext uri="{FF2B5EF4-FFF2-40B4-BE49-F238E27FC236}">
                    <a16:creationId xmlns:a16="http://schemas.microsoft.com/office/drawing/2014/main" id="{9CFD3A16-A128-41C1-A0FA-66FA5FE46AD0}"/>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8" name="Freeform 20">
                <a:extLst>
                  <a:ext uri="{FF2B5EF4-FFF2-40B4-BE49-F238E27FC236}">
                    <a16:creationId xmlns:a16="http://schemas.microsoft.com/office/drawing/2014/main" id="{DBBFA415-0AC9-401B-B4C0-69E6990B2725}"/>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10" name="Rectangle 109">
              <a:extLst>
                <a:ext uri="{FF2B5EF4-FFF2-40B4-BE49-F238E27FC236}">
                  <a16:creationId xmlns:a16="http://schemas.microsoft.com/office/drawing/2014/main" id="{839B42CB-8482-4E9A-BE0A-E653C20A2A53}"/>
                </a:ext>
              </a:extLst>
            </p:cNvPr>
            <p:cNvSpPr/>
            <p:nvPr/>
          </p:nvSpPr>
          <p:spPr>
            <a:xfrm>
              <a:off x="3402459" y="4573312"/>
              <a:ext cx="783964" cy="374604"/>
            </a:xfrm>
            <a:prstGeom prst="rect">
              <a:avLst/>
            </a:prstGeom>
          </p:spPr>
          <p:txBody>
            <a:bodyPr wrap="square" lIns="0" tIns="0" rIns="0" bIns="0" anchor="ctr">
              <a:spAutoFit/>
            </a:bodyPr>
            <a:lstStyle/>
            <a:p>
              <a:pPr algn="ctr">
                <a:lnSpc>
                  <a:spcPct val="90000"/>
                </a:lnSpc>
              </a:pPr>
              <a:r>
                <a:rPr lang="en-IN" dirty="0">
                  <a:solidFill>
                    <a:schemeClr val="bg1"/>
                  </a:solidFill>
                  <a:latin typeface="Segoe UI Light" panose="020B0502040204020203" pitchFamily="34" charset="0"/>
                  <a:ea typeface="Open Sans" panose="020B0606030504020204" pitchFamily="34" charset="0"/>
                  <a:cs typeface="Segoe UI Light" panose="020B0502040204020203" pitchFamily="34" charset="0"/>
                </a:rPr>
                <a:t>Dorm Tutors</a:t>
              </a:r>
            </a:p>
          </p:txBody>
        </p:sp>
      </p:grpSp>
      <p:grpSp>
        <p:nvGrpSpPr>
          <p:cNvPr id="22" name="Group 21">
            <a:extLst>
              <a:ext uri="{FF2B5EF4-FFF2-40B4-BE49-F238E27FC236}">
                <a16:creationId xmlns:a16="http://schemas.microsoft.com/office/drawing/2014/main" id="{BAB9AC43-CA7F-F441-801A-1C6273B16AEF}"/>
              </a:ext>
            </a:extLst>
          </p:cNvPr>
          <p:cNvGrpSpPr/>
          <p:nvPr/>
        </p:nvGrpSpPr>
        <p:grpSpPr>
          <a:xfrm>
            <a:off x="3094830" y="3270784"/>
            <a:ext cx="919963" cy="924246"/>
            <a:chOff x="4009230" y="3234645"/>
            <a:chExt cx="919963" cy="924246"/>
          </a:xfrm>
        </p:grpSpPr>
        <p:grpSp>
          <p:nvGrpSpPr>
            <p:cNvPr id="77" name="Group 76">
              <a:extLst>
                <a:ext uri="{FF2B5EF4-FFF2-40B4-BE49-F238E27FC236}">
                  <a16:creationId xmlns:a16="http://schemas.microsoft.com/office/drawing/2014/main" id="{8A7D0C9E-B174-4E96-9850-C5C2E0B143E6}"/>
                </a:ext>
              </a:extLst>
            </p:cNvPr>
            <p:cNvGrpSpPr/>
            <p:nvPr/>
          </p:nvGrpSpPr>
          <p:grpSpPr>
            <a:xfrm>
              <a:off x="4009230" y="3234645"/>
              <a:ext cx="919963" cy="924246"/>
              <a:chOff x="1952625" y="2524125"/>
              <a:chExt cx="1704975" cy="1712913"/>
            </a:xfrm>
            <a:solidFill>
              <a:schemeClr val="accent1"/>
            </a:solidFill>
          </p:grpSpPr>
          <p:sp>
            <p:nvSpPr>
              <p:cNvPr id="79" name="Freeform 19">
                <a:extLst>
                  <a:ext uri="{FF2B5EF4-FFF2-40B4-BE49-F238E27FC236}">
                    <a16:creationId xmlns:a16="http://schemas.microsoft.com/office/drawing/2014/main" id="{05FE0192-2CB2-417C-8D59-7EFDE5ABED0B}"/>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0" name="Freeform 20">
                <a:extLst>
                  <a:ext uri="{FF2B5EF4-FFF2-40B4-BE49-F238E27FC236}">
                    <a16:creationId xmlns:a16="http://schemas.microsoft.com/office/drawing/2014/main" id="{2671B690-52F0-4BD4-885B-489547252E6D}"/>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11" name="Rectangle 110">
              <a:extLst>
                <a:ext uri="{FF2B5EF4-FFF2-40B4-BE49-F238E27FC236}">
                  <a16:creationId xmlns:a16="http://schemas.microsoft.com/office/drawing/2014/main" id="{8D4E750E-5692-49DD-B108-17F8FE3EECF7}"/>
                </a:ext>
              </a:extLst>
            </p:cNvPr>
            <p:cNvSpPr/>
            <p:nvPr/>
          </p:nvSpPr>
          <p:spPr>
            <a:xfrm>
              <a:off x="4064597" y="3337899"/>
              <a:ext cx="783964" cy="609398"/>
            </a:xfrm>
            <a:prstGeom prst="rect">
              <a:avLst/>
            </a:prstGeom>
          </p:spPr>
          <p:txBody>
            <a:bodyPr wrap="square" lIns="0" tIns="0" rIns="0" bIns="0" anchor="ctr">
              <a:spAutoFit/>
            </a:bodyPr>
            <a:lstStyle/>
            <a:p>
              <a:pPr algn="ctr">
                <a:lnSpc>
                  <a:spcPct val="90000"/>
                </a:lnSpc>
              </a:pPr>
              <a:r>
                <a:rPr lang="en-IN" sz="1100"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Compact For Success Learning Communities</a:t>
              </a:r>
            </a:p>
          </p:txBody>
        </p:sp>
      </p:grpSp>
      <p:grpSp>
        <p:nvGrpSpPr>
          <p:cNvPr id="19" name="Group 18">
            <a:extLst>
              <a:ext uri="{FF2B5EF4-FFF2-40B4-BE49-F238E27FC236}">
                <a16:creationId xmlns:a16="http://schemas.microsoft.com/office/drawing/2014/main" id="{071800DC-08AF-47DF-B653-878912F8531F}"/>
              </a:ext>
            </a:extLst>
          </p:cNvPr>
          <p:cNvGrpSpPr/>
          <p:nvPr/>
        </p:nvGrpSpPr>
        <p:grpSpPr>
          <a:xfrm>
            <a:off x="1274739" y="2892661"/>
            <a:ext cx="1779379" cy="1777791"/>
            <a:chOff x="2625626" y="2830223"/>
            <a:chExt cx="919963" cy="924246"/>
          </a:xfrm>
        </p:grpSpPr>
        <p:grpSp>
          <p:nvGrpSpPr>
            <p:cNvPr id="81" name="Group 80">
              <a:extLst>
                <a:ext uri="{FF2B5EF4-FFF2-40B4-BE49-F238E27FC236}">
                  <a16:creationId xmlns:a16="http://schemas.microsoft.com/office/drawing/2014/main" id="{DFC8E0EE-0764-4D87-AA2F-A1695D1EEBA7}"/>
                </a:ext>
              </a:extLst>
            </p:cNvPr>
            <p:cNvGrpSpPr/>
            <p:nvPr/>
          </p:nvGrpSpPr>
          <p:grpSpPr>
            <a:xfrm>
              <a:off x="2625626" y="2830223"/>
              <a:ext cx="919963" cy="924246"/>
              <a:chOff x="1952625" y="2524125"/>
              <a:chExt cx="1704975" cy="1712913"/>
            </a:xfrm>
            <a:solidFill>
              <a:schemeClr val="accent1"/>
            </a:solidFill>
          </p:grpSpPr>
          <p:sp>
            <p:nvSpPr>
              <p:cNvPr id="83" name="Freeform 19">
                <a:extLst>
                  <a:ext uri="{FF2B5EF4-FFF2-40B4-BE49-F238E27FC236}">
                    <a16:creationId xmlns:a16="http://schemas.microsoft.com/office/drawing/2014/main" id="{95413052-F5A5-41FE-A757-722F9426F7C7}"/>
                  </a:ext>
                </a:extLst>
              </p:cNvPr>
              <p:cNvSpPr>
                <a:spLocks/>
              </p:cNvSpPr>
              <p:nvPr/>
            </p:nvSpPr>
            <p:spPr bwMode="auto">
              <a:xfrm>
                <a:off x="1952625" y="2524125"/>
                <a:ext cx="1704975" cy="1712913"/>
              </a:xfrm>
              <a:custGeom>
                <a:avLst/>
                <a:gdLst>
                  <a:gd name="T0" fmla="*/ 1074 w 1074"/>
                  <a:gd name="T1" fmla="*/ 1000 h 1079"/>
                  <a:gd name="T2" fmla="*/ 1074 w 1074"/>
                  <a:gd name="T3" fmla="*/ 933 h 1079"/>
                  <a:gd name="T4" fmla="*/ 1074 w 1074"/>
                  <a:gd name="T5" fmla="*/ 869 h 1079"/>
                  <a:gd name="T6" fmla="*/ 1074 w 1074"/>
                  <a:gd name="T7" fmla="*/ 804 h 1079"/>
                  <a:gd name="T8" fmla="*/ 1074 w 1074"/>
                  <a:gd name="T9" fmla="*/ 737 h 1079"/>
                  <a:gd name="T10" fmla="*/ 1074 w 1074"/>
                  <a:gd name="T11" fmla="*/ 673 h 1079"/>
                  <a:gd name="T12" fmla="*/ 1074 w 1074"/>
                  <a:gd name="T13" fmla="*/ 606 h 1079"/>
                  <a:gd name="T14" fmla="*/ 1074 w 1074"/>
                  <a:gd name="T15" fmla="*/ 542 h 1079"/>
                  <a:gd name="T16" fmla="*/ 1074 w 1074"/>
                  <a:gd name="T17" fmla="*/ 477 h 1079"/>
                  <a:gd name="T18" fmla="*/ 1072 w 1074"/>
                  <a:gd name="T19" fmla="*/ 410 h 1079"/>
                  <a:gd name="T20" fmla="*/ 1072 w 1074"/>
                  <a:gd name="T21" fmla="*/ 346 h 1079"/>
                  <a:gd name="T22" fmla="*/ 1072 w 1074"/>
                  <a:gd name="T23" fmla="*/ 279 h 1079"/>
                  <a:gd name="T24" fmla="*/ 1072 w 1074"/>
                  <a:gd name="T25" fmla="*/ 215 h 1079"/>
                  <a:gd name="T26" fmla="*/ 1072 w 1074"/>
                  <a:gd name="T27" fmla="*/ 150 h 1079"/>
                  <a:gd name="T28" fmla="*/ 1072 w 1074"/>
                  <a:gd name="T29" fmla="*/ 84 h 1079"/>
                  <a:gd name="T30" fmla="*/ 1070 w 1074"/>
                  <a:gd name="T31" fmla="*/ 21 h 1079"/>
                  <a:gd name="T32" fmla="*/ 1012 w 1074"/>
                  <a:gd name="T33" fmla="*/ 29 h 1079"/>
                  <a:gd name="T34" fmla="*/ 948 w 1074"/>
                  <a:gd name="T35" fmla="*/ 29 h 1079"/>
                  <a:gd name="T36" fmla="*/ 881 w 1074"/>
                  <a:gd name="T37" fmla="*/ 29 h 1079"/>
                  <a:gd name="T38" fmla="*/ 817 w 1074"/>
                  <a:gd name="T39" fmla="*/ 29 h 1079"/>
                  <a:gd name="T40" fmla="*/ 752 w 1074"/>
                  <a:gd name="T41" fmla="*/ 29 h 1079"/>
                  <a:gd name="T42" fmla="*/ 685 w 1074"/>
                  <a:gd name="T43" fmla="*/ 29 h 1079"/>
                  <a:gd name="T44" fmla="*/ 621 w 1074"/>
                  <a:gd name="T45" fmla="*/ 29 h 1079"/>
                  <a:gd name="T46" fmla="*/ 554 w 1074"/>
                  <a:gd name="T47" fmla="*/ 29 h 1079"/>
                  <a:gd name="T48" fmla="*/ 490 w 1074"/>
                  <a:gd name="T49" fmla="*/ 29 h 1079"/>
                  <a:gd name="T50" fmla="*/ 425 w 1074"/>
                  <a:gd name="T51" fmla="*/ 29 h 1079"/>
                  <a:gd name="T52" fmla="*/ 358 w 1074"/>
                  <a:gd name="T53" fmla="*/ 29 h 1079"/>
                  <a:gd name="T54" fmla="*/ 294 w 1074"/>
                  <a:gd name="T55" fmla="*/ 29 h 1079"/>
                  <a:gd name="T56" fmla="*/ 227 w 1074"/>
                  <a:gd name="T57" fmla="*/ 29 h 1079"/>
                  <a:gd name="T58" fmla="*/ 163 w 1074"/>
                  <a:gd name="T59" fmla="*/ 29 h 1079"/>
                  <a:gd name="T60" fmla="*/ 98 w 1074"/>
                  <a:gd name="T61" fmla="*/ 31 h 1079"/>
                  <a:gd name="T62" fmla="*/ 32 w 1074"/>
                  <a:gd name="T63" fmla="*/ 31 h 1079"/>
                  <a:gd name="T64" fmla="*/ 29 w 1074"/>
                  <a:gd name="T65" fmla="*/ 29 h 1079"/>
                  <a:gd name="T66" fmla="*/ 29 w 1074"/>
                  <a:gd name="T67" fmla="*/ 95 h 1079"/>
                  <a:gd name="T68" fmla="*/ 29 w 1074"/>
                  <a:gd name="T69" fmla="*/ 160 h 1079"/>
                  <a:gd name="T70" fmla="*/ 29 w 1074"/>
                  <a:gd name="T71" fmla="*/ 227 h 1079"/>
                  <a:gd name="T72" fmla="*/ 29 w 1074"/>
                  <a:gd name="T73" fmla="*/ 291 h 1079"/>
                  <a:gd name="T74" fmla="*/ 29 w 1074"/>
                  <a:gd name="T75" fmla="*/ 356 h 1079"/>
                  <a:gd name="T76" fmla="*/ 29 w 1074"/>
                  <a:gd name="T77" fmla="*/ 422 h 1079"/>
                  <a:gd name="T78" fmla="*/ 29 w 1074"/>
                  <a:gd name="T79" fmla="*/ 487 h 1079"/>
                  <a:gd name="T80" fmla="*/ 29 w 1074"/>
                  <a:gd name="T81" fmla="*/ 554 h 1079"/>
                  <a:gd name="T82" fmla="*/ 29 w 1074"/>
                  <a:gd name="T83" fmla="*/ 618 h 1079"/>
                  <a:gd name="T84" fmla="*/ 29 w 1074"/>
                  <a:gd name="T85" fmla="*/ 683 h 1079"/>
                  <a:gd name="T86" fmla="*/ 29 w 1074"/>
                  <a:gd name="T87" fmla="*/ 749 h 1079"/>
                  <a:gd name="T88" fmla="*/ 29 w 1074"/>
                  <a:gd name="T89" fmla="*/ 814 h 1079"/>
                  <a:gd name="T90" fmla="*/ 29 w 1074"/>
                  <a:gd name="T91" fmla="*/ 878 h 1079"/>
                  <a:gd name="T92" fmla="*/ 3 w 1074"/>
                  <a:gd name="T93" fmla="*/ 914 h 1079"/>
                  <a:gd name="T94" fmla="*/ 535 w 1074"/>
                  <a:gd name="T95" fmla="*/ 1055 h 1079"/>
                  <a:gd name="T96" fmla="*/ 595 w 1074"/>
                  <a:gd name="T97" fmla="*/ 1050 h 1079"/>
                  <a:gd name="T98" fmla="*/ 659 w 1074"/>
                  <a:gd name="T99" fmla="*/ 1050 h 1079"/>
                  <a:gd name="T100" fmla="*/ 724 w 1074"/>
                  <a:gd name="T101" fmla="*/ 1050 h 1079"/>
                  <a:gd name="T102" fmla="*/ 790 w 1074"/>
                  <a:gd name="T103" fmla="*/ 1050 h 1079"/>
                  <a:gd name="T104" fmla="*/ 855 w 1074"/>
                  <a:gd name="T105" fmla="*/ 1050 h 1079"/>
                  <a:gd name="T106" fmla="*/ 922 w 1074"/>
                  <a:gd name="T107" fmla="*/ 1050 h 1079"/>
                  <a:gd name="T108" fmla="*/ 986 w 1074"/>
                  <a:gd name="T109" fmla="*/ 1050 h 1079"/>
                  <a:gd name="T110" fmla="*/ 1051 w 1074"/>
                  <a:gd name="T111" fmla="*/ 1050 h 1079"/>
                  <a:gd name="T112" fmla="*/ 1074 w 1074"/>
                  <a:gd name="T113" fmla="*/ 106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4" h="1079">
                    <a:moveTo>
                      <a:pt x="1046" y="1031"/>
                    </a:moveTo>
                    <a:lnTo>
                      <a:pt x="1074" y="1000"/>
                    </a:lnTo>
                    <a:lnTo>
                      <a:pt x="1046" y="967"/>
                    </a:lnTo>
                    <a:lnTo>
                      <a:pt x="1074" y="933"/>
                    </a:lnTo>
                    <a:lnTo>
                      <a:pt x="1046" y="902"/>
                    </a:lnTo>
                    <a:lnTo>
                      <a:pt x="1074" y="869"/>
                    </a:lnTo>
                    <a:lnTo>
                      <a:pt x="1046" y="835"/>
                    </a:lnTo>
                    <a:lnTo>
                      <a:pt x="1074" y="804"/>
                    </a:lnTo>
                    <a:lnTo>
                      <a:pt x="1046" y="771"/>
                    </a:lnTo>
                    <a:lnTo>
                      <a:pt x="1074" y="737"/>
                    </a:lnTo>
                    <a:lnTo>
                      <a:pt x="1046" y="704"/>
                    </a:lnTo>
                    <a:lnTo>
                      <a:pt x="1074" y="673"/>
                    </a:lnTo>
                    <a:lnTo>
                      <a:pt x="1046" y="640"/>
                    </a:lnTo>
                    <a:lnTo>
                      <a:pt x="1074" y="606"/>
                    </a:lnTo>
                    <a:lnTo>
                      <a:pt x="1046" y="575"/>
                    </a:lnTo>
                    <a:lnTo>
                      <a:pt x="1074" y="542"/>
                    </a:lnTo>
                    <a:lnTo>
                      <a:pt x="1046" y="508"/>
                    </a:lnTo>
                    <a:lnTo>
                      <a:pt x="1074" y="477"/>
                    </a:lnTo>
                    <a:lnTo>
                      <a:pt x="1046" y="444"/>
                    </a:lnTo>
                    <a:lnTo>
                      <a:pt x="1072" y="410"/>
                    </a:lnTo>
                    <a:lnTo>
                      <a:pt x="1046" y="379"/>
                    </a:lnTo>
                    <a:lnTo>
                      <a:pt x="1072" y="346"/>
                    </a:lnTo>
                    <a:lnTo>
                      <a:pt x="1046" y="313"/>
                    </a:lnTo>
                    <a:lnTo>
                      <a:pt x="1072" y="279"/>
                    </a:lnTo>
                    <a:lnTo>
                      <a:pt x="1046" y="248"/>
                    </a:lnTo>
                    <a:lnTo>
                      <a:pt x="1072" y="215"/>
                    </a:lnTo>
                    <a:lnTo>
                      <a:pt x="1046" y="181"/>
                    </a:lnTo>
                    <a:lnTo>
                      <a:pt x="1072" y="150"/>
                    </a:lnTo>
                    <a:lnTo>
                      <a:pt x="1046" y="117"/>
                    </a:lnTo>
                    <a:lnTo>
                      <a:pt x="1072" y="84"/>
                    </a:lnTo>
                    <a:lnTo>
                      <a:pt x="1043" y="52"/>
                    </a:lnTo>
                    <a:lnTo>
                      <a:pt x="1070" y="21"/>
                    </a:lnTo>
                    <a:lnTo>
                      <a:pt x="1046" y="0"/>
                    </a:lnTo>
                    <a:lnTo>
                      <a:pt x="1012" y="29"/>
                    </a:lnTo>
                    <a:lnTo>
                      <a:pt x="979" y="0"/>
                    </a:lnTo>
                    <a:lnTo>
                      <a:pt x="948" y="29"/>
                    </a:lnTo>
                    <a:lnTo>
                      <a:pt x="914" y="0"/>
                    </a:lnTo>
                    <a:lnTo>
                      <a:pt x="881" y="29"/>
                    </a:lnTo>
                    <a:lnTo>
                      <a:pt x="850" y="0"/>
                    </a:lnTo>
                    <a:lnTo>
                      <a:pt x="817" y="29"/>
                    </a:lnTo>
                    <a:lnTo>
                      <a:pt x="783" y="0"/>
                    </a:lnTo>
                    <a:lnTo>
                      <a:pt x="752" y="29"/>
                    </a:lnTo>
                    <a:lnTo>
                      <a:pt x="719" y="0"/>
                    </a:lnTo>
                    <a:lnTo>
                      <a:pt x="685" y="29"/>
                    </a:lnTo>
                    <a:lnTo>
                      <a:pt x="652" y="0"/>
                    </a:lnTo>
                    <a:lnTo>
                      <a:pt x="621" y="29"/>
                    </a:lnTo>
                    <a:lnTo>
                      <a:pt x="588" y="0"/>
                    </a:lnTo>
                    <a:lnTo>
                      <a:pt x="554" y="29"/>
                    </a:lnTo>
                    <a:lnTo>
                      <a:pt x="523" y="0"/>
                    </a:lnTo>
                    <a:lnTo>
                      <a:pt x="490" y="29"/>
                    </a:lnTo>
                    <a:lnTo>
                      <a:pt x="456" y="2"/>
                    </a:lnTo>
                    <a:lnTo>
                      <a:pt x="425" y="29"/>
                    </a:lnTo>
                    <a:lnTo>
                      <a:pt x="392" y="2"/>
                    </a:lnTo>
                    <a:lnTo>
                      <a:pt x="358" y="29"/>
                    </a:lnTo>
                    <a:lnTo>
                      <a:pt x="325" y="2"/>
                    </a:lnTo>
                    <a:lnTo>
                      <a:pt x="294" y="29"/>
                    </a:lnTo>
                    <a:lnTo>
                      <a:pt x="261" y="2"/>
                    </a:lnTo>
                    <a:lnTo>
                      <a:pt x="227" y="29"/>
                    </a:lnTo>
                    <a:lnTo>
                      <a:pt x="196" y="2"/>
                    </a:lnTo>
                    <a:lnTo>
                      <a:pt x="163" y="29"/>
                    </a:lnTo>
                    <a:lnTo>
                      <a:pt x="129" y="2"/>
                    </a:lnTo>
                    <a:lnTo>
                      <a:pt x="98" y="31"/>
                    </a:lnTo>
                    <a:lnTo>
                      <a:pt x="65" y="2"/>
                    </a:lnTo>
                    <a:lnTo>
                      <a:pt x="32" y="31"/>
                    </a:lnTo>
                    <a:lnTo>
                      <a:pt x="20" y="19"/>
                    </a:lnTo>
                    <a:lnTo>
                      <a:pt x="29" y="29"/>
                    </a:lnTo>
                    <a:lnTo>
                      <a:pt x="0" y="62"/>
                    </a:lnTo>
                    <a:lnTo>
                      <a:pt x="29" y="95"/>
                    </a:lnTo>
                    <a:lnTo>
                      <a:pt x="0" y="126"/>
                    </a:lnTo>
                    <a:lnTo>
                      <a:pt x="29" y="160"/>
                    </a:lnTo>
                    <a:lnTo>
                      <a:pt x="0" y="193"/>
                    </a:lnTo>
                    <a:lnTo>
                      <a:pt x="29" y="227"/>
                    </a:lnTo>
                    <a:lnTo>
                      <a:pt x="0" y="258"/>
                    </a:lnTo>
                    <a:lnTo>
                      <a:pt x="29" y="291"/>
                    </a:lnTo>
                    <a:lnTo>
                      <a:pt x="0" y="325"/>
                    </a:lnTo>
                    <a:lnTo>
                      <a:pt x="29" y="356"/>
                    </a:lnTo>
                    <a:lnTo>
                      <a:pt x="0" y="389"/>
                    </a:lnTo>
                    <a:lnTo>
                      <a:pt x="29" y="422"/>
                    </a:lnTo>
                    <a:lnTo>
                      <a:pt x="0" y="453"/>
                    </a:lnTo>
                    <a:lnTo>
                      <a:pt x="29" y="487"/>
                    </a:lnTo>
                    <a:lnTo>
                      <a:pt x="0" y="520"/>
                    </a:lnTo>
                    <a:lnTo>
                      <a:pt x="29" y="554"/>
                    </a:lnTo>
                    <a:lnTo>
                      <a:pt x="0" y="585"/>
                    </a:lnTo>
                    <a:lnTo>
                      <a:pt x="29" y="618"/>
                    </a:lnTo>
                    <a:lnTo>
                      <a:pt x="0" y="652"/>
                    </a:lnTo>
                    <a:lnTo>
                      <a:pt x="29" y="683"/>
                    </a:lnTo>
                    <a:lnTo>
                      <a:pt x="0" y="716"/>
                    </a:lnTo>
                    <a:lnTo>
                      <a:pt x="29" y="749"/>
                    </a:lnTo>
                    <a:lnTo>
                      <a:pt x="0" y="780"/>
                    </a:lnTo>
                    <a:lnTo>
                      <a:pt x="29" y="814"/>
                    </a:lnTo>
                    <a:lnTo>
                      <a:pt x="0" y="847"/>
                    </a:lnTo>
                    <a:lnTo>
                      <a:pt x="29" y="878"/>
                    </a:lnTo>
                    <a:lnTo>
                      <a:pt x="0" y="912"/>
                    </a:lnTo>
                    <a:lnTo>
                      <a:pt x="3" y="914"/>
                    </a:lnTo>
                    <a:lnTo>
                      <a:pt x="526" y="1053"/>
                    </a:lnTo>
                    <a:lnTo>
                      <a:pt x="535" y="1055"/>
                    </a:lnTo>
                    <a:lnTo>
                      <a:pt x="576" y="1067"/>
                    </a:lnTo>
                    <a:lnTo>
                      <a:pt x="595" y="1050"/>
                    </a:lnTo>
                    <a:lnTo>
                      <a:pt x="626" y="1079"/>
                    </a:lnTo>
                    <a:lnTo>
                      <a:pt x="659" y="1050"/>
                    </a:lnTo>
                    <a:lnTo>
                      <a:pt x="693" y="1079"/>
                    </a:lnTo>
                    <a:lnTo>
                      <a:pt x="724" y="1050"/>
                    </a:lnTo>
                    <a:lnTo>
                      <a:pt x="757" y="1079"/>
                    </a:lnTo>
                    <a:lnTo>
                      <a:pt x="790" y="1050"/>
                    </a:lnTo>
                    <a:lnTo>
                      <a:pt x="824" y="1076"/>
                    </a:lnTo>
                    <a:lnTo>
                      <a:pt x="855" y="1050"/>
                    </a:lnTo>
                    <a:lnTo>
                      <a:pt x="888" y="1076"/>
                    </a:lnTo>
                    <a:lnTo>
                      <a:pt x="922" y="1050"/>
                    </a:lnTo>
                    <a:lnTo>
                      <a:pt x="953" y="1076"/>
                    </a:lnTo>
                    <a:lnTo>
                      <a:pt x="986" y="1050"/>
                    </a:lnTo>
                    <a:lnTo>
                      <a:pt x="1019" y="1076"/>
                    </a:lnTo>
                    <a:lnTo>
                      <a:pt x="1051" y="1050"/>
                    </a:lnTo>
                    <a:lnTo>
                      <a:pt x="1072" y="1067"/>
                    </a:lnTo>
                    <a:lnTo>
                      <a:pt x="1074" y="1064"/>
                    </a:lnTo>
                    <a:lnTo>
                      <a:pt x="1046" y="10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4" name="Freeform 20">
                <a:extLst>
                  <a:ext uri="{FF2B5EF4-FFF2-40B4-BE49-F238E27FC236}">
                    <a16:creationId xmlns:a16="http://schemas.microsoft.com/office/drawing/2014/main" id="{207E6974-3699-4B80-89F4-996CF2B68E4D}"/>
                  </a:ext>
                </a:extLst>
              </p:cNvPr>
              <p:cNvSpPr>
                <a:spLocks/>
              </p:cNvSpPr>
              <p:nvPr/>
            </p:nvSpPr>
            <p:spPr bwMode="auto">
              <a:xfrm>
                <a:off x="1957388" y="3778250"/>
                <a:ext cx="841375" cy="420688"/>
              </a:xfrm>
              <a:custGeom>
                <a:avLst/>
                <a:gdLst>
                  <a:gd name="T0" fmla="*/ 38 w 530"/>
                  <a:gd name="T1" fmla="*/ 112 h 265"/>
                  <a:gd name="T2" fmla="*/ 31 w 530"/>
                  <a:gd name="T3" fmla="*/ 69 h 265"/>
                  <a:gd name="T4" fmla="*/ 71 w 530"/>
                  <a:gd name="T5" fmla="*/ 55 h 265"/>
                  <a:gd name="T6" fmla="*/ 62 w 530"/>
                  <a:gd name="T7" fmla="*/ 12 h 265"/>
                  <a:gd name="T8" fmla="*/ 83 w 530"/>
                  <a:gd name="T9" fmla="*/ 5 h 265"/>
                  <a:gd name="T10" fmla="*/ 112 w 530"/>
                  <a:gd name="T11" fmla="*/ 0 h 265"/>
                  <a:gd name="T12" fmla="*/ 129 w 530"/>
                  <a:gd name="T13" fmla="*/ 41 h 265"/>
                  <a:gd name="T14" fmla="*/ 169 w 530"/>
                  <a:gd name="T15" fmla="*/ 31 h 265"/>
                  <a:gd name="T16" fmla="*/ 186 w 530"/>
                  <a:gd name="T17" fmla="*/ 72 h 265"/>
                  <a:gd name="T18" fmla="*/ 229 w 530"/>
                  <a:gd name="T19" fmla="*/ 64 h 265"/>
                  <a:gd name="T20" fmla="*/ 243 w 530"/>
                  <a:gd name="T21" fmla="*/ 105 h 265"/>
                  <a:gd name="T22" fmla="*/ 286 w 530"/>
                  <a:gd name="T23" fmla="*/ 98 h 265"/>
                  <a:gd name="T24" fmla="*/ 301 w 530"/>
                  <a:gd name="T25" fmla="*/ 138 h 265"/>
                  <a:gd name="T26" fmla="*/ 344 w 530"/>
                  <a:gd name="T27" fmla="*/ 129 h 265"/>
                  <a:gd name="T28" fmla="*/ 358 w 530"/>
                  <a:gd name="T29" fmla="*/ 169 h 265"/>
                  <a:gd name="T30" fmla="*/ 401 w 530"/>
                  <a:gd name="T31" fmla="*/ 162 h 265"/>
                  <a:gd name="T32" fmla="*/ 415 w 530"/>
                  <a:gd name="T33" fmla="*/ 203 h 265"/>
                  <a:gd name="T34" fmla="*/ 458 w 530"/>
                  <a:gd name="T35" fmla="*/ 196 h 265"/>
                  <a:gd name="T36" fmla="*/ 472 w 530"/>
                  <a:gd name="T37" fmla="*/ 236 h 265"/>
                  <a:gd name="T38" fmla="*/ 515 w 530"/>
                  <a:gd name="T39" fmla="*/ 227 h 265"/>
                  <a:gd name="T40" fmla="*/ 530 w 530"/>
                  <a:gd name="T41" fmla="*/ 265 h 265"/>
                  <a:gd name="T42" fmla="*/ 0 w 530"/>
                  <a:gd name="T43" fmla="*/ 124 h 265"/>
                  <a:gd name="T44" fmla="*/ 38 w 530"/>
                  <a:gd name="T45" fmla="*/ 11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265">
                    <a:moveTo>
                      <a:pt x="38" y="112"/>
                    </a:moveTo>
                    <a:lnTo>
                      <a:pt x="31" y="69"/>
                    </a:lnTo>
                    <a:lnTo>
                      <a:pt x="71" y="55"/>
                    </a:lnTo>
                    <a:lnTo>
                      <a:pt x="62" y="12"/>
                    </a:lnTo>
                    <a:lnTo>
                      <a:pt x="83" y="5"/>
                    </a:lnTo>
                    <a:lnTo>
                      <a:pt x="112" y="0"/>
                    </a:lnTo>
                    <a:lnTo>
                      <a:pt x="129" y="41"/>
                    </a:lnTo>
                    <a:lnTo>
                      <a:pt x="169" y="31"/>
                    </a:lnTo>
                    <a:lnTo>
                      <a:pt x="186" y="72"/>
                    </a:lnTo>
                    <a:lnTo>
                      <a:pt x="229" y="64"/>
                    </a:lnTo>
                    <a:lnTo>
                      <a:pt x="243" y="105"/>
                    </a:lnTo>
                    <a:lnTo>
                      <a:pt x="286" y="98"/>
                    </a:lnTo>
                    <a:lnTo>
                      <a:pt x="301" y="138"/>
                    </a:lnTo>
                    <a:lnTo>
                      <a:pt x="344" y="129"/>
                    </a:lnTo>
                    <a:lnTo>
                      <a:pt x="358" y="169"/>
                    </a:lnTo>
                    <a:lnTo>
                      <a:pt x="401" y="162"/>
                    </a:lnTo>
                    <a:lnTo>
                      <a:pt x="415" y="203"/>
                    </a:lnTo>
                    <a:lnTo>
                      <a:pt x="458" y="196"/>
                    </a:lnTo>
                    <a:lnTo>
                      <a:pt x="472" y="236"/>
                    </a:lnTo>
                    <a:lnTo>
                      <a:pt x="515" y="227"/>
                    </a:lnTo>
                    <a:lnTo>
                      <a:pt x="530" y="265"/>
                    </a:lnTo>
                    <a:lnTo>
                      <a:pt x="0" y="124"/>
                    </a:lnTo>
                    <a:lnTo>
                      <a:pt x="38" y="112"/>
                    </a:lnTo>
                    <a:close/>
                  </a:path>
                </a:pathLst>
              </a:custGeom>
              <a:solidFill>
                <a:schemeClr val="tx1">
                  <a:alpha val="2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12" name="Rectangle 111">
              <a:extLst>
                <a:ext uri="{FF2B5EF4-FFF2-40B4-BE49-F238E27FC236}">
                  <a16:creationId xmlns:a16="http://schemas.microsoft.com/office/drawing/2014/main" id="{670F1EFF-710E-4EEF-B3E4-89DE8CA467B2}"/>
                </a:ext>
              </a:extLst>
            </p:cNvPr>
            <p:cNvSpPr/>
            <p:nvPr/>
          </p:nvSpPr>
          <p:spPr>
            <a:xfrm>
              <a:off x="2696164" y="2946919"/>
              <a:ext cx="783964" cy="518427"/>
            </a:xfrm>
            <a:prstGeom prst="rect">
              <a:avLst/>
            </a:prstGeom>
          </p:spPr>
          <p:txBody>
            <a:bodyPr wrap="square" lIns="0" tIns="0" rIns="0" bIns="0" anchor="ctr">
              <a:spAutoFit/>
            </a:bodyPr>
            <a:lstStyle/>
            <a:p>
              <a:pPr algn="ctr">
                <a:lnSpc>
                  <a:spcPct val="90000"/>
                </a:lnSpc>
              </a:pPr>
              <a:r>
                <a:rPr lang="en-IN" b="1"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Supplemental Instruction (SI)</a:t>
              </a:r>
            </a:p>
            <a:p>
              <a:pPr algn="ctr">
                <a:lnSpc>
                  <a:spcPct val="90000"/>
                </a:lnSpc>
              </a:pPr>
              <a:r>
                <a:rPr lang="en-IN" b="1" dirty="0">
                  <a:solidFill>
                    <a:schemeClr val="tx1">
                      <a:lumMod val="65000"/>
                      <a:lumOff val="35000"/>
                    </a:schemeClr>
                  </a:solidFill>
                  <a:latin typeface="Segoe UI Light" panose="020B0502040204020203" pitchFamily="34" charset="0"/>
                  <a:ea typeface="Open Sans" panose="020B0606030504020204" pitchFamily="34" charset="0"/>
                  <a:cs typeface="Segoe UI Light" panose="020B0502040204020203" pitchFamily="34" charset="0"/>
                </a:rPr>
                <a:t>Managed via ITS</a:t>
              </a:r>
            </a:p>
          </p:txBody>
        </p:sp>
      </p:grpSp>
      <p:grpSp>
        <p:nvGrpSpPr>
          <p:cNvPr id="118" name="Group 117">
            <a:extLst>
              <a:ext uri="{FF2B5EF4-FFF2-40B4-BE49-F238E27FC236}">
                <a16:creationId xmlns:a16="http://schemas.microsoft.com/office/drawing/2014/main" id="{0C8533FA-3473-D240-A1F9-1BAAAC6C283D}"/>
              </a:ext>
            </a:extLst>
          </p:cNvPr>
          <p:cNvGrpSpPr/>
          <p:nvPr/>
        </p:nvGrpSpPr>
        <p:grpSpPr>
          <a:xfrm>
            <a:off x="572718" y="718528"/>
            <a:ext cx="8974804" cy="5629288"/>
            <a:chOff x="1487118" y="682389"/>
            <a:chExt cx="8974804" cy="5629288"/>
          </a:xfrm>
        </p:grpSpPr>
        <p:grpSp>
          <p:nvGrpSpPr>
            <p:cNvPr id="119" name="Group 118">
              <a:extLst>
                <a:ext uri="{FF2B5EF4-FFF2-40B4-BE49-F238E27FC236}">
                  <a16:creationId xmlns:a16="http://schemas.microsoft.com/office/drawing/2014/main" id="{8C7A6544-434F-8A40-AFDA-E49049ED6078}"/>
                </a:ext>
              </a:extLst>
            </p:cNvPr>
            <p:cNvGrpSpPr/>
            <p:nvPr/>
          </p:nvGrpSpPr>
          <p:grpSpPr>
            <a:xfrm>
              <a:off x="1487118" y="682389"/>
              <a:ext cx="8974804" cy="5629288"/>
              <a:chOff x="1636254" y="1096922"/>
              <a:chExt cx="8673356" cy="5440210"/>
            </a:xfrm>
          </p:grpSpPr>
          <p:sp>
            <p:nvSpPr>
              <p:cNvPr id="126" name="Freeform 125">
                <a:extLst>
                  <a:ext uri="{FF2B5EF4-FFF2-40B4-BE49-F238E27FC236}">
                    <a16:creationId xmlns:a16="http://schemas.microsoft.com/office/drawing/2014/main" id="{1D5CD16B-599A-4040-9467-1A667CAD1117}"/>
                  </a:ext>
                </a:extLst>
              </p:cNvPr>
              <p:cNvSpPr>
                <a:spLocks/>
              </p:cNvSpPr>
              <p:nvPr/>
            </p:nvSpPr>
            <p:spPr bwMode="auto">
              <a:xfrm>
                <a:off x="4792817" y="2147324"/>
                <a:ext cx="2782771" cy="2852884"/>
              </a:xfrm>
              <a:custGeom>
                <a:avLst/>
                <a:gdLst>
                  <a:gd name="T0" fmla="*/ 530 w 1033"/>
                  <a:gd name="T1" fmla="*/ 0 h 1059"/>
                  <a:gd name="T2" fmla="*/ 0 w 1033"/>
                  <a:gd name="T3" fmla="*/ 422 h 1059"/>
                  <a:gd name="T4" fmla="*/ 203 w 1033"/>
                  <a:gd name="T5" fmla="*/ 1045 h 1059"/>
                  <a:gd name="T6" fmla="*/ 875 w 1033"/>
                  <a:gd name="T7" fmla="*/ 1059 h 1059"/>
                  <a:gd name="T8" fmla="*/ 1033 w 1033"/>
                  <a:gd name="T9" fmla="*/ 406 h 1059"/>
                  <a:gd name="T10" fmla="*/ 530 w 1033"/>
                  <a:gd name="T11" fmla="*/ 0 h 1059"/>
                </a:gdLst>
                <a:ahLst/>
                <a:cxnLst>
                  <a:cxn ang="0">
                    <a:pos x="T0" y="T1"/>
                  </a:cxn>
                  <a:cxn ang="0">
                    <a:pos x="T2" y="T3"/>
                  </a:cxn>
                  <a:cxn ang="0">
                    <a:pos x="T4" y="T5"/>
                  </a:cxn>
                  <a:cxn ang="0">
                    <a:pos x="T6" y="T7"/>
                  </a:cxn>
                  <a:cxn ang="0">
                    <a:pos x="T8" y="T9"/>
                  </a:cxn>
                  <a:cxn ang="0">
                    <a:pos x="T10" y="T11"/>
                  </a:cxn>
                </a:cxnLst>
                <a:rect l="0" t="0" r="r" b="b"/>
                <a:pathLst>
                  <a:path w="1033" h="1059">
                    <a:moveTo>
                      <a:pt x="530" y="0"/>
                    </a:moveTo>
                    <a:cubicBezTo>
                      <a:pt x="530" y="0"/>
                      <a:pt x="434" y="369"/>
                      <a:pt x="0" y="422"/>
                    </a:cubicBezTo>
                    <a:cubicBezTo>
                      <a:pt x="0" y="422"/>
                      <a:pt x="248" y="550"/>
                      <a:pt x="203" y="1045"/>
                    </a:cubicBezTo>
                    <a:cubicBezTo>
                      <a:pt x="203" y="1045"/>
                      <a:pt x="504" y="878"/>
                      <a:pt x="875" y="1059"/>
                    </a:cubicBezTo>
                    <a:cubicBezTo>
                      <a:pt x="875" y="1059"/>
                      <a:pt x="766" y="688"/>
                      <a:pt x="1033" y="406"/>
                    </a:cubicBezTo>
                    <a:cubicBezTo>
                      <a:pt x="1033" y="406"/>
                      <a:pt x="642" y="400"/>
                      <a:pt x="530" y="0"/>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127" name="Freeform 126">
                <a:extLst>
                  <a:ext uri="{FF2B5EF4-FFF2-40B4-BE49-F238E27FC236}">
                    <a16:creationId xmlns:a16="http://schemas.microsoft.com/office/drawing/2014/main" id="{4D711F28-09F4-1542-89EB-ABF318218A49}"/>
                  </a:ext>
                </a:extLst>
              </p:cNvPr>
              <p:cNvSpPr>
                <a:spLocks/>
              </p:cNvSpPr>
              <p:nvPr/>
            </p:nvSpPr>
            <p:spPr bwMode="auto">
              <a:xfrm>
                <a:off x="1636254" y="2208080"/>
                <a:ext cx="4573875" cy="1492274"/>
              </a:xfrm>
              <a:custGeom>
                <a:avLst/>
                <a:gdLst>
                  <a:gd name="T0" fmla="*/ 1790 w 1790"/>
                  <a:gd name="T1" fmla="*/ 586 h 586"/>
                  <a:gd name="T2" fmla="*/ 969 w 1790"/>
                  <a:gd name="T3" fmla="*/ 315 h 586"/>
                  <a:gd name="T4" fmla="*/ 0 w 1790"/>
                  <a:gd name="T5" fmla="*/ 0 h 586"/>
                  <a:gd name="connsiteX0" fmla="*/ 19901 w 19901"/>
                  <a:gd name="connsiteY0" fmla="*/ 19397 h 19397"/>
                  <a:gd name="connsiteX1" fmla="*/ 15314 w 19901"/>
                  <a:gd name="connsiteY1" fmla="*/ 14772 h 19397"/>
                  <a:gd name="connsiteX2" fmla="*/ 0 w 19901"/>
                  <a:gd name="connsiteY2" fmla="*/ 0 h 19397"/>
                  <a:gd name="connsiteX0" fmla="*/ 19901 w 19901"/>
                  <a:gd name="connsiteY0" fmla="*/ 19397 h 19397"/>
                  <a:gd name="connsiteX1" fmla="*/ 0 w 19901"/>
                  <a:gd name="connsiteY1" fmla="*/ 0 h 19397"/>
                  <a:gd name="connsiteX0" fmla="*/ 18416 w 18416"/>
                  <a:gd name="connsiteY0" fmla="*/ 18425 h 18425"/>
                  <a:gd name="connsiteX1" fmla="*/ 0 w 18416"/>
                  <a:gd name="connsiteY1" fmla="*/ 0 h 18425"/>
                  <a:gd name="connsiteX0" fmla="*/ 16754 w 16754"/>
                  <a:gd name="connsiteY0" fmla="*/ 16697 h 16697"/>
                  <a:gd name="connsiteX1" fmla="*/ 0 w 16754"/>
                  <a:gd name="connsiteY1" fmla="*/ 0 h 16697"/>
                </a:gdLst>
                <a:ahLst/>
                <a:cxnLst>
                  <a:cxn ang="0">
                    <a:pos x="connsiteX0" y="connsiteY0"/>
                  </a:cxn>
                  <a:cxn ang="0">
                    <a:pos x="connsiteX1" y="connsiteY1"/>
                  </a:cxn>
                </a:cxnLst>
                <a:rect l="l" t="t" r="r" b="b"/>
                <a:pathLst>
                  <a:path w="16754" h="16697">
                    <a:moveTo>
                      <a:pt x="16754" y="16697"/>
                    </a:moveTo>
                    <a:lnTo>
                      <a:pt x="0" y="0"/>
                    </a:lnTo>
                  </a:path>
                </a:pathLst>
              </a:custGeom>
              <a:noFill/>
              <a:ln w="5080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8" name="Line 6">
                <a:extLst>
                  <a:ext uri="{FF2B5EF4-FFF2-40B4-BE49-F238E27FC236}">
                    <a16:creationId xmlns:a16="http://schemas.microsoft.com/office/drawing/2014/main" id="{6D51054A-2EBB-B548-A258-837E01F26CF3}"/>
                  </a:ext>
                </a:extLst>
              </p:cNvPr>
              <p:cNvSpPr>
                <a:spLocks noChangeShapeType="1"/>
              </p:cNvSpPr>
              <p:nvPr/>
            </p:nvSpPr>
            <p:spPr bwMode="auto">
              <a:xfrm flipV="1">
                <a:off x="6210129" y="1096922"/>
                <a:ext cx="0" cy="2603431"/>
              </a:xfrm>
              <a:prstGeom prst="line">
                <a:avLst/>
              </a:prstGeom>
              <a:noFill/>
              <a:ln w="50800" cap="rnd">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9" name="Line 7">
                <a:extLst>
                  <a:ext uri="{FF2B5EF4-FFF2-40B4-BE49-F238E27FC236}">
                    <a16:creationId xmlns:a16="http://schemas.microsoft.com/office/drawing/2014/main" id="{F3BF379B-6A15-674B-8248-ADE9AFB28E11}"/>
                  </a:ext>
                </a:extLst>
              </p:cNvPr>
              <p:cNvSpPr>
                <a:spLocks noChangeShapeType="1"/>
              </p:cNvSpPr>
              <p:nvPr/>
            </p:nvSpPr>
            <p:spPr bwMode="auto">
              <a:xfrm flipV="1">
                <a:off x="6210128" y="2205111"/>
                <a:ext cx="4099482" cy="1495243"/>
              </a:xfrm>
              <a:prstGeom prst="line">
                <a:avLst/>
              </a:prstGeom>
              <a:noFill/>
              <a:ln w="50800" cap="rnd">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0" name="Line 8">
                <a:extLst>
                  <a:ext uri="{FF2B5EF4-FFF2-40B4-BE49-F238E27FC236}">
                    <a16:creationId xmlns:a16="http://schemas.microsoft.com/office/drawing/2014/main" id="{7163FE69-D108-244F-B0B8-A1DBAB573717}"/>
                  </a:ext>
                </a:extLst>
              </p:cNvPr>
              <p:cNvSpPr>
                <a:spLocks noChangeShapeType="1"/>
              </p:cNvSpPr>
              <p:nvPr/>
            </p:nvSpPr>
            <p:spPr bwMode="auto">
              <a:xfrm>
                <a:off x="6210129" y="3700353"/>
                <a:ext cx="2126704" cy="2836779"/>
              </a:xfrm>
              <a:prstGeom prst="line">
                <a:avLst/>
              </a:prstGeom>
              <a:noFill/>
              <a:ln w="50800" cap="rnd">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sp>
          <p:nvSpPr>
            <p:cNvPr id="120" name="Line 9">
              <a:extLst>
                <a:ext uri="{FF2B5EF4-FFF2-40B4-BE49-F238E27FC236}">
                  <a16:creationId xmlns:a16="http://schemas.microsoft.com/office/drawing/2014/main" id="{DF6C57DD-B3A5-2348-BFD8-4E3B0B48BF2A}"/>
                </a:ext>
              </a:extLst>
            </p:cNvPr>
            <p:cNvSpPr>
              <a:spLocks noChangeShapeType="1"/>
            </p:cNvSpPr>
            <p:nvPr/>
          </p:nvSpPr>
          <p:spPr bwMode="auto">
            <a:xfrm flipH="1">
              <a:off x="4019342" y="3376304"/>
              <a:ext cx="2200619" cy="2935373"/>
            </a:xfrm>
            <a:prstGeom prst="line">
              <a:avLst/>
            </a:prstGeom>
            <a:noFill/>
            <a:ln w="50800" cap="rnd">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21" name="TextBox 120">
              <a:extLst>
                <a:ext uri="{FF2B5EF4-FFF2-40B4-BE49-F238E27FC236}">
                  <a16:creationId xmlns:a16="http://schemas.microsoft.com/office/drawing/2014/main" id="{1ED6FE9F-2B82-8249-A52D-9C0B12258F41}"/>
                </a:ext>
              </a:extLst>
            </p:cNvPr>
            <p:cNvSpPr txBox="1"/>
            <p:nvPr/>
          </p:nvSpPr>
          <p:spPr>
            <a:xfrm rot="19318661">
              <a:off x="5306092" y="2487176"/>
              <a:ext cx="926792" cy="553998"/>
            </a:xfrm>
            <a:prstGeom prst="rect">
              <a:avLst/>
            </a:prstGeom>
            <a:noFill/>
          </p:spPr>
          <p:txBody>
            <a:bodyPr wrap="none" lIns="0" tIns="0" rIns="0" bIns="0" rtlCol="0" anchor="ctr">
              <a:spAutoFit/>
            </a:bodyPr>
            <a:lstStyle/>
            <a:p>
              <a:pPr algn="ctr"/>
              <a:r>
                <a:rPr lang="en-IN" b="1" dirty="0">
                  <a:solidFill>
                    <a:schemeClr val="tx1">
                      <a:lumMod val="75000"/>
                      <a:lumOff val="25000"/>
                    </a:schemeClr>
                  </a:solidFill>
                </a:rPr>
                <a:t>Academic</a:t>
              </a:r>
              <a:br>
                <a:rPr lang="en-IN" b="1" dirty="0">
                  <a:solidFill>
                    <a:schemeClr val="tx1">
                      <a:lumMod val="75000"/>
                      <a:lumOff val="25000"/>
                    </a:schemeClr>
                  </a:solidFill>
                </a:rPr>
              </a:br>
              <a:r>
                <a:rPr lang="en-IN" b="1" dirty="0">
                  <a:solidFill>
                    <a:schemeClr val="tx1">
                      <a:lumMod val="75000"/>
                      <a:lumOff val="25000"/>
                    </a:schemeClr>
                  </a:solidFill>
                </a:rPr>
                <a:t>Affairs</a:t>
              </a:r>
            </a:p>
          </p:txBody>
        </p:sp>
        <p:sp>
          <p:nvSpPr>
            <p:cNvPr id="122" name="TextBox 121">
              <a:extLst>
                <a:ext uri="{FF2B5EF4-FFF2-40B4-BE49-F238E27FC236}">
                  <a16:creationId xmlns:a16="http://schemas.microsoft.com/office/drawing/2014/main" id="{24AFE899-44FA-FA42-A72B-D5BBBBA4642D}"/>
                </a:ext>
              </a:extLst>
            </p:cNvPr>
            <p:cNvSpPr txBox="1"/>
            <p:nvPr/>
          </p:nvSpPr>
          <p:spPr>
            <a:xfrm rot="2700000">
              <a:off x="5668817" y="2440296"/>
              <a:ext cx="1904753" cy="553998"/>
            </a:xfrm>
            <a:prstGeom prst="rect">
              <a:avLst/>
            </a:prstGeom>
            <a:noFill/>
          </p:spPr>
          <p:txBody>
            <a:bodyPr wrap="square" lIns="0" tIns="0" rIns="0" bIns="0" rtlCol="0" anchor="ctr">
              <a:spAutoFit/>
            </a:bodyPr>
            <a:lstStyle/>
            <a:p>
              <a:pPr algn="ctr"/>
              <a:r>
                <a:rPr lang="en-IN" b="1" dirty="0">
                  <a:solidFill>
                    <a:schemeClr val="tx1">
                      <a:lumMod val="75000"/>
                      <a:lumOff val="25000"/>
                    </a:schemeClr>
                  </a:solidFill>
                </a:rPr>
                <a:t>Department</a:t>
              </a:r>
              <a:br>
                <a:rPr lang="en-IN" b="1" dirty="0">
                  <a:solidFill>
                    <a:schemeClr val="tx1">
                      <a:lumMod val="75000"/>
                      <a:lumOff val="25000"/>
                    </a:schemeClr>
                  </a:solidFill>
                </a:rPr>
              </a:br>
              <a:r>
                <a:rPr lang="en-IN" b="1" dirty="0">
                  <a:solidFill>
                    <a:schemeClr val="tx1">
                      <a:lumMod val="75000"/>
                      <a:lumOff val="25000"/>
                    </a:schemeClr>
                  </a:solidFill>
                </a:rPr>
                <a:t> Level</a:t>
              </a:r>
            </a:p>
          </p:txBody>
        </p:sp>
        <p:sp>
          <p:nvSpPr>
            <p:cNvPr id="123" name="TextBox 122">
              <a:extLst>
                <a:ext uri="{FF2B5EF4-FFF2-40B4-BE49-F238E27FC236}">
                  <a16:creationId xmlns:a16="http://schemas.microsoft.com/office/drawing/2014/main" id="{86E64B7D-3B44-DF4E-B1B5-E858D3C4141C}"/>
                </a:ext>
              </a:extLst>
            </p:cNvPr>
            <p:cNvSpPr txBox="1"/>
            <p:nvPr/>
          </p:nvSpPr>
          <p:spPr>
            <a:xfrm rot="16931631">
              <a:off x="6608209" y="3307521"/>
              <a:ext cx="664926" cy="492443"/>
            </a:xfrm>
            <a:prstGeom prst="rect">
              <a:avLst/>
            </a:prstGeom>
            <a:noFill/>
          </p:spPr>
          <p:txBody>
            <a:bodyPr wrap="none" lIns="0" tIns="0" rIns="0" bIns="0" rtlCol="0" anchor="ctr">
              <a:spAutoFit/>
            </a:bodyPr>
            <a:lstStyle/>
            <a:p>
              <a:pPr algn="ctr"/>
              <a:r>
                <a:rPr lang="en-IN" sz="1600" b="1" dirty="0">
                  <a:solidFill>
                    <a:schemeClr val="tx1">
                      <a:lumMod val="75000"/>
                      <a:lumOff val="25000"/>
                    </a:schemeClr>
                  </a:solidFill>
                </a:rPr>
                <a:t>Identity</a:t>
              </a:r>
              <a:br>
                <a:rPr lang="en-IN" sz="1600" b="1" dirty="0">
                  <a:solidFill>
                    <a:schemeClr val="tx1">
                      <a:lumMod val="75000"/>
                      <a:lumOff val="25000"/>
                    </a:schemeClr>
                  </a:solidFill>
                </a:rPr>
              </a:br>
              <a:r>
                <a:rPr lang="en-IN" sz="1600" b="1" dirty="0" err="1">
                  <a:solidFill>
                    <a:schemeClr val="tx1">
                      <a:lumMod val="75000"/>
                      <a:lumOff val="25000"/>
                    </a:schemeClr>
                  </a:solidFill>
                </a:rPr>
                <a:t>Centers</a:t>
              </a:r>
              <a:endParaRPr lang="en-IN" sz="1600" b="1" dirty="0">
                <a:solidFill>
                  <a:schemeClr val="tx1">
                    <a:lumMod val="75000"/>
                    <a:lumOff val="25000"/>
                  </a:schemeClr>
                </a:solidFill>
              </a:endParaRPr>
            </a:p>
          </p:txBody>
        </p:sp>
        <p:sp>
          <p:nvSpPr>
            <p:cNvPr id="124" name="TextBox 123">
              <a:extLst>
                <a:ext uri="{FF2B5EF4-FFF2-40B4-BE49-F238E27FC236}">
                  <a16:creationId xmlns:a16="http://schemas.microsoft.com/office/drawing/2014/main" id="{4DD2D686-A69A-6D4C-82A3-E460E6CAF8DE}"/>
                </a:ext>
              </a:extLst>
            </p:cNvPr>
            <p:cNvSpPr txBox="1"/>
            <p:nvPr/>
          </p:nvSpPr>
          <p:spPr>
            <a:xfrm>
              <a:off x="5765894" y="3899112"/>
              <a:ext cx="908134" cy="615553"/>
            </a:xfrm>
            <a:prstGeom prst="rect">
              <a:avLst/>
            </a:prstGeom>
            <a:noFill/>
          </p:spPr>
          <p:txBody>
            <a:bodyPr wrap="none" lIns="0" tIns="0" rIns="0" bIns="0" rtlCol="0" anchor="ctr">
              <a:spAutoFit/>
            </a:bodyPr>
            <a:lstStyle/>
            <a:p>
              <a:pPr algn="ctr"/>
              <a:r>
                <a:rPr lang="en-IN" sz="2000" b="1" dirty="0">
                  <a:solidFill>
                    <a:schemeClr val="tx1">
                      <a:lumMod val="75000"/>
                      <a:lumOff val="25000"/>
                    </a:schemeClr>
                  </a:solidFill>
                </a:rPr>
                <a:t>National</a:t>
              </a:r>
              <a:br>
                <a:rPr lang="en-IN" sz="2000" b="1" dirty="0">
                  <a:solidFill>
                    <a:schemeClr val="tx1">
                      <a:lumMod val="75000"/>
                      <a:lumOff val="25000"/>
                    </a:schemeClr>
                  </a:solidFill>
                </a:rPr>
              </a:br>
              <a:r>
                <a:rPr lang="en-IN" sz="2000" b="1" dirty="0">
                  <a:solidFill>
                    <a:schemeClr val="tx1">
                      <a:lumMod val="75000"/>
                      <a:lumOff val="25000"/>
                    </a:schemeClr>
                  </a:solidFill>
                </a:rPr>
                <a:t>Orgs</a:t>
              </a:r>
            </a:p>
          </p:txBody>
        </p:sp>
        <p:sp>
          <p:nvSpPr>
            <p:cNvPr id="125" name="TextBox 124">
              <a:extLst>
                <a:ext uri="{FF2B5EF4-FFF2-40B4-BE49-F238E27FC236}">
                  <a16:creationId xmlns:a16="http://schemas.microsoft.com/office/drawing/2014/main" id="{F1B6D64B-E078-8B42-88D8-3F91B4632FCE}"/>
                </a:ext>
              </a:extLst>
            </p:cNvPr>
            <p:cNvSpPr txBox="1"/>
            <p:nvPr/>
          </p:nvSpPr>
          <p:spPr>
            <a:xfrm rot="3896714">
              <a:off x="5084007" y="3299473"/>
              <a:ext cx="776303" cy="553998"/>
            </a:xfrm>
            <a:prstGeom prst="rect">
              <a:avLst/>
            </a:prstGeom>
            <a:noFill/>
          </p:spPr>
          <p:txBody>
            <a:bodyPr wrap="none" lIns="0" tIns="0" rIns="0" bIns="0" rtlCol="0" anchor="ctr">
              <a:spAutoFit/>
            </a:bodyPr>
            <a:lstStyle/>
            <a:p>
              <a:pPr algn="ctr"/>
              <a:r>
                <a:rPr lang="en-IN" b="1" dirty="0">
                  <a:solidFill>
                    <a:schemeClr val="tx1">
                      <a:lumMod val="75000"/>
                      <a:lumOff val="25000"/>
                    </a:schemeClr>
                  </a:solidFill>
                </a:rPr>
                <a:t>Student</a:t>
              </a:r>
              <a:br>
                <a:rPr lang="en-IN" b="1" dirty="0">
                  <a:solidFill>
                    <a:schemeClr val="tx1">
                      <a:lumMod val="75000"/>
                      <a:lumOff val="25000"/>
                    </a:schemeClr>
                  </a:solidFill>
                </a:rPr>
              </a:br>
              <a:r>
                <a:rPr lang="en-IN" b="1" dirty="0">
                  <a:solidFill>
                    <a:schemeClr val="tx1">
                      <a:lumMod val="75000"/>
                      <a:lumOff val="25000"/>
                    </a:schemeClr>
                  </a:solidFill>
                </a:rPr>
                <a:t>Services</a:t>
              </a:r>
            </a:p>
          </p:txBody>
        </p:sp>
      </p:grpSp>
      <p:sp>
        <p:nvSpPr>
          <p:cNvPr id="131" name="Line Callout 1 130">
            <a:extLst>
              <a:ext uri="{FF2B5EF4-FFF2-40B4-BE49-F238E27FC236}">
                <a16:creationId xmlns:a16="http://schemas.microsoft.com/office/drawing/2014/main" id="{404CAFF1-6A5C-1946-AB41-946BADC9E6AE}"/>
              </a:ext>
            </a:extLst>
          </p:cNvPr>
          <p:cNvSpPr/>
          <p:nvPr/>
        </p:nvSpPr>
        <p:spPr>
          <a:xfrm>
            <a:off x="9636247" y="206655"/>
            <a:ext cx="2348604" cy="1521407"/>
          </a:xfrm>
          <a:prstGeom prst="borderCallout1">
            <a:avLst>
              <a:gd name="adj1" fmla="val 131347"/>
              <a:gd name="adj2" fmla="val -95394"/>
              <a:gd name="adj3" fmla="val 69686"/>
              <a:gd name="adj4" fmla="val 58931"/>
            </a:avLst>
          </a:prstGeom>
          <a:ln>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Mary will discuss</a:t>
            </a:r>
          </a:p>
        </p:txBody>
      </p:sp>
      <p:sp>
        <p:nvSpPr>
          <p:cNvPr id="132" name="Line Callout 1 131">
            <a:extLst>
              <a:ext uri="{FF2B5EF4-FFF2-40B4-BE49-F238E27FC236}">
                <a16:creationId xmlns:a16="http://schemas.microsoft.com/office/drawing/2014/main" id="{791F5091-6E22-BA4F-AEDB-D6466C024E97}"/>
              </a:ext>
            </a:extLst>
          </p:cNvPr>
          <p:cNvSpPr/>
          <p:nvPr/>
        </p:nvSpPr>
        <p:spPr>
          <a:xfrm>
            <a:off x="9568930" y="5169960"/>
            <a:ext cx="2415921" cy="1405407"/>
          </a:xfrm>
          <a:prstGeom prst="borderCallout1">
            <a:avLst>
              <a:gd name="adj1" fmla="val 18750"/>
              <a:gd name="adj2" fmla="val -8333"/>
              <a:gd name="adj3" fmla="val -251890"/>
              <a:gd name="adj4" fmla="val -160975"/>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Janet will discuss</a:t>
            </a:r>
          </a:p>
        </p:txBody>
      </p:sp>
      <p:sp>
        <p:nvSpPr>
          <p:cNvPr id="32" name="TextBox 31">
            <a:extLst>
              <a:ext uri="{FF2B5EF4-FFF2-40B4-BE49-F238E27FC236}">
                <a16:creationId xmlns:a16="http://schemas.microsoft.com/office/drawing/2014/main" id="{34732145-0AEE-E54C-934A-07B5CC3E5194}"/>
              </a:ext>
            </a:extLst>
          </p:cNvPr>
          <p:cNvSpPr txBox="1"/>
          <p:nvPr/>
        </p:nvSpPr>
        <p:spPr>
          <a:xfrm>
            <a:off x="3615659" y="11179"/>
            <a:ext cx="3550203" cy="369332"/>
          </a:xfrm>
          <a:prstGeom prst="rect">
            <a:avLst/>
          </a:prstGeom>
          <a:noFill/>
        </p:spPr>
        <p:txBody>
          <a:bodyPr wrap="none" rtlCol="0">
            <a:spAutoFit/>
          </a:bodyPr>
          <a:lstStyle/>
          <a:p>
            <a:r>
              <a:rPr lang="en-US" dirty="0"/>
              <a:t>Undergraduate Peer Leaders at SDU</a:t>
            </a:r>
          </a:p>
        </p:txBody>
      </p:sp>
    </p:spTree>
    <p:extLst>
      <p:ext uri="{BB962C8B-B14F-4D97-AF65-F5344CB8AC3E}">
        <p14:creationId xmlns:p14="http://schemas.microsoft.com/office/powerpoint/2010/main" val="38240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fltVal val="0"/>
                                          </p:val>
                                        </p:tav>
                                        <p:tav tm="100000">
                                          <p:val>
                                            <p:strVal val="#ppt_h"/>
                                          </p:val>
                                        </p:tav>
                                      </p:tavLst>
                                    </p:anim>
                                    <p:animEffect transition="in" filter="fade">
                                      <p:cBhvr>
                                        <p:cTn id="9" dur="500"/>
                                        <p:tgtEl>
                                          <p:spTgt spid="118"/>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0"/>
                                        </p:tgtEl>
                                      </p:cBhvr>
                                    </p:animEffect>
                                    <p:animScale>
                                      <p:cBhvr>
                                        <p:cTn id="27" dur="250" autoRev="1" fill="hold"/>
                                        <p:tgtEl>
                                          <p:spTgt spid="20"/>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cTn>
                              </p:par>
                              <p:par>
                                <p:cTn id="41" presetID="26" presetClass="emph" presetSubtype="0" fill="hold" grpId="0" nodeType="withEffect">
                                  <p:stCondLst>
                                    <p:cond delay="0"/>
                                  </p:stCondLst>
                                  <p:childTnLst>
                                    <p:animEffect transition="out" filter="fade">
                                      <p:cBhvr>
                                        <p:cTn id="42" dur="500" tmFilter="0, 0; .2, .5; .8, .5; 1, 0"/>
                                        <p:tgtEl>
                                          <p:spTgt spid="108"/>
                                        </p:tgtEl>
                                      </p:cBhvr>
                                    </p:animEffect>
                                    <p:animScale>
                                      <p:cBhvr>
                                        <p:cTn id="43" dur="250" autoRev="1" fill="hold"/>
                                        <p:tgtEl>
                                          <p:spTgt spid="108"/>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31" grpId="0" animBg="1"/>
      <p:bldP spid="1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7D75924-72F0-9543-8485-EE71571E0E35}"/>
              </a:ext>
            </a:extLst>
          </p:cNvPr>
          <p:cNvCxnSpPr>
            <a:cxnSpLocks/>
          </p:cNvCxnSpPr>
          <p:nvPr/>
        </p:nvCxnSpPr>
        <p:spPr>
          <a:xfrm>
            <a:off x="6096000" y="1367554"/>
            <a:ext cx="0" cy="4870577"/>
          </a:xfrm>
          <a:prstGeom prst="line">
            <a:avLst/>
          </a:prstGeom>
          <a:ln w="285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46752" y="15021"/>
            <a:ext cx="11023152" cy="1049235"/>
          </a:xfrm>
        </p:spPr>
        <p:txBody>
          <a:bodyPr>
            <a:normAutofit fontScale="90000"/>
          </a:bodyPr>
          <a:lstStyle/>
          <a:p>
            <a:r>
              <a:rPr lang="en-US" b="1" dirty="0">
                <a:ea typeface="Segoe UI Bold" panose="020B0802040204020203" pitchFamily="34" charset="0"/>
                <a:cs typeface="Segoe UI Bold" panose="020B0802040204020203" pitchFamily="34" charset="0"/>
              </a:rPr>
              <a:t>Big Picture: </a:t>
            </a:r>
            <a:br>
              <a:rPr lang="en-US" b="1" dirty="0">
                <a:ea typeface="Segoe UI Bold" panose="020B0802040204020203" pitchFamily="34" charset="0"/>
                <a:cs typeface="Segoe UI Bold" panose="020B0802040204020203" pitchFamily="34" charset="0"/>
              </a:rPr>
            </a:br>
            <a:r>
              <a:rPr lang="en-US" b="1" dirty="0">
                <a:ea typeface="Segoe UI Bold" panose="020B0802040204020203" pitchFamily="34" charset="0"/>
                <a:cs typeface="Segoe UI Bold" panose="020B0802040204020203" pitchFamily="34" charset="0"/>
              </a:rPr>
              <a:t>Peer Instruction</a:t>
            </a:r>
            <a:endParaRPr lang="en-US" b="1" dirty="0">
              <a:solidFill>
                <a:schemeClr val="tx1">
                  <a:lumMod val="85000"/>
                  <a:lumOff val="15000"/>
                </a:schemeClr>
              </a:solidFill>
            </a:endParaRPr>
          </a:p>
        </p:txBody>
      </p:sp>
      <p:sp>
        <p:nvSpPr>
          <p:cNvPr id="75" name="TextBox 74"/>
          <p:cNvSpPr txBox="1"/>
          <p:nvPr/>
        </p:nvSpPr>
        <p:spPr>
          <a:xfrm>
            <a:off x="7606048" y="2612733"/>
            <a:ext cx="2107619" cy="290393"/>
          </a:xfrm>
          <a:prstGeom prst="snipRoundRect">
            <a:avLst/>
          </a:prstGeom>
          <a:solidFill>
            <a:srgbClr val="C31228"/>
          </a:solidFill>
        </p:spPr>
        <p:txBody>
          <a:bodyPr wrap="none" rtlCol="0">
            <a:spAutoFit/>
          </a:bodyPr>
          <a:lstStyle/>
          <a:p>
            <a:r>
              <a:rPr lang="en-US" sz="1200" dirty="0">
                <a:solidFill>
                  <a:schemeClr val="bg1"/>
                </a:solidFill>
                <a:latin typeface="Arial" pitchFamily="34" charset="0"/>
                <a:cs typeface="Arial" pitchFamily="34" charset="0"/>
              </a:rPr>
              <a:t>CSUCI: Embedded Peer Ed</a:t>
            </a:r>
          </a:p>
        </p:txBody>
      </p:sp>
      <p:sp>
        <p:nvSpPr>
          <p:cNvPr id="78" name="TextBox 77"/>
          <p:cNvSpPr txBox="1"/>
          <p:nvPr/>
        </p:nvSpPr>
        <p:spPr>
          <a:xfrm>
            <a:off x="7606049" y="1932822"/>
            <a:ext cx="2025468" cy="483989"/>
          </a:xfrm>
          <a:prstGeom prst="snipRoundRect">
            <a:avLst/>
          </a:prstGeom>
          <a:solidFill>
            <a:schemeClr val="tx2">
              <a:lumMod val="75000"/>
            </a:schemeClr>
          </a:solidFill>
        </p:spPr>
        <p:txBody>
          <a:bodyPr wrap="none" rtlCol="0">
            <a:spAutoFit/>
          </a:bodyPr>
          <a:lstStyle/>
          <a:p>
            <a:r>
              <a:rPr lang="en-US" sz="1200" dirty="0">
                <a:solidFill>
                  <a:schemeClr val="bg1"/>
                </a:solidFill>
                <a:latin typeface="Arial" pitchFamily="34" charset="0"/>
                <a:cs typeface="Arial" pitchFamily="34" charset="0"/>
              </a:rPr>
              <a:t>CSU Fullerton</a:t>
            </a:r>
          </a:p>
          <a:p>
            <a:r>
              <a:rPr lang="en-US" sz="1200" dirty="0">
                <a:solidFill>
                  <a:schemeClr val="bg1"/>
                </a:solidFill>
                <a:latin typeface="Arial" pitchFamily="34" charset="0"/>
                <a:cs typeface="Arial" pitchFamily="34" charset="0"/>
              </a:rPr>
              <a:t> Math Apprentice Program</a:t>
            </a:r>
          </a:p>
        </p:txBody>
      </p:sp>
      <p:sp>
        <p:nvSpPr>
          <p:cNvPr id="80" name="TextBox 79"/>
          <p:cNvSpPr txBox="1"/>
          <p:nvPr/>
        </p:nvSpPr>
        <p:spPr>
          <a:xfrm>
            <a:off x="7099099" y="4251620"/>
            <a:ext cx="1800170" cy="677585"/>
          </a:xfrm>
          <a:prstGeom prst="snipRoundRect">
            <a:avLst/>
          </a:prstGeom>
          <a:solidFill>
            <a:srgbClr val="1E5DA3"/>
          </a:solidFill>
          <a:ln w="57150">
            <a:noFill/>
          </a:ln>
        </p:spPr>
        <p:txBody>
          <a:bodyPr wrap="none" rtlCol="0">
            <a:spAutoFit/>
          </a:bodyPr>
          <a:lstStyle/>
          <a:p>
            <a:r>
              <a:rPr lang="en-US" sz="1200" dirty="0">
                <a:solidFill>
                  <a:schemeClr val="bg1"/>
                </a:solidFill>
                <a:latin typeface="Arial" pitchFamily="34" charset="0"/>
                <a:cs typeface="Arial" pitchFamily="34" charset="0"/>
              </a:rPr>
              <a:t>Sonoma State</a:t>
            </a:r>
            <a:br>
              <a:rPr lang="en-US" sz="1200" dirty="0">
                <a:solidFill>
                  <a:schemeClr val="bg1"/>
                </a:solidFill>
                <a:latin typeface="Arial" pitchFamily="34" charset="0"/>
                <a:cs typeface="Arial" pitchFamily="34" charset="0"/>
              </a:rPr>
            </a:br>
            <a:r>
              <a:rPr lang="en-US" sz="1200" dirty="0">
                <a:solidFill>
                  <a:schemeClr val="bg1"/>
                </a:solidFill>
                <a:latin typeface="Arial" pitchFamily="34" charset="0"/>
                <a:cs typeface="Arial" pitchFamily="34" charset="0"/>
              </a:rPr>
              <a:t>Stretched Math </a:t>
            </a:r>
            <a:br>
              <a:rPr lang="en-US" sz="1200" dirty="0">
                <a:solidFill>
                  <a:schemeClr val="bg1"/>
                </a:solidFill>
                <a:latin typeface="Arial" pitchFamily="34" charset="0"/>
                <a:cs typeface="Arial" pitchFamily="34" charset="0"/>
              </a:rPr>
            </a:br>
            <a:r>
              <a:rPr lang="en-US" sz="1200" dirty="0">
                <a:solidFill>
                  <a:schemeClr val="bg1"/>
                </a:solidFill>
                <a:latin typeface="Arial" pitchFamily="34" charset="0"/>
                <a:cs typeface="Arial" pitchFamily="34" charset="0"/>
              </a:rPr>
              <a:t>Learning Communities</a:t>
            </a:r>
          </a:p>
        </p:txBody>
      </p:sp>
      <p:sp>
        <p:nvSpPr>
          <p:cNvPr id="87" name="TextBox 86"/>
          <p:cNvSpPr txBox="1"/>
          <p:nvPr/>
        </p:nvSpPr>
        <p:spPr>
          <a:xfrm>
            <a:off x="5650766" y="3183017"/>
            <a:ext cx="1570448" cy="548521"/>
          </a:xfrm>
          <a:prstGeom prst="snipRoundRect">
            <a:avLst/>
          </a:prstGeom>
          <a:solidFill>
            <a:srgbClr val="FF0000"/>
          </a:solidFill>
        </p:spPr>
        <p:txBody>
          <a:bodyPr wrap="square" rtlCol="0">
            <a:spAutoFit/>
          </a:bodyPr>
          <a:lstStyle/>
          <a:p>
            <a:r>
              <a:rPr lang="en-US" sz="1400" dirty="0">
                <a:solidFill>
                  <a:schemeClr val="bg1"/>
                </a:solidFill>
                <a:latin typeface="Arial" pitchFamily="34" charset="0"/>
                <a:cs typeface="Arial" pitchFamily="34" charset="0"/>
              </a:rPr>
              <a:t>SDSU </a:t>
            </a:r>
            <a:br>
              <a:rPr lang="en-US" sz="1400" dirty="0">
                <a:solidFill>
                  <a:schemeClr val="bg1"/>
                </a:solidFill>
                <a:latin typeface="Arial" pitchFamily="34" charset="0"/>
                <a:cs typeface="Arial" pitchFamily="34" charset="0"/>
              </a:rPr>
            </a:br>
            <a:r>
              <a:rPr lang="en-US" sz="1400" dirty="0">
                <a:solidFill>
                  <a:schemeClr val="bg1"/>
                </a:solidFill>
                <a:latin typeface="Arial" pitchFamily="34" charset="0"/>
                <a:cs typeface="Arial" pitchFamily="34" charset="0"/>
              </a:rPr>
              <a:t>LAB LEADERS</a:t>
            </a:r>
          </a:p>
        </p:txBody>
      </p:sp>
      <p:sp>
        <p:nvSpPr>
          <p:cNvPr id="93" name="TextBox 92"/>
          <p:cNvSpPr txBox="1"/>
          <p:nvPr/>
        </p:nvSpPr>
        <p:spPr>
          <a:xfrm>
            <a:off x="3323995" y="2094766"/>
            <a:ext cx="1547045" cy="354925"/>
          </a:xfrm>
          <a:prstGeom prst="snipRound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solidFill>
                  <a:schemeClr val="tx1"/>
                </a:solidFill>
                <a:latin typeface="Arial" pitchFamily="34" charset="0"/>
                <a:cs typeface="Arial" pitchFamily="34" charset="0"/>
              </a:rPr>
              <a:t>TEST proctors</a:t>
            </a:r>
          </a:p>
        </p:txBody>
      </p:sp>
      <p:sp>
        <p:nvSpPr>
          <p:cNvPr id="96" name="TextBox 95"/>
          <p:cNvSpPr txBox="1"/>
          <p:nvPr/>
        </p:nvSpPr>
        <p:spPr>
          <a:xfrm>
            <a:off x="3391082" y="1736254"/>
            <a:ext cx="971676" cy="354925"/>
          </a:xfrm>
          <a:prstGeom prst="snipRoundRect">
            <a:avLst/>
          </a:prstGeom>
          <a:noFill/>
        </p:spPr>
        <p:txBody>
          <a:bodyPr wrap="none" rtlCol="0">
            <a:spAutoFit/>
          </a:bodyPr>
          <a:lstStyle/>
          <a:p>
            <a:r>
              <a:rPr lang="en-US" sz="1600" dirty="0">
                <a:latin typeface="Arial" pitchFamily="34" charset="0"/>
                <a:cs typeface="Arial" pitchFamily="34" charset="0"/>
              </a:rPr>
              <a:t>Graders</a:t>
            </a:r>
          </a:p>
        </p:txBody>
      </p:sp>
      <p:sp>
        <p:nvSpPr>
          <p:cNvPr id="97" name="TextBox 96"/>
          <p:cNvSpPr txBox="1"/>
          <p:nvPr/>
        </p:nvSpPr>
        <p:spPr>
          <a:xfrm>
            <a:off x="5639119" y="1560754"/>
            <a:ext cx="928482" cy="548521"/>
          </a:xfrm>
          <a:prstGeom prst="snipRoundRect">
            <a:avLst/>
          </a:prstGeom>
          <a:solidFill>
            <a:srgbClr val="FF0000"/>
          </a:solidFill>
        </p:spPr>
        <p:txBody>
          <a:bodyPr wrap="square" rtlCol="0">
            <a:spAutoFit/>
          </a:bodyPr>
          <a:lstStyle/>
          <a:p>
            <a:r>
              <a:rPr lang="en-US" sz="1400" dirty="0">
                <a:solidFill>
                  <a:schemeClr val="bg1"/>
                </a:solidFill>
                <a:latin typeface="Arial" pitchFamily="34" charset="0"/>
                <a:cs typeface="Arial" pitchFamily="34" charset="0"/>
              </a:rPr>
              <a:t>SDSU </a:t>
            </a:r>
            <a:br>
              <a:rPr lang="en-US" sz="1400" dirty="0">
                <a:solidFill>
                  <a:schemeClr val="bg1"/>
                </a:solidFill>
                <a:latin typeface="Arial" pitchFamily="34" charset="0"/>
                <a:cs typeface="Arial" pitchFamily="34" charset="0"/>
              </a:rPr>
            </a:br>
            <a:r>
              <a:rPr lang="en-US" sz="1400" dirty="0">
                <a:solidFill>
                  <a:schemeClr val="bg1"/>
                </a:solidFill>
                <a:latin typeface="Arial" pitchFamily="34" charset="0"/>
                <a:cs typeface="Arial" pitchFamily="34" charset="0"/>
              </a:rPr>
              <a:t>ULAs</a:t>
            </a:r>
          </a:p>
        </p:txBody>
      </p:sp>
      <p:sp>
        <p:nvSpPr>
          <p:cNvPr id="98" name="TextBox 97"/>
          <p:cNvSpPr txBox="1"/>
          <p:nvPr/>
        </p:nvSpPr>
        <p:spPr>
          <a:xfrm>
            <a:off x="5736799" y="5146856"/>
            <a:ext cx="2031400" cy="354925"/>
          </a:xfrm>
          <a:prstGeom prst="snipRoundRect">
            <a:avLst/>
          </a:prstGeom>
          <a:solidFill>
            <a:srgbClr val="3A3680"/>
          </a:solidFill>
        </p:spPr>
        <p:txBody>
          <a:bodyPr wrap="none" rtlCol="0">
            <a:spAutoFit/>
          </a:bodyPr>
          <a:lstStyle/>
          <a:p>
            <a:r>
              <a:rPr lang="en-US" sz="1600" dirty="0">
                <a:solidFill>
                  <a:schemeClr val="bg1"/>
                </a:solidFill>
                <a:latin typeface="Arial" pitchFamily="34" charset="0"/>
                <a:cs typeface="Arial" pitchFamily="34" charset="0"/>
              </a:rPr>
              <a:t>SFSU SI LEADERS</a:t>
            </a:r>
          </a:p>
        </p:txBody>
      </p:sp>
      <p:grpSp>
        <p:nvGrpSpPr>
          <p:cNvPr id="42" name="Group 41"/>
          <p:cNvGrpSpPr/>
          <p:nvPr/>
        </p:nvGrpSpPr>
        <p:grpSpPr>
          <a:xfrm>
            <a:off x="621795" y="767311"/>
            <a:ext cx="10769154" cy="6005974"/>
            <a:chOff x="620207" y="767311"/>
            <a:chExt cx="10769154" cy="6005974"/>
          </a:xfrm>
        </p:grpSpPr>
        <p:grpSp>
          <p:nvGrpSpPr>
            <p:cNvPr id="43" name="Group 42"/>
            <p:cNvGrpSpPr/>
            <p:nvPr/>
          </p:nvGrpSpPr>
          <p:grpSpPr>
            <a:xfrm>
              <a:off x="2246685" y="1210895"/>
              <a:ext cx="7695454" cy="5205259"/>
              <a:chOff x="2246685" y="1287095"/>
              <a:chExt cx="7695454" cy="5205259"/>
            </a:xfrm>
            <a:solidFill>
              <a:schemeClr val="bg1">
                <a:lumMod val="50000"/>
              </a:schemeClr>
            </a:solidFill>
          </p:grpSpPr>
          <p:grpSp>
            <p:nvGrpSpPr>
              <p:cNvPr id="48" name="Group 47"/>
              <p:cNvGrpSpPr/>
              <p:nvPr/>
            </p:nvGrpSpPr>
            <p:grpSpPr>
              <a:xfrm>
                <a:off x="5848626" y="1287095"/>
                <a:ext cx="493035" cy="5205259"/>
                <a:chOff x="5848626" y="336441"/>
                <a:chExt cx="493035" cy="7117327"/>
              </a:xfrm>
              <a:grpFill/>
            </p:grpSpPr>
            <p:sp>
              <p:nvSpPr>
                <p:cNvPr id="53" name="Freeform 7"/>
                <p:cNvSpPr>
                  <a:spLocks/>
                </p:cNvSpPr>
                <p:nvPr/>
              </p:nvSpPr>
              <p:spPr bwMode="auto">
                <a:xfrm>
                  <a:off x="5868422" y="336441"/>
                  <a:ext cx="466701" cy="317474"/>
                </a:xfrm>
                <a:custGeom>
                  <a:avLst/>
                  <a:gdLst/>
                  <a:ahLst/>
                  <a:cxnLst>
                    <a:cxn ang="0">
                      <a:pos x="156" y="0"/>
                    </a:cxn>
                    <a:cxn ang="0">
                      <a:pos x="174" y="3"/>
                    </a:cxn>
                    <a:cxn ang="0">
                      <a:pos x="190" y="13"/>
                    </a:cxn>
                    <a:cxn ang="0">
                      <a:pos x="204" y="27"/>
                    </a:cxn>
                    <a:cxn ang="0">
                      <a:pos x="217" y="43"/>
                    </a:cxn>
                    <a:cxn ang="0">
                      <a:pos x="228" y="59"/>
                    </a:cxn>
                    <a:cxn ang="0">
                      <a:pos x="263" y="112"/>
                    </a:cxn>
                    <a:cxn ang="0">
                      <a:pos x="287" y="150"/>
                    </a:cxn>
                    <a:cxn ang="0">
                      <a:pos x="314" y="187"/>
                    </a:cxn>
                    <a:cxn ang="0">
                      <a:pos x="317" y="192"/>
                    </a:cxn>
                    <a:cxn ang="0">
                      <a:pos x="319" y="197"/>
                    </a:cxn>
                    <a:cxn ang="0">
                      <a:pos x="317" y="203"/>
                    </a:cxn>
                    <a:cxn ang="0">
                      <a:pos x="316" y="208"/>
                    </a:cxn>
                    <a:cxn ang="0">
                      <a:pos x="310" y="214"/>
                    </a:cxn>
                    <a:cxn ang="0">
                      <a:pos x="305" y="217"/>
                    </a:cxn>
                    <a:cxn ang="0">
                      <a:pos x="300" y="217"/>
                    </a:cxn>
                    <a:cxn ang="0">
                      <a:pos x="295" y="216"/>
                    </a:cxn>
                    <a:cxn ang="0">
                      <a:pos x="290" y="211"/>
                    </a:cxn>
                    <a:cxn ang="0">
                      <a:pos x="223" y="112"/>
                    </a:cxn>
                    <a:cxn ang="0">
                      <a:pos x="204" y="83"/>
                    </a:cxn>
                    <a:cxn ang="0">
                      <a:pos x="182" y="56"/>
                    </a:cxn>
                    <a:cxn ang="0">
                      <a:pos x="177" y="50"/>
                    </a:cxn>
                    <a:cxn ang="0">
                      <a:pos x="166" y="39"/>
                    </a:cxn>
                    <a:cxn ang="0">
                      <a:pos x="163" y="37"/>
                    </a:cxn>
                    <a:cxn ang="0">
                      <a:pos x="161" y="35"/>
                    </a:cxn>
                    <a:cxn ang="0">
                      <a:pos x="158" y="35"/>
                    </a:cxn>
                    <a:cxn ang="0">
                      <a:pos x="160" y="34"/>
                    </a:cxn>
                    <a:cxn ang="0">
                      <a:pos x="148" y="40"/>
                    </a:cxn>
                    <a:cxn ang="0">
                      <a:pos x="139" y="53"/>
                    </a:cxn>
                    <a:cxn ang="0">
                      <a:pos x="131" y="62"/>
                    </a:cxn>
                    <a:cxn ang="0">
                      <a:pos x="110" y="88"/>
                    </a:cxn>
                    <a:cxn ang="0">
                      <a:pos x="91" y="114"/>
                    </a:cxn>
                    <a:cxn ang="0">
                      <a:pos x="61" y="157"/>
                    </a:cxn>
                    <a:cxn ang="0">
                      <a:pos x="32" y="201"/>
                    </a:cxn>
                    <a:cxn ang="0">
                      <a:pos x="26" y="208"/>
                    </a:cxn>
                    <a:cxn ang="0">
                      <a:pos x="18" y="209"/>
                    </a:cxn>
                    <a:cxn ang="0">
                      <a:pos x="10" y="206"/>
                    </a:cxn>
                    <a:cxn ang="0">
                      <a:pos x="3" y="201"/>
                    </a:cxn>
                    <a:cxn ang="0">
                      <a:pos x="0" y="193"/>
                    </a:cxn>
                    <a:cxn ang="0">
                      <a:pos x="3" y="184"/>
                    </a:cxn>
                    <a:cxn ang="0">
                      <a:pos x="38" y="130"/>
                    </a:cxn>
                    <a:cxn ang="0">
                      <a:pos x="78" y="75"/>
                    </a:cxn>
                    <a:cxn ang="0">
                      <a:pos x="88" y="62"/>
                    </a:cxn>
                    <a:cxn ang="0">
                      <a:pos x="99" y="46"/>
                    </a:cxn>
                    <a:cxn ang="0">
                      <a:pos x="112" y="31"/>
                    </a:cxn>
                    <a:cxn ang="0">
                      <a:pos x="126" y="15"/>
                    </a:cxn>
                    <a:cxn ang="0">
                      <a:pos x="140" y="5"/>
                    </a:cxn>
                    <a:cxn ang="0">
                      <a:pos x="156" y="0"/>
                    </a:cxn>
                  </a:cxnLst>
                  <a:rect l="0" t="0" r="r" b="b"/>
                  <a:pathLst>
                    <a:path w="319" h="217">
                      <a:moveTo>
                        <a:pt x="156" y="0"/>
                      </a:moveTo>
                      <a:lnTo>
                        <a:pt x="174" y="3"/>
                      </a:lnTo>
                      <a:lnTo>
                        <a:pt x="190" y="13"/>
                      </a:lnTo>
                      <a:lnTo>
                        <a:pt x="204" y="27"/>
                      </a:lnTo>
                      <a:lnTo>
                        <a:pt x="217" y="43"/>
                      </a:lnTo>
                      <a:lnTo>
                        <a:pt x="228" y="59"/>
                      </a:lnTo>
                      <a:lnTo>
                        <a:pt x="263" y="112"/>
                      </a:lnTo>
                      <a:lnTo>
                        <a:pt x="287" y="150"/>
                      </a:lnTo>
                      <a:lnTo>
                        <a:pt x="314" y="187"/>
                      </a:lnTo>
                      <a:lnTo>
                        <a:pt x="317" y="192"/>
                      </a:lnTo>
                      <a:lnTo>
                        <a:pt x="319" y="197"/>
                      </a:lnTo>
                      <a:lnTo>
                        <a:pt x="317" y="203"/>
                      </a:lnTo>
                      <a:lnTo>
                        <a:pt x="316" y="208"/>
                      </a:lnTo>
                      <a:lnTo>
                        <a:pt x="310" y="214"/>
                      </a:lnTo>
                      <a:lnTo>
                        <a:pt x="305" y="217"/>
                      </a:lnTo>
                      <a:lnTo>
                        <a:pt x="300" y="217"/>
                      </a:lnTo>
                      <a:lnTo>
                        <a:pt x="295" y="216"/>
                      </a:lnTo>
                      <a:lnTo>
                        <a:pt x="290" y="211"/>
                      </a:lnTo>
                      <a:lnTo>
                        <a:pt x="223" y="112"/>
                      </a:lnTo>
                      <a:lnTo>
                        <a:pt x="204" y="83"/>
                      </a:lnTo>
                      <a:lnTo>
                        <a:pt x="182" y="56"/>
                      </a:lnTo>
                      <a:lnTo>
                        <a:pt x="177" y="50"/>
                      </a:lnTo>
                      <a:lnTo>
                        <a:pt x="166" y="39"/>
                      </a:lnTo>
                      <a:lnTo>
                        <a:pt x="163" y="37"/>
                      </a:lnTo>
                      <a:lnTo>
                        <a:pt x="161" y="35"/>
                      </a:lnTo>
                      <a:lnTo>
                        <a:pt x="158" y="35"/>
                      </a:lnTo>
                      <a:lnTo>
                        <a:pt x="160" y="34"/>
                      </a:lnTo>
                      <a:lnTo>
                        <a:pt x="148" y="40"/>
                      </a:lnTo>
                      <a:lnTo>
                        <a:pt x="139" y="53"/>
                      </a:lnTo>
                      <a:lnTo>
                        <a:pt x="131" y="62"/>
                      </a:lnTo>
                      <a:lnTo>
                        <a:pt x="110" y="88"/>
                      </a:lnTo>
                      <a:lnTo>
                        <a:pt x="91" y="114"/>
                      </a:lnTo>
                      <a:lnTo>
                        <a:pt x="61" y="157"/>
                      </a:lnTo>
                      <a:lnTo>
                        <a:pt x="32" y="201"/>
                      </a:lnTo>
                      <a:lnTo>
                        <a:pt x="26" y="208"/>
                      </a:lnTo>
                      <a:lnTo>
                        <a:pt x="18" y="209"/>
                      </a:lnTo>
                      <a:lnTo>
                        <a:pt x="10" y="206"/>
                      </a:lnTo>
                      <a:lnTo>
                        <a:pt x="3" y="201"/>
                      </a:lnTo>
                      <a:lnTo>
                        <a:pt x="0" y="193"/>
                      </a:lnTo>
                      <a:lnTo>
                        <a:pt x="3" y="184"/>
                      </a:lnTo>
                      <a:lnTo>
                        <a:pt x="38" y="130"/>
                      </a:lnTo>
                      <a:lnTo>
                        <a:pt x="78" y="75"/>
                      </a:lnTo>
                      <a:lnTo>
                        <a:pt x="88" y="62"/>
                      </a:lnTo>
                      <a:lnTo>
                        <a:pt x="99" y="46"/>
                      </a:lnTo>
                      <a:lnTo>
                        <a:pt x="112" y="31"/>
                      </a:lnTo>
                      <a:lnTo>
                        <a:pt x="126" y="15"/>
                      </a:lnTo>
                      <a:lnTo>
                        <a:pt x="140" y="5"/>
                      </a:lnTo>
                      <a:lnTo>
                        <a:pt x="1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8"/>
                <p:cNvSpPr>
                  <a:spLocks/>
                </p:cNvSpPr>
                <p:nvPr/>
              </p:nvSpPr>
              <p:spPr bwMode="auto">
                <a:xfrm>
                  <a:off x="5848626" y="7120201"/>
                  <a:ext cx="493035" cy="333567"/>
                </a:xfrm>
                <a:custGeom>
                  <a:avLst/>
                  <a:gdLst/>
                  <a:ahLst/>
                  <a:cxnLst>
                    <a:cxn ang="0">
                      <a:pos x="318" y="0"/>
                    </a:cxn>
                    <a:cxn ang="0">
                      <a:pos x="327" y="0"/>
                    </a:cxn>
                    <a:cxn ang="0">
                      <a:pos x="332" y="3"/>
                    </a:cxn>
                    <a:cxn ang="0">
                      <a:pos x="333" y="6"/>
                    </a:cxn>
                    <a:cxn ang="0">
                      <a:pos x="337" y="11"/>
                    </a:cxn>
                    <a:cxn ang="0">
                      <a:pos x="337" y="16"/>
                    </a:cxn>
                    <a:cxn ang="0">
                      <a:pos x="335" y="21"/>
                    </a:cxn>
                    <a:cxn ang="0">
                      <a:pos x="332" y="25"/>
                    </a:cxn>
                    <a:cxn ang="0">
                      <a:pos x="292" y="73"/>
                    </a:cxn>
                    <a:cxn ang="0">
                      <a:pos x="255" y="124"/>
                    </a:cxn>
                    <a:cxn ang="0">
                      <a:pos x="217" y="175"/>
                    </a:cxn>
                    <a:cxn ang="0">
                      <a:pos x="177" y="223"/>
                    </a:cxn>
                    <a:cxn ang="0">
                      <a:pos x="174" y="227"/>
                    </a:cxn>
                    <a:cxn ang="0">
                      <a:pos x="169" y="228"/>
                    </a:cxn>
                    <a:cxn ang="0">
                      <a:pos x="161" y="228"/>
                    </a:cxn>
                    <a:cxn ang="0">
                      <a:pos x="156" y="227"/>
                    </a:cxn>
                    <a:cxn ang="0">
                      <a:pos x="153" y="223"/>
                    </a:cxn>
                    <a:cxn ang="0">
                      <a:pos x="78" y="132"/>
                    </a:cxn>
                    <a:cxn ang="0">
                      <a:pos x="3" y="40"/>
                    </a:cxn>
                    <a:cxn ang="0">
                      <a:pos x="0" y="35"/>
                    </a:cxn>
                    <a:cxn ang="0">
                      <a:pos x="0" y="24"/>
                    </a:cxn>
                    <a:cxn ang="0">
                      <a:pos x="3" y="21"/>
                    </a:cxn>
                    <a:cxn ang="0">
                      <a:pos x="5" y="16"/>
                    </a:cxn>
                    <a:cxn ang="0">
                      <a:pos x="14" y="13"/>
                    </a:cxn>
                    <a:cxn ang="0">
                      <a:pos x="19" y="13"/>
                    </a:cxn>
                    <a:cxn ang="0">
                      <a:pos x="22" y="14"/>
                    </a:cxn>
                    <a:cxn ang="0">
                      <a:pos x="27" y="19"/>
                    </a:cxn>
                    <a:cxn ang="0">
                      <a:pos x="64" y="64"/>
                    </a:cxn>
                    <a:cxn ang="0">
                      <a:pos x="102" y="108"/>
                    </a:cxn>
                    <a:cxn ang="0">
                      <a:pos x="140" y="155"/>
                    </a:cxn>
                    <a:cxn ang="0">
                      <a:pos x="166" y="190"/>
                    </a:cxn>
                    <a:cxn ang="0">
                      <a:pos x="193" y="151"/>
                    </a:cxn>
                    <a:cxn ang="0">
                      <a:pos x="231" y="100"/>
                    </a:cxn>
                    <a:cxn ang="0">
                      <a:pos x="268" y="52"/>
                    </a:cxn>
                    <a:cxn ang="0">
                      <a:pos x="308" y="5"/>
                    </a:cxn>
                    <a:cxn ang="0">
                      <a:pos x="313" y="1"/>
                    </a:cxn>
                    <a:cxn ang="0">
                      <a:pos x="318" y="0"/>
                    </a:cxn>
                  </a:cxnLst>
                  <a:rect l="0" t="0" r="r" b="b"/>
                  <a:pathLst>
                    <a:path w="337" h="228">
                      <a:moveTo>
                        <a:pt x="318" y="0"/>
                      </a:moveTo>
                      <a:lnTo>
                        <a:pt x="327" y="0"/>
                      </a:lnTo>
                      <a:lnTo>
                        <a:pt x="332" y="3"/>
                      </a:lnTo>
                      <a:lnTo>
                        <a:pt x="333" y="6"/>
                      </a:lnTo>
                      <a:lnTo>
                        <a:pt x="337" y="11"/>
                      </a:lnTo>
                      <a:lnTo>
                        <a:pt x="337" y="16"/>
                      </a:lnTo>
                      <a:lnTo>
                        <a:pt x="335" y="21"/>
                      </a:lnTo>
                      <a:lnTo>
                        <a:pt x="332" y="25"/>
                      </a:lnTo>
                      <a:lnTo>
                        <a:pt x="292" y="73"/>
                      </a:lnTo>
                      <a:lnTo>
                        <a:pt x="255" y="124"/>
                      </a:lnTo>
                      <a:lnTo>
                        <a:pt x="217" y="175"/>
                      </a:lnTo>
                      <a:lnTo>
                        <a:pt x="177" y="223"/>
                      </a:lnTo>
                      <a:lnTo>
                        <a:pt x="174" y="227"/>
                      </a:lnTo>
                      <a:lnTo>
                        <a:pt x="169" y="228"/>
                      </a:lnTo>
                      <a:lnTo>
                        <a:pt x="161" y="228"/>
                      </a:lnTo>
                      <a:lnTo>
                        <a:pt x="156" y="227"/>
                      </a:lnTo>
                      <a:lnTo>
                        <a:pt x="153" y="223"/>
                      </a:lnTo>
                      <a:lnTo>
                        <a:pt x="78" y="132"/>
                      </a:lnTo>
                      <a:lnTo>
                        <a:pt x="3" y="40"/>
                      </a:lnTo>
                      <a:lnTo>
                        <a:pt x="0" y="35"/>
                      </a:lnTo>
                      <a:lnTo>
                        <a:pt x="0" y="24"/>
                      </a:lnTo>
                      <a:lnTo>
                        <a:pt x="3" y="21"/>
                      </a:lnTo>
                      <a:lnTo>
                        <a:pt x="5" y="16"/>
                      </a:lnTo>
                      <a:lnTo>
                        <a:pt x="14" y="13"/>
                      </a:lnTo>
                      <a:lnTo>
                        <a:pt x="19" y="13"/>
                      </a:lnTo>
                      <a:lnTo>
                        <a:pt x="22" y="14"/>
                      </a:lnTo>
                      <a:lnTo>
                        <a:pt x="27" y="19"/>
                      </a:lnTo>
                      <a:lnTo>
                        <a:pt x="64" y="64"/>
                      </a:lnTo>
                      <a:lnTo>
                        <a:pt x="102" y="108"/>
                      </a:lnTo>
                      <a:lnTo>
                        <a:pt x="140" y="155"/>
                      </a:lnTo>
                      <a:lnTo>
                        <a:pt x="166" y="190"/>
                      </a:lnTo>
                      <a:lnTo>
                        <a:pt x="193" y="151"/>
                      </a:lnTo>
                      <a:lnTo>
                        <a:pt x="231" y="100"/>
                      </a:lnTo>
                      <a:lnTo>
                        <a:pt x="268" y="52"/>
                      </a:lnTo>
                      <a:lnTo>
                        <a:pt x="308" y="5"/>
                      </a:lnTo>
                      <a:lnTo>
                        <a:pt x="313" y="1"/>
                      </a:lnTo>
                      <a:lnTo>
                        <a:pt x="3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9" name="Freeform 9"/>
              <p:cNvSpPr>
                <a:spLocks/>
              </p:cNvSpPr>
              <p:nvPr/>
            </p:nvSpPr>
            <p:spPr bwMode="auto">
              <a:xfrm>
                <a:off x="2567085" y="3844793"/>
                <a:ext cx="7057581" cy="42428"/>
              </a:xfrm>
              <a:custGeom>
                <a:avLst/>
                <a:gdLst/>
                <a:ahLst/>
                <a:cxnLst>
                  <a:cxn ang="0">
                    <a:pos x="10" y="0"/>
                  </a:cxn>
                  <a:cxn ang="0">
                    <a:pos x="4802" y="0"/>
                  </a:cxn>
                  <a:cxn ang="0">
                    <a:pos x="4815" y="2"/>
                  </a:cxn>
                  <a:cxn ang="0">
                    <a:pos x="4821" y="8"/>
                  </a:cxn>
                  <a:cxn ang="0">
                    <a:pos x="4824" y="15"/>
                  </a:cxn>
                  <a:cxn ang="0">
                    <a:pos x="4821" y="21"/>
                  </a:cxn>
                  <a:cxn ang="0">
                    <a:pos x="4815" y="28"/>
                  </a:cxn>
                  <a:cxn ang="0">
                    <a:pos x="4802" y="29"/>
                  </a:cxn>
                  <a:cxn ang="0">
                    <a:pos x="10" y="29"/>
                  </a:cxn>
                  <a:cxn ang="0">
                    <a:pos x="3" y="26"/>
                  </a:cxn>
                  <a:cxn ang="0">
                    <a:pos x="0" y="20"/>
                  </a:cxn>
                  <a:cxn ang="0">
                    <a:pos x="0" y="10"/>
                  </a:cxn>
                  <a:cxn ang="0">
                    <a:pos x="3" y="4"/>
                  </a:cxn>
                  <a:cxn ang="0">
                    <a:pos x="10" y="0"/>
                  </a:cxn>
                </a:cxnLst>
                <a:rect l="0" t="0" r="r" b="b"/>
                <a:pathLst>
                  <a:path w="4824" h="29">
                    <a:moveTo>
                      <a:pt x="10" y="0"/>
                    </a:moveTo>
                    <a:lnTo>
                      <a:pt x="4802" y="0"/>
                    </a:lnTo>
                    <a:lnTo>
                      <a:pt x="4815" y="2"/>
                    </a:lnTo>
                    <a:lnTo>
                      <a:pt x="4821" y="8"/>
                    </a:lnTo>
                    <a:lnTo>
                      <a:pt x="4824" y="15"/>
                    </a:lnTo>
                    <a:lnTo>
                      <a:pt x="4821" y="21"/>
                    </a:lnTo>
                    <a:lnTo>
                      <a:pt x="4815" y="28"/>
                    </a:lnTo>
                    <a:lnTo>
                      <a:pt x="4802" y="29"/>
                    </a:lnTo>
                    <a:lnTo>
                      <a:pt x="10" y="29"/>
                    </a:lnTo>
                    <a:lnTo>
                      <a:pt x="3" y="26"/>
                    </a:lnTo>
                    <a:lnTo>
                      <a:pt x="0" y="20"/>
                    </a:lnTo>
                    <a:lnTo>
                      <a:pt x="0" y="10"/>
                    </a:lnTo>
                    <a:lnTo>
                      <a:pt x="3" y="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
              <p:cNvSpPr>
                <a:spLocks/>
              </p:cNvSpPr>
              <p:nvPr/>
            </p:nvSpPr>
            <p:spPr bwMode="auto">
              <a:xfrm>
                <a:off x="9624665" y="3628267"/>
                <a:ext cx="317474" cy="466702"/>
              </a:xfrm>
              <a:custGeom>
                <a:avLst/>
                <a:gdLst/>
                <a:ahLst/>
                <a:cxnLst>
                  <a:cxn ang="0">
                    <a:pos x="24" y="0"/>
                  </a:cxn>
                  <a:cxn ang="0">
                    <a:pos x="34" y="3"/>
                  </a:cxn>
                  <a:cxn ang="0">
                    <a:pos x="142" y="78"/>
                  </a:cxn>
                  <a:cxn ang="0">
                    <a:pos x="155" y="88"/>
                  </a:cxn>
                  <a:cxn ang="0">
                    <a:pos x="171" y="99"/>
                  </a:cxn>
                  <a:cxn ang="0">
                    <a:pos x="187" y="112"/>
                  </a:cxn>
                  <a:cxn ang="0">
                    <a:pos x="203" y="126"/>
                  </a:cxn>
                  <a:cxn ang="0">
                    <a:pos x="213" y="142"/>
                  </a:cxn>
                  <a:cxn ang="0">
                    <a:pos x="217" y="158"/>
                  </a:cxn>
                  <a:cxn ang="0">
                    <a:pos x="214" y="176"/>
                  </a:cxn>
                  <a:cxn ang="0">
                    <a:pos x="203" y="192"/>
                  </a:cxn>
                  <a:cxn ang="0">
                    <a:pos x="190" y="206"/>
                  </a:cxn>
                  <a:cxn ang="0">
                    <a:pos x="158" y="228"/>
                  </a:cxn>
                  <a:cxn ang="0">
                    <a:pos x="67" y="289"/>
                  </a:cxn>
                  <a:cxn ang="0">
                    <a:pos x="31" y="316"/>
                  </a:cxn>
                  <a:cxn ang="0">
                    <a:pos x="26" y="319"/>
                  </a:cxn>
                  <a:cxn ang="0">
                    <a:pos x="15" y="319"/>
                  </a:cxn>
                  <a:cxn ang="0">
                    <a:pos x="10" y="316"/>
                  </a:cxn>
                  <a:cxn ang="0">
                    <a:pos x="5" y="314"/>
                  </a:cxn>
                  <a:cxn ang="0">
                    <a:pos x="2" y="310"/>
                  </a:cxn>
                  <a:cxn ang="0">
                    <a:pos x="0" y="305"/>
                  </a:cxn>
                  <a:cxn ang="0">
                    <a:pos x="0" y="300"/>
                  </a:cxn>
                  <a:cxn ang="0">
                    <a:pos x="2" y="297"/>
                  </a:cxn>
                  <a:cxn ang="0">
                    <a:pos x="7" y="292"/>
                  </a:cxn>
                  <a:cxn ang="0">
                    <a:pos x="39" y="268"/>
                  </a:cxn>
                  <a:cxn ang="0">
                    <a:pos x="134" y="204"/>
                  </a:cxn>
                  <a:cxn ang="0">
                    <a:pos x="161" y="182"/>
                  </a:cxn>
                  <a:cxn ang="0">
                    <a:pos x="166" y="177"/>
                  </a:cxn>
                  <a:cxn ang="0">
                    <a:pos x="173" y="172"/>
                  </a:cxn>
                  <a:cxn ang="0">
                    <a:pos x="177" y="166"/>
                  </a:cxn>
                  <a:cxn ang="0">
                    <a:pos x="179" y="164"/>
                  </a:cxn>
                  <a:cxn ang="0">
                    <a:pos x="182" y="158"/>
                  </a:cxn>
                  <a:cxn ang="0">
                    <a:pos x="176" y="150"/>
                  </a:cxn>
                  <a:cxn ang="0">
                    <a:pos x="153" y="131"/>
                  </a:cxn>
                  <a:cxn ang="0">
                    <a:pos x="104" y="92"/>
                  </a:cxn>
                  <a:cxn ang="0">
                    <a:pos x="61" y="62"/>
                  </a:cxn>
                  <a:cxn ang="0">
                    <a:pos x="16" y="33"/>
                  </a:cxn>
                  <a:cxn ang="0">
                    <a:pos x="10" y="27"/>
                  </a:cxn>
                  <a:cxn ang="0">
                    <a:pos x="8" y="17"/>
                  </a:cxn>
                  <a:cxn ang="0">
                    <a:pos x="12" y="9"/>
                  </a:cxn>
                  <a:cxn ang="0">
                    <a:pos x="16" y="3"/>
                  </a:cxn>
                  <a:cxn ang="0">
                    <a:pos x="24" y="0"/>
                  </a:cxn>
                </a:cxnLst>
                <a:rect l="0" t="0" r="r" b="b"/>
                <a:pathLst>
                  <a:path w="217" h="319">
                    <a:moveTo>
                      <a:pt x="24" y="0"/>
                    </a:moveTo>
                    <a:lnTo>
                      <a:pt x="34" y="3"/>
                    </a:lnTo>
                    <a:lnTo>
                      <a:pt x="142" y="78"/>
                    </a:lnTo>
                    <a:lnTo>
                      <a:pt x="155" y="88"/>
                    </a:lnTo>
                    <a:lnTo>
                      <a:pt x="171" y="99"/>
                    </a:lnTo>
                    <a:lnTo>
                      <a:pt x="187" y="112"/>
                    </a:lnTo>
                    <a:lnTo>
                      <a:pt x="203" y="126"/>
                    </a:lnTo>
                    <a:lnTo>
                      <a:pt x="213" y="142"/>
                    </a:lnTo>
                    <a:lnTo>
                      <a:pt x="217" y="158"/>
                    </a:lnTo>
                    <a:lnTo>
                      <a:pt x="214" y="176"/>
                    </a:lnTo>
                    <a:lnTo>
                      <a:pt x="203" y="192"/>
                    </a:lnTo>
                    <a:lnTo>
                      <a:pt x="190" y="206"/>
                    </a:lnTo>
                    <a:lnTo>
                      <a:pt x="158" y="228"/>
                    </a:lnTo>
                    <a:lnTo>
                      <a:pt x="67" y="289"/>
                    </a:lnTo>
                    <a:lnTo>
                      <a:pt x="31" y="316"/>
                    </a:lnTo>
                    <a:lnTo>
                      <a:pt x="26" y="319"/>
                    </a:lnTo>
                    <a:lnTo>
                      <a:pt x="15" y="319"/>
                    </a:lnTo>
                    <a:lnTo>
                      <a:pt x="10" y="316"/>
                    </a:lnTo>
                    <a:lnTo>
                      <a:pt x="5" y="314"/>
                    </a:lnTo>
                    <a:lnTo>
                      <a:pt x="2" y="310"/>
                    </a:lnTo>
                    <a:lnTo>
                      <a:pt x="0" y="305"/>
                    </a:lnTo>
                    <a:lnTo>
                      <a:pt x="0" y="300"/>
                    </a:lnTo>
                    <a:lnTo>
                      <a:pt x="2" y="297"/>
                    </a:lnTo>
                    <a:lnTo>
                      <a:pt x="7" y="292"/>
                    </a:lnTo>
                    <a:lnTo>
                      <a:pt x="39" y="268"/>
                    </a:lnTo>
                    <a:lnTo>
                      <a:pt x="134" y="204"/>
                    </a:lnTo>
                    <a:lnTo>
                      <a:pt x="161" y="182"/>
                    </a:lnTo>
                    <a:lnTo>
                      <a:pt x="166" y="177"/>
                    </a:lnTo>
                    <a:lnTo>
                      <a:pt x="173" y="172"/>
                    </a:lnTo>
                    <a:lnTo>
                      <a:pt x="177" y="166"/>
                    </a:lnTo>
                    <a:lnTo>
                      <a:pt x="179" y="164"/>
                    </a:lnTo>
                    <a:lnTo>
                      <a:pt x="182" y="158"/>
                    </a:lnTo>
                    <a:lnTo>
                      <a:pt x="176" y="150"/>
                    </a:lnTo>
                    <a:lnTo>
                      <a:pt x="153" y="131"/>
                    </a:lnTo>
                    <a:lnTo>
                      <a:pt x="104" y="92"/>
                    </a:lnTo>
                    <a:lnTo>
                      <a:pt x="61" y="62"/>
                    </a:lnTo>
                    <a:lnTo>
                      <a:pt x="16" y="33"/>
                    </a:lnTo>
                    <a:lnTo>
                      <a:pt x="10" y="27"/>
                    </a:lnTo>
                    <a:lnTo>
                      <a:pt x="8" y="17"/>
                    </a:lnTo>
                    <a:lnTo>
                      <a:pt x="12" y="9"/>
                    </a:lnTo>
                    <a:lnTo>
                      <a:pt x="16" y="3"/>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1"/>
              <p:cNvSpPr>
                <a:spLocks/>
              </p:cNvSpPr>
              <p:nvPr/>
            </p:nvSpPr>
            <p:spPr bwMode="auto">
              <a:xfrm>
                <a:off x="2246685" y="3616563"/>
                <a:ext cx="332104" cy="494499"/>
              </a:xfrm>
              <a:custGeom>
                <a:avLst/>
                <a:gdLst/>
                <a:ahLst/>
                <a:cxnLst>
                  <a:cxn ang="0">
                    <a:pos x="198" y="0"/>
                  </a:cxn>
                  <a:cxn ang="0">
                    <a:pos x="208" y="3"/>
                  </a:cxn>
                  <a:cxn ang="0">
                    <a:pos x="211" y="6"/>
                  </a:cxn>
                  <a:cxn ang="0">
                    <a:pos x="213" y="9"/>
                  </a:cxn>
                  <a:cxn ang="0">
                    <a:pos x="214" y="14"/>
                  </a:cxn>
                  <a:cxn ang="0">
                    <a:pos x="211" y="24"/>
                  </a:cxn>
                  <a:cxn ang="0">
                    <a:pos x="206" y="29"/>
                  </a:cxn>
                  <a:cxn ang="0">
                    <a:pos x="114" y="104"/>
                  </a:cxn>
                  <a:cxn ang="0">
                    <a:pos x="34" y="166"/>
                  </a:cxn>
                  <a:cxn ang="0">
                    <a:pos x="69" y="195"/>
                  </a:cxn>
                  <a:cxn ang="0">
                    <a:pos x="120" y="233"/>
                  </a:cxn>
                  <a:cxn ang="0">
                    <a:pos x="171" y="270"/>
                  </a:cxn>
                  <a:cxn ang="0">
                    <a:pos x="221" y="310"/>
                  </a:cxn>
                  <a:cxn ang="0">
                    <a:pos x="227" y="319"/>
                  </a:cxn>
                  <a:cxn ang="0">
                    <a:pos x="227" y="324"/>
                  </a:cxn>
                  <a:cxn ang="0">
                    <a:pos x="225" y="329"/>
                  </a:cxn>
                  <a:cxn ang="0">
                    <a:pos x="224" y="332"/>
                  </a:cxn>
                  <a:cxn ang="0">
                    <a:pos x="221" y="335"/>
                  </a:cxn>
                  <a:cxn ang="0">
                    <a:pos x="217" y="337"/>
                  </a:cxn>
                  <a:cxn ang="0">
                    <a:pos x="213" y="338"/>
                  </a:cxn>
                  <a:cxn ang="0">
                    <a:pos x="208" y="337"/>
                  </a:cxn>
                  <a:cxn ang="0">
                    <a:pos x="203" y="334"/>
                  </a:cxn>
                  <a:cxn ang="0">
                    <a:pos x="155" y="294"/>
                  </a:cxn>
                  <a:cxn ang="0">
                    <a:pos x="104" y="257"/>
                  </a:cxn>
                  <a:cxn ang="0">
                    <a:pos x="53" y="219"/>
                  </a:cxn>
                  <a:cxn ang="0">
                    <a:pos x="5" y="179"/>
                  </a:cxn>
                  <a:cxn ang="0">
                    <a:pos x="2" y="176"/>
                  </a:cxn>
                  <a:cxn ang="0">
                    <a:pos x="0" y="171"/>
                  </a:cxn>
                  <a:cxn ang="0">
                    <a:pos x="0" y="161"/>
                  </a:cxn>
                  <a:cxn ang="0">
                    <a:pos x="2" y="158"/>
                  </a:cxn>
                  <a:cxn ang="0">
                    <a:pos x="5" y="155"/>
                  </a:cxn>
                  <a:cxn ang="0">
                    <a:pos x="96" y="80"/>
                  </a:cxn>
                  <a:cxn ang="0">
                    <a:pos x="189" y="5"/>
                  </a:cxn>
                  <a:cxn ang="0">
                    <a:pos x="193" y="1"/>
                  </a:cxn>
                  <a:cxn ang="0">
                    <a:pos x="198" y="0"/>
                  </a:cxn>
                </a:cxnLst>
                <a:rect l="0" t="0" r="r" b="b"/>
                <a:pathLst>
                  <a:path w="227" h="338">
                    <a:moveTo>
                      <a:pt x="198" y="0"/>
                    </a:moveTo>
                    <a:lnTo>
                      <a:pt x="208" y="3"/>
                    </a:lnTo>
                    <a:lnTo>
                      <a:pt x="211" y="6"/>
                    </a:lnTo>
                    <a:lnTo>
                      <a:pt x="213" y="9"/>
                    </a:lnTo>
                    <a:lnTo>
                      <a:pt x="214" y="14"/>
                    </a:lnTo>
                    <a:lnTo>
                      <a:pt x="211" y="24"/>
                    </a:lnTo>
                    <a:lnTo>
                      <a:pt x="206" y="29"/>
                    </a:lnTo>
                    <a:lnTo>
                      <a:pt x="114" y="104"/>
                    </a:lnTo>
                    <a:lnTo>
                      <a:pt x="34" y="166"/>
                    </a:lnTo>
                    <a:lnTo>
                      <a:pt x="69" y="195"/>
                    </a:lnTo>
                    <a:lnTo>
                      <a:pt x="120" y="233"/>
                    </a:lnTo>
                    <a:lnTo>
                      <a:pt x="171" y="270"/>
                    </a:lnTo>
                    <a:lnTo>
                      <a:pt x="221" y="310"/>
                    </a:lnTo>
                    <a:lnTo>
                      <a:pt x="227" y="319"/>
                    </a:lnTo>
                    <a:lnTo>
                      <a:pt x="227" y="324"/>
                    </a:lnTo>
                    <a:lnTo>
                      <a:pt x="225" y="329"/>
                    </a:lnTo>
                    <a:lnTo>
                      <a:pt x="224" y="332"/>
                    </a:lnTo>
                    <a:lnTo>
                      <a:pt x="221" y="335"/>
                    </a:lnTo>
                    <a:lnTo>
                      <a:pt x="217" y="337"/>
                    </a:lnTo>
                    <a:lnTo>
                      <a:pt x="213" y="338"/>
                    </a:lnTo>
                    <a:lnTo>
                      <a:pt x="208" y="337"/>
                    </a:lnTo>
                    <a:lnTo>
                      <a:pt x="203" y="334"/>
                    </a:lnTo>
                    <a:lnTo>
                      <a:pt x="155" y="294"/>
                    </a:lnTo>
                    <a:lnTo>
                      <a:pt x="104" y="257"/>
                    </a:lnTo>
                    <a:lnTo>
                      <a:pt x="53" y="219"/>
                    </a:lnTo>
                    <a:lnTo>
                      <a:pt x="5" y="179"/>
                    </a:lnTo>
                    <a:lnTo>
                      <a:pt x="2" y="176"/>
                    </a:lnTo>
                    <a:lnTo>
                      <a:pt x="0" y="171"/>
                    </a:lnTo>
                    <a:lnTo>
                      <a:pt x="0" y="161"/>
                    </a:lnTo>
                    <a:lnTo>
                      <a:pt x="2" y="158"/>
                    </a:lnTo>
                    <a:lnTo>
                      <a:pt x="5" y="155"/>
                    </a:lnTo>
                    <a:lnTo>
                      <a:pt x="96" y="80"/>
                    </a:lnTo>
                    <a:lnTo>
                      <a:pt x="189" y="5"/>
                    </a:lnTo>
                    <a:lnTo>
                      <a:pt x="193" y="1"/>
                    </a:lnTo>
                    <a:lnTo>
                      <a:pt x="1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4" name="TextBox 43"/>
            <p:cNvSpPr txBox="1"/>
            <p:nvPr/>
          </p:nvSpPr>
          <p:spPr>
            <a:xfrm>
              <a:off x="620207" y="3477490"/>
              <a:ext cx="1404552" cy="584775"/>
            </a:xfrm>
            <a:prstGeom prst="rect">
              <a:avLst/>
            </a:prstGeom>
            <a:noFill/>
          </p:spPr>
          <p:txBody>
            <a:bodyPr wrap="none" rtlCol="0">
              <a:spAutoFit/>
            </a:bodyPr>
            <a:lstStyle/>
            <a:p>
              <a:pPr algn="ctr"/>
              <a:r>
                <a:rPr lang="en-US" sz="1600" dirty="0">
                  <a:solidFill>
                    <a:schemeClr val="tx1">
                      <a:lumMod val="85000"/>
                      <a:lumOff val="15000"/>
                    </a:schemeClr>
                  </a:solidFill>
                  <a:latin typeface="Arial" pitchFamily="34" charset="0"/>
                  <a:cs typeface="Arial" pitchFamily="34" charset="0"/>
                </a:rPr>
                <a:t>LOOSE LINK</a:t>
              </a:r>
              <a:br>
                <a:rPr lang="en-US" sz="1600" dirty="0">
                  <a:solidFill>
                    <a:schemeClr val="tx1">
                      <a:lumMod val="85000"/>
                      <a:lumOff val="15000"/>
                    </a:schemeClr>
                  </a:solidFill>
                  <a:latin typeface="Arial" pitchFamily="34" charset="0"/>
                  <a:cs typeface="Arial" pitchFamily="34" charset="0"/>
                </a:rPr>
              </a:br>
              <a:r>
                <a:rPr lang="en-US" sz="1600" dirty="0">
                  <a:solidFill>
                    <a:schemeClr val="tx1">
                      <a:lumMod val="85000"/>
                      <a:lumOff val="15000"/>
                    </a:schemeClr>
                  </a:solidFill>
                  <a:latin typeface="Arial" pitchFamily="34" charset="0"/>
                  <a:cs typeface="Arial" pitchFamily="34" charset="0"/>
                </a:rPr>
                <a:t>TO CLASS</a:t>
              </a:r>
            </a:p>
          </p:txBody>
        </p:sp>
        <p:sp>
          <p:nvSpPr>
            <p:cNvPr id="45" name="TextBox 44"/>
            <p:cNvSpPr txBox="1"/>
            <p:nvPr/>
          </p:nvSpPr>
          <p:spPr>
            <a:xfrm>
              <a:off x="10079900" y="3477490"/>
              <a:ext cx="1309461" cy="584775"/>
            </a:xfrm>
            <a:prstGeom prst="rect">
              <a:avLst/>
            </a:prstGeom>
            <a:noFill/>
          </p:spPr>
          <p:txBody>
            <a:bodyPr wrap="none" rtlCol="0">
              <a:spAutoFit/>
            </a:bodyPr>
            <a:lstStyle/>
            <a:p>
              <a:pPr algn="ctr"/>
              <a:r>
                <a:rPr lang="en-US" sz="1600" dirty="0">
                  <a:solidFill>
                    <a:schemeClr val="tx1">
                      <a:lumMod val="85000"/>
                      <a:lumOff val="15000"/>
                    </a:schemeClr>
                  </a:solidFill>
                  <a:latin typeface="Arial" pitchFamily="34" charset="0"/>
                  <a:cs typeface="Arial" pitchFamily="34" charset="0"/>
                </a:rPr>
                <a:t>TIGHT LINK</a:t>
              </a:r>
              <a:br>
                <a:rPr lang="en-US" sz="1600" dirty="0">
                  <a:solidFill>
                    <a:schemeClr val="tx1">
                      <a:lumMod val="85000"/>
                      <a:lumOff val="15000"/>
                    </a:schemeClr>
                  </a:solidFill>
                  <a:latin typeface="Arial" pitchFamily="34" charset="0"/>
                  <a:cs typeface="Arial" pitchFamily="34" charset="0"/>
                </a:rPr>
              </a:br>
              <a:r>
                <a:rPr lang="en-US" sz="1600" dirty="0">
                  <a:solidFill>
                    <a:schemeClr val="tx1">
                      <a:lumMod val="85000"/>
                      <a:lumOff val="15000"/>
                    </a:schemeClr>
                  </a:solidFill>
                  <a:latin typeface="Arial" pitchFamily="34" charset="0"/>
                  <a:cs typeface="Arial" pitchFamily="34" charset="0"/>
                </a:rPr>
                <a:t>TO CLASS</a:t>
              </a:r>
            </a:p>
          </p:txBody>
        </p:sp>
        <p:sp>
          <p:nvSpPr>
            <p:cNvPr id="46" name="TextBox 45"/>
            <p:cNvSpPr txBox="1"/>
            <p:nvPr/>
          </p:nvSpPr>
          <p:spPr>
            <a:xfrm>
              <a:off x="4136271" y="767311"/>
              <a:ext cx="3878242" cy="338554"/>
            </a:xfrm>
            <a:prstGeom prst="rect">
              <a:avLst/>
            </a:prstGeom>
            <a:noFill/>
          </p:spPr>
          <p:txBody>
            <a:bodyPr wrap="none" rtlCol="0">
              <a:spAutoFit/>
            </a:bodyPr>
            <a:lstStyle/>
            <a:p>
              <a:pPr algn="ctr"/>
              <a:r>
                <a:rPr lang="en-US" sz="1600" dirty="0">
                  <a:solidFill>
                    <a:schemeClr val="tx1">
                      <a:lumMod val="85000"/>
                      <a:lumOff val="15000"/>
                    </a:schemeClr>
                  </a:solidFill>
                  <a:latin typeface="Arial" pitchFamily="34" charset="0"/>
                  <a:cs typeface="Arial" pitchFamily="34" charset="0"/>
                </a:rPr>
                <a:t>HIGH INSTRUCTOR COLLABORATION</a:t>
              </a:r>
            </a:p>
          </p:txBody>
        </p:sp>
        <p:sp>
          <p:nvSpPr>
            <p:cNvPr id="47" name="TextBox 46"/>
            <p:cNvSpPr txBox="1"/>
            <p:nvPr/>
          </p:nvSpPr>
          <p:spPr>
            <a:xfrm>
              <a:off x="4832913" y="6434731"/>
              <a:ext cx="2516395" cy="338554"/>
            </a:xfrm>
            <a:prstGeom prst="rect">
              <a:avLst/>
            </a:prstGeom>
            <a:noFill/>
          </p:spPr>
          <p:txBody>
            <a:bodyPr wrap="none" rtlCol="0">
              <a:spAutoFit/>
            </a:bodyPr>
            <a:lstStyle/>
            <a:p>
              <a:pPr algn="ctr"/>
              <a:r>
                <a:rPr lang="en-US" sz="1600" dirty="0">
                  <a:solidFill>
                    <a:schemeClr val="tx1">
                      <a:lumMod val="85000"/>
                      <a:lumOff val="15000"/>
                    </a:schemeClr>
                  </a:solidFill>
                  <a:latin typeface="Arial" pitchFamily="34" charset="0"/>
                  <a:cs typeface="Arial" pitchFamily="34" charset="0"/>
                </a:rPr>
                <a:t>HIGH LEAD AUTONOMY</a:t>
              </a:r>
            </a:p>
          </p:txBody>
        </p:sp>
      </p:grpSp>
      <p:sp>
        <p:nvSpPr>
          <p:cNvPr id="61" name="TextBox 60">
            <a:extLst>
              <a:ext uri="{FF2B5EF4-FFF2-40B4-BE49-F238E27FC236}">
                <a16:creationId xmlns:a16="http://schemas.microsoft.com/office/drawing/2014/main" id="{F9C9F246-2984-974B-A286-944822D6D73B}"/>
              </a:ext>
            </a:extLst>
          </p:cNvPr>
          <p:cNvSpPr txBox="1"/>
          <p:nvPr/>
        </p:nvSpPr>
        <p:spPr>
          <a:xfrm>
            <a:off x="5373431" y="3940767"/>
            <a:ext cx="1379068" cy="613053"/>
          </a:xfrm>
          <a:prstGeom prst="snipRoundRect">
            <a:avLst/>
          </a:prstGeom>
          <a:solidFill>
            <a:srgbClr val="3A3680"/>
          </a:solidFill>
        </p:spPr>
        <p:txBody>
          <a:bodyPr wrap="none" rtlCol="0">
            <a:spAutoFit/>
          </a:bodyPr>
          <a:lstStyle/>
          <a:p>
            <a:r>
              <a:rPr lang="en-US" sz="1600" dirty="0">
                <a:solidFill>
                  <a:schemeClr val="bg1"/>
                </a:solidFill>
                <a:latin typeface="Arial" pitchFamily="34" charset="0"/>
                <a:cs typeface="Arial" pitchFamily="34" charset="0"/>
              </a:rPr>
              <a:t>SFSU </a:t>
            </a:r>
            <a:br>
              <a:rPr lang="en-US" sz="1600" dirty="0">
                <a:solidFill>
                  <a:schemeClr val="bg1"/>
                </a:solidFill>
                <a:latin typeface="Arial" pitchFamily="34" charset="0"/>
                <a:cs typeface="Arial" pitchFamily="34" charset="0"/>
              </a:rPr>
            </a:br>
            <a:r>
              <a:rPr lang="en-US" sz="1600" dirty="0">
                <a:solidFill>
                  <a:schemeClr val="bg1"/>
                </a:solidFill>
                <a:latin typeface="Arial" pitchFamily="34" charset="0"/>
                <a:cs typeface="Arial" pitchFamily="34" charset="0"/>
              </a:rPr>
              <a:t>LA program </a:t>
            </a:r>
          </a:p>
        </p:txBody>
      </p:sp>
      <p:sp>
        <p:nvSpPr>
          <p:cNvPr id="62" name="TextBox 61">
            <a:extLst>
              <a:ext uri="{FF2B5EF4-FFF2-40B4-BE49-F238E27FC236}">
                <a16:creationId xmlns:a16="http://schemas.microsoft.com/office/drawing/2014/main" id="{F3820815-31A0-284E-8396-B77BB3A3EB7B}"/>
              </a:ext>
            </a:extLst>
          </p:cNvPr>
          <p:cNvSpPr txBox="1"/>
          <p:nvPr/>
        </p:nvSpPr>
        <p:spPr>
          <a:xfrm>
            <a:off x="3498556" y="5219186"/>
            <a:ext cx="1739305" cy="354925"/>
          </a:xfrm>
          <a:prstGeom prst="snipRound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solidFill>
                  <a:schemeClr val="tx1"/>
                </a:solidFill>
                <a:latin typeface="Arial" pitchFamily="34" charset="0"/>
                <a:cs typeface="Arial" pitchFamily="34" charset="0"/>
              </a:rPr>
              <a:t>Tutors in centers</a:t>
            </a:r>
          </a:p>
        </p:txBody>
      </p:sp>
      <p:sp>
        <p:nvSpPr>
          <p:cNvPr id="63" name="TextBox 62">
            <a:extLst>
              <a:ext uri="{FF2B5EF4-FFF2-40B4-BE49-F238E27FC236}">
                <a16:creationId xmlns:a16="http://schemas.microsoft.com/office/drawing/2014/main" id="{F064B0A0-99A8-E04E-912B-2AFA5726071A}"/>
              </a:ext>
            </a:extLst>
          </p:cNvPr>
          <p:cNvSpPr txBox="1"/>
          <p:nvPr/>
        </p:nvSpPr>
        <p:spPr>
          <a:xfrm>
            <a:off x="8353828" y="5440091"/>
            <a:ext cx="1364476" cy="354925"/>
          </a:xfrm>
          <a:prstGeom prst="snipRound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solidFill>
                  <a:schemeClr val="tx1"/>
                </a:solidFill>
                <a:latin typeface="Arial" pitchFamily="34" charset="0"/>
                <a:cs typeface="Arial" pitchFamily="34" charset="0"/>
              </a:rPr>
              <a:t>SI Programs</a:t>
            </a:r>
          </a:p>
        </p:txBody>
      </p:sp>
      <p:sp>
        <p:nvSpPr>
          <p:cNvPr id="64" name="TextBox 63">
            <a:extLst>
              <a:ext uri="{FF2B5EF4-FFF2-40B4-BE49-F238E27FC236}">
                <a16:creationId xmlns:a16="http://schemas.microsoft.com/office/drawing/2014/main" id="{8BFFC14F-5199-244F-9E3B-778F35E5B960}"/>
              </a:ext>
            </a:extLst>
          </p:cNvPr>
          <p:cNvSpPr txBox="1"/>
          <p:nvPr/>
        </p:nvSpPr>
        <p:spPr>
          <a:xfrm>
            <a:off x="7911029" y="1420895"/>
            <a:ext cx="1802638" cy="354925"/>
          </a:xfrm>
          <a:prstGeom prst="snipRoundRect">
            <a:avLst/>
          </a:prstGeom>
          <a:no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solidFill>
                  <a:schemeClr val="tx1"/>
                </a:solidFill>
                <a:latin typeface="Arial" pitchFamily="34" charset="0"/>
                <a:cs typeface="Arial" pitchFamily="34" charset="0"/>
              </a:rPr>
              <a:t>Embedded Peers</a:t>
            </a:r>
          </a:p>
        </p:txBody>
      </p:sp>
      <p:sp>
        <p:nvSpPr>
          <p:cNvPr id="29" name="Rectangle 28">
            <a:extLst>
              <a:ext uri="{FF2B5EF4-FFF2-40B4-BE49-F238E27FC236}">
                <a16:creationId xmlns:a16="http://schemas.microsoft.com/office/drawing/2014/main" id="{48C35363-13EF-CF4A-AB4F-7A24564BAA5A}"/>
              </a:ext>
            </a:extLst>
          </p:cNvPr>
          <p:cNvSpPr/>
          <p:nvPr/>
        </p:nvSpPr>
        <p:spPr>
          <a:xfrm>
            <a:off x="0" y="6349654"/>
            <a:ext cx="4416463" cy="508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Big Picture</a:t>
            </a:r>
          </a:p>
        </p:txBody>
      </p:sp>
      <p:sp>
        <p:nvSpPr>
          <p:cNvPr id="30" name="TextBox 29">
            <a:extLst>
              <a:ext uri="{FF2B5EF4-FFF2-40B4-BE49-F238E27FC236}">
                <a16:creationId xmlns:a16="http://schemas.microsoft.com/office/drawing/2014/main" id="{317B4179-601D-9443-B7EF-D29F26D3F53E}"/>
              </a:ext>
            </a:extLst>
          </p:cNvPr>
          <p:cNvSpPr txBox="1"/>
          <p:nvPr/>
        </p:nvSpPr>
        <p:spPr>
          <a:xfrm>
            <a:off x="7121979" y="3838607"/>
            <a:ext cx="1379061" cy="451723"/>
          </a:xfrm>
          <a:prstGeom prst="snipRoundRect">
            <a:avLst/>
          </a:prstGeom>
          <a:solidFill>
            <a:schemeClr val="accent6"/>
          </a:solidFill>
        </p:spPr>
        <p:txBody>
          <a:bodyPr wrap="square" rtlCol="0">
            <a:spAutoFit/>
          </a:bodyPr>
          <a:lstStyle/>
          <a:p>
            <a:r>
              <a:rPr lang="en-US" sz="1100" dirty="0">
                <a:solidFill>
                  <a:schemeClr val="bg1"/>
                </a:solidFill>
                <a:latin typeface="Arial" pitchFamily="34" charset="0"/>
                <a:cs typeface="Arial" pitchFamily="34" charset="0"/>
              </a:rPr>
              <a:t>HSU SI embedded tutors  </a:t>
            </a:r>
          </a:p>
        </p:txBody>
      </p:sp>
      <p:sp>
        <p:nvSpPr>
          <p:cNvPr id="31" name="TextBox 30">
            <a:extLst>
              <a:ext uri="{FF2B5EF4-FFF2-40B4-BE49-F238E27FC236}">
                <a16:creationId xmlns:a16="http://schemas.microsoft.com/office/drawing/2014/main" id="{32E3303C-909A-734F-AB77-423046004592}"/>
              </a:ext>
            </a:extLst>
          </p:cNvPr>
          <p:cNvSpPr txBox="1"/>
          <p:nvPr/>
        </p:nvSpPr>
        <p:spPr>
          <a:xfrm>
            <a:off x="7669863" y="3010225"/>
            <a:ext cx="1312077" cy="419457"/>
          </a:xfrm>
          <a:prstGeom prst="snipRoundRect">
            <a:avLst/>
          </a:prstGeom>
          <a:solidFill>
            <a:schemeClr val="accent6"/>
          </a:solidFill>
        </p:spPr>
        <p:txBody>
          <a:bodyPr wrap="square" rtlCol="0">
            <a:spAutoFit/>
          </a:bodyPr>
          <a:lstStyle/>
          <a:p>
            <a:r>
              <a:rPr lang="en-US" sz="1000" dirty="0">
                <a:solidFill>
                  <a:schemeClr val="bg1"/>
                </a:solidFill>
                <a:latin typeface="Arial" pitchFamily="34" charset="0"/>
                <a:cs typeface="Arial" pitchFamily="34" charset="0"/>
              </a:rPr>
              <a:t>HSU Embedded Tutors</a:t>
            </a:r>
          </a:p>
        </p:txBody>
      </p:sp>
      <p:sp>
        <p:nvSpPr>
          <p:cNvPr id="32" name="TextBox 31">
            <a:extLst>
              <a:ext uri="{FF2B5EF4-FFF2-40B4-BE49-F238E27FC236}">
                <a16:creationId xmlns:a16="http://schemas.microsoft.com/office/drawing/2014/main" id="{BBCF12F7-C9F4-AC44-ABE0-A64D39EE174F}"/>
              </a:ext>
            </a:extLst>
          </p:cNvPr>
          <p:cNvSpPr txBox="1"/>
          <p:nvPr/>
        </p:nvSpPr>
        <p:spPr>
          <a:xfrm>
            <a:off x="4555037" y="2712515"/>
            <a:ext cx="2366267" cy="322659"/>
          </a:xfrm>
          <a:prstGeom prst="snipRoundRect">
            <a:avLst/>
          </a:prstGeom>
          <a:solidFill>
            <a:schemeClr val="tx2">
              <a:lumMod val="60000"/>
              <a:lumOff val="40000"/>
            </a:schemeClr>
          </a:solidFill>
        </p:spPr>
        <p:txBody>
          <a:bodyPr wrap="square" rtlCol="0">
            <a:spAutoFit/>
          </a:bodyPr>
          <a:lstStyle/>
          <a:p>
            <a:r>
              <a:rPr lang="en-US" sz="1400" dirty="0">
                <a:solidFill>
                  <a:schemeClr val="bg1"/>
                </a:solidFill>
                <a:latin typeface="Arial" pitchFamily="34" charset="0"/>
                <a:cs typeface="Arial" pitchFamily="34" charset="0"/>
              </a:rPr>
              <a:t>CSU East Bay LA program</a:t>
            </a:r>
          </a:p>
        </p:txBody>
      </p:sp>
    </p:spTree>
    <p:extLst>
      <p:ext uri="{BB962C8B-B14F-4D97-AF65-F5344CB8AC3E}">
        <p14:creationId xmlns:p14="http://schemas.microsoft.com/office/powerpoint/2010/main" val="287578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animBg="1"/>
      <p:bldP spid="80" grpId="0" animBg="1"/>
      <p:bldP spid="87" grpId="0" animBg="1"/>
      <p:bldP spid="93" grpId="0"/>
      <p:bldP spid="96" grpId="0"/>
      <p:bldP spid="97" grpId="0" animBg="1"/>
      <p:bldP spid="98" grpId="0" animBg="1"/>
      <p:bldP spid="61" grpId="0" animBg="1"/>
      <p:bldP spid="62" grpId="0"/>
      <p:bldP spid="63" grpId="0"/>
      <p:bldP spid="64" grpId="0"/>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2" y="15021"/>
            <a:ext cx="11023152" cy="1049235"/>
          </a:xfrm>
        </p:spPr>
        <p:txBody>
          <a:bodyPr>
            <a:noAutofit/>
          </a:bodyPr>
          <a:lstStyle/>
          <a:p>
            <a:r>
              <a:rPr lang="en-US" sz="3200" b="1" dirty="0">
                <a:ea typeface="Segoe UI Bold" panose="020B0802040204020203" pitchFamily="34" charset="0"/>
                <a:cs typeface="Segoe UI Bold" panose="020B0802040204020203" pitchFamily="34" charset="0"/>
              </a:rPr>
              <a:t>Big Picture: </a:t>
            </a:r>
            <a:br>
              <a:rPr lang="en-US" sz="3200" b="1" dirty="0">
                <a:ea typeface="Segoe UI Bold" panose="020B0802040204020203" pitchFamily="34" charset="0"/>
                <a:cs typeface="Segoe UI Bold" panose="020B0802040204020203" pitchFamily="34" charset="0"/>
              </a:rPr>
            </a:br>
            <a:r>
              <a:rPr lang="en-US" sz="3200" b="1" dirty="0">
                <a:ea typeface="Segoe UI Bold" panose="020B0802040204020203" pitchFamily="34" charset="0"/>
                <a:cs typeface="Segoe UI Bold" panose="020B0802040204020203" pitchFamily="34" charset="0"/>
              </a:rPr>
              <a:t>Funding &amp; Training</a:t>
            </a:r>
            <a:endParaRPr lang="en-US" sz="3200" b="1" dirty="0">
              <a:solidFill>
                <a:schemeClr val="tx1">
                  <a:lumMod val="85000"/>
                  <a:lumOff val="15000"/>
                </a:schemeClr>
              </a:solidFill>
            </a:endParaRPr>
          </a:p>
        </p:txBody>
      </p:sp>
      <p:sp>
        <p:nvSpPr>
          <p:cNvPr id="75" name="TextBox 74"/>
          <p:cNvSpPr txBox="1"/>
          <p:nvPr/>
        </p:nvSpPr>
        <p:spPr>
          <a:xfrm>
            <a:off x="6301456" y="2940090"/>
            <a:ext cx="2107619" cy="290393"/>
          </a:xfrm>
          <a:prstGeom prst="snipRoundRect">
            <a:avLst/>
          </a:prstGeom>
          <a:solidFill>
            <a:srgbClr val="C31228"/>
          </a:solidFill>
        </p:spPr>
        <p:txBody>
          <a:bodyPr wrap="none" rtlCol="0">
            <a:spAutoFit/>
          </a:bodyPr>
          <a:lstStyle/>
          <a:p>
            <a:r>
              <a:rPr lang="en-US" sz="1200" dirty="0">
                <a:solidFill>
                  <a:schemeClr val="bg1"/>
                </a:solidFill>
                <a:latin typeface="Arial" pitchFamily="34" charset="0"/>
                <a:cs typeface="Arial" pitchFamily="34" charset="0"/>
              </a:rPr>
              <a:t>CSUCI: Embedded Peer Ed</a:t>
            </a:r>
          </a:p>
        </p:txBody>
      </p:sp>
      <p:sp>
        <p:nvSpPr>
          <p:cNvPr id="78" name="TextBox 77"/>
          <p:cNvSpPr txBox="1"/>
          <p:nvPr/>
        </p:nvSpPr>
        <p:spPr>
          <a:xfrm>
            <a:off x="6252459" y="2313781"/>
            <a:ext cx="2025468" cy="483989"/>
          </a:xfrm>
          <a:prstGeom prst="snipRoundRect">
            <a:avLst/>
          </a:prstGeom>
          <a:solidFill>
            <a:schemeClr val="tx2">
              <a:lumMod val="75000"/>
            </a:schemeClr>
          </a:solidFill>
        </p:spPr>
        <p:txBody>
          <a:bodyPr wrap="none" rtlCol="0">
            <a:spAutoFit/>
          </a:bodyPr>
          <a:lstStyle/>
          <a:p>
            <a:r>
              <a:rPr lang="en-US" sz="1200" dirty="0">
                <a:solidFill>
                  <a:schemeClr val="bg1"/>
                </a:solidFill>
                <a:latin typeface="Arial" pitchFamily="34" charset="0"/>
                <a:cs typeface="Arial" pitchFamily="34" charset="0"/>
              </a:rPr>
              <a:t>CSU Fullerton</a:t>
            </a:r>
          </a:p>
          <a:p>
            <a:r>
              <a:rPr lang="en-US" sz="1200" dirty="0">
                <a:solidFill>
                  <a:schemeClr val="bg1"/>
                </a:solidFill>
                <a:latin typeface="Arial" pitchFamily="34" charset="0"/>
                <a:cs typeface="Arial" pitchFamily="34" charset="0"/>
              </a:rPr>
              <a:t> Math Apprentice Program</a:t>
            </a:r>
          </a:p>
        </p:txBody>
      </p:sp>
      <p:sp>
        <p:nvSpPr>
          <p:cNvPr id="80" name="TextBox 79"/>
          <p:cNvSpPr txBox="1"/>
          <p:nvPr/>
        </p:nvSpPr>
        <p:spPr>
          <a:xfrm>
            <a:off x="7017887" y="4240766"/>
            <a:ext cx="1800170" cy="677585"/>
          </a:xfrm>
          <a:prstGeom prst="snipRoundRect">
            <a:avLst/>
          </a:prstGeom>
          <a:solidFill>
            <a:srgbClr val="1E5DA3"/>
          </a:solidFill>
          <a:ln w="57150">
            <a:noFill/>
          </a:ln>
        </p:spPr>
        <p:txBody>
          <a:bodyPr wrap="none" rtlCol="0">
            <a:spAutoFit/>
          </a:bodyPr>
          <a:lstStyle/>
          <a:p>
            <a:r>
              <a:rPr lang="en-US" sz="1200" dirty="0">
                <a:solidFill>
                  <a:schemeClr val="bg1"/>
                </a:solidFill>
                <a:latin typeface="Arial" pitchFamily="34" charset="0"/>
                <a:cs typeface="Arial" pitchFamily="34" charset="0"/>
              </a:rPr>
              <a:t>Sonoma State</a:t>
            </a:r>
            <a:br>
              <a:rPr lang="en-US" sz="1200" dirty="0">
                <a:solidFill>
                  <a:schemeClr val="bg1"/>
                </a:solidFill>
                <a:latin typeface="Arial" pitchFamily="34" charset="0"/>
                <a:cs typeface="Arial" pitchFamily="34" charset="0"/>
              </a:rPr>
            </a:br>
            <a:r>
              <a:rPr lang="en-US" sz="1200" dirty="0">
                <a:solidFill>
                  <a:schemeClr val="bg1"/>
                </a:solidFill>
                <a:latin typeface="Arial" pitchFamily="34" charset="0"/>
                <a:cs typeface="Arial" pitchFamily="34" charset="0"/>
              </a:rPr>
              <a:t>Stretched Math </a:t>
            </a:r>
            <a:br>
              <a:rPr lang="en-US" sz="1200" dirty="0">
                <a:solidFill>
                  <a:schemeClr val="bg1"/>
                </a:solidFill>
                <a:latin typeface="Arial" pitchFamily="34" charset="0"/>
                <a:cs typeface="Arial" pitchFamily="34" charset="0"/>
              </a:rPr>
            </a:br>
            <a:r>
              <a:rPr lang="en-US" sz="1200" dirty="0">
                <a:solidFill>
                  <a:schemeClr val="bg1"/>
                </a:solidFill>
                <a:latin typeface="Arial" pitchFamily="34" charset="0"/>
                <a:cs typeface="Arial" pitchFamily="34" charset="0"/>
              </a:rPr>
              <a:t>Learning Communities</a:t>
            </a:r>
          </a:p>
        </p:txBody>
      </p:sp>
      <p:sp>
        <p:nvSpPr>
          <p:cNvPr id="87" name="TextBox 86"/>
          <p:cNvSpPr txBox="1"/>
          <p:nvPr/>
        </p:nvSpPr>
        <p:spPr>
          <a:xfrm>
            <a:off x="6347524" y="1157653"/>
            <a:ext cx="1570448" cy="451723"/>
          </a:xfrm>
          <a:prstGeom prst="snipRoundRect">
            <a:avLst/>
          </a:prstGeom>
          <a:solidFill>
            <a:srgbClr val="FF0000"/>
          </a:solidFill>
        </p:spPr>
        <p:txBody>
          <a:bodyPr wrap="square" rtlCol="0">
            <a:spAutoFit/>
          </a:bodyPr>
          <a:lstStyle/>
          <a:p>
            <a:r>
              <a:rPr lang="en-US" sz="1100" dirty="0">
                <a:solidFill>
                  <a:schemeClr val="bg1"/>
                </a:solidFill>
                <a:latin typeface="Arial" pitchFamily="34" charset="0"/>
                <a:cs typeface="Arial" pitchFamily="34" charset="0"/>
              </a:rPr>
              <a:t>SDSU </a:t>
            </a:r>
            <a:br>
              <a:rPr lang="en-US" sz="1100" dirty="0">
                <a:solidFill>
                  <a:schemeClr val="bg1"/>
                </a:solidFill>
                <a:latin typeface="Arial" pitchFamily="34" charset="0"/>
                <a:cs typeface="Arial" pitchFamily="34" charset="0"/>
              </a:rPr>
            </a:br>
            <a:r>
              <a:rPr lang="en-US" sz="1100" dirty="0">
                <a:solidFill>
                  <a:schemeClr val="bg1"/>
                </a:solidFill>
                <a:latin typeface="Arial" pitchFamily="34" charset="0"/>
                <a:cs typeface="Arial" pitchFamily="34" charset="0"/>
              </a:rPr>
              <a:t>LAB LEADERS</a:t>
            </a:r>
          </a:p>
        </p:txBody>
      </p:sp>
      <p:sp>
        <p:nvSpPr>
          <p:cNvPr id="97" name="TextBox 96"/>
          <p:cNvSpPr txBox="1"/>
          <p:nvPr/>
        </p:nvSpPr>
        <p:spPr>
          <a:xfrm>
            <a:off x="6336711" y="1652569"/>
            <a:ext cx="928482" cy="451723"/>
          </a:xfrm>
          <a:prstGeom prst="snipRoundRect">
            <a:avLst/>
          </a:prstGeom>
          <a:solidFill>
            <a:srgbClr val="FF0000"/>
          </a:solidFill>
        </p:spPr>
        <p:txBody>
          <a:bodyPr wrap="square" rtlCol="0">
            <a:spAutoFit/>
          </a:bodyPr>
          <a:lstStyle/>
          <a:p>
            <a:r>
              <a:rPr lang="en-US" sz="1100" dirty="0">
                <a:solidFill>
                  <a:schemeClr val="bg1"/>
                </a:solidFill>
                <a:latin typeface="Arial" pitchFamily="34" charset="0"/>
                <a:cs typeface="Arial" pitchFamily="34" charset="0"/>
              </a:rPr>
              <a:t>SDSU </a:t>
            </a:r>
            <a:br>
              <a:rPr lang="en-US" sz="1100" dirty="0">
                <a:solidFill>
                  <a:schemeClr val="bg1"/>
                </a:solidFill>
                <a:latin typeface="Arial" pitchFamily="34" charset="0"/>
                <a:cs typeface="Arial" pitchFamily="34" charset="0"/>
              </a:rPr>
            </a:br>
            <a:r>
              <a:rPr lang="en-US" sz="1100" dirty="0">
                <a:solidFill>
                  <a:schemeClr val="bg1"/>
                </a:solidFill>
                <a:latin typeface="Arial" pitchFamily="34" charset="0"/>
                <a:cs typeface="Arial" pitchFamily="34" charset="0"/>
              </a:rPr>
              <a:t>ULAs</a:t>
            </a:r>
          </a:p>
        </p:txBody>
      </p:sp>
      <p:sp>
        <p:nvSpPr>
          <p:cNvPr id="98" name="TextBox 97"/>
          <p:cNvSpPr txBox="1"/>
          <p:nvPr/>
        </p:nvSpPr>
        <p:spPr>
          <a:xfrm>
            <a:off x="3102228" y="4160178"/>
            <a:ext cx="1573877" cy="290393"/>
          </a:xfrm>
          <a:prstGeom prst="snipRoundRect">
            <a:avLst/>
          </a:prstGeom>
          <a:solidFill>
            <a:srgbClr val="3A3680"/>
          </a:solidFill>
        </p:spPr>
        <p:txBody>
          <a:bodyPr wrap="none" rtlCol="0">
            <a:spAutoFit/>
          </a:bodyPr>
          <a:lstStyle/>
          <a:p>
            <a:r>
              <a:rPr lang="en-US" sz="1200" dirty="0">
                <a:solidFill>
                  <a:schemeClr val="bg1"/>
                </a:solidFill>
                <a:latin typeface="Arial" pitchFamily="34" charset="0"/>
                <a:cs typeface="Arial" pitchFamily="34" charset="0"/>
              </a:rPr>
              <a:t>SFSU SI LEADERS</a:t>
            </a:r>
          </a:p>
        </p:txBody>
      </p:sp>
      <p:grpSp>
        <p:nvGrpSpPr>
          <p:cNvPr id="42" name="Group 41"/>
          <p:cNvGrpSpPr/>
          <p:nvPr/>
        </p:nvGrpSpPr>
        <p:grpSpPr>
          <a:xfrm>
            <a:off x="887093" y="767311"/>
            <a:ext cx="10378053" cy="5944419"/>
            <a:chOff x="885505" y="767311"/>
            <a:chExt cx="10378053" cy="5944419"/>
          </a:xfrm>
        </p:grpSpPr>
        <p:grpSp>
          <p:nvGrpSpPr>
            <p:cNvPr id="43" name="Group 42"/>
            <p:cNvGrpSpPr/>
            <p:nvPr/>
          </p:nvGrpSpPr>
          <p:grpSpPr>
            <a:xfrm>
              <a:off x="2246685" y="1210895"/>
              <a:ext cx="7695454" cy="5205259"/>
              <a:chOff x="2246685" y="1287095"/>
              <a:chExt cx="7695454" cy="5205259"/>
            </a:xfrm>
            <a:solidFill>
              <a:schemeClr val="bg1">
                <a:lumMod val="50000"/>
              </a:schemeClr>
            </a:solidFill>
          </p:grpSpPr>
          <p:grpSp>
            <p:nvGrpSpPr>
              <p:cNvPr id="48" name="Group 47"/>
              <p:cNvGrpSpPr/>
              <p:nvPr/>
            </p:nvGrpSpPr>
            <p:grpSpPr>
              <a:xfrm>
                <a:off x="5848626" y="1287095"/>
                <a:ext cx="493035" cy="5205259"/>
                <a:chOff x="5848626" y="336441"/>
                <a:chExt cx="493035" cy="7117327"/>
              </a:xfrm>
              <a:grpFill/>
            </p:grpSpPr>
            <p:sp>
              <p:nvSpPr>
                <p:cNvPr id="53" name="Freeform 7"/>
                <p:cNvSpPr>
                  <a:spLocks/>
                </p:cNvSpPr>
                <p:nvPr/>
              </p:nvSpPr>
              <p:spPr bwMode="auto">
                <a:xfrm>
                  <a:off x="5868422" y="336441"/>
                  <a:ext cx="466701" cy="317474"/>
                </a:xfrm>
                <a:custGeom>
                  <a:avLst/>
                  <a:gdLst/>
                  <a:ahLst/>
                  <a:cxnLst>
                    <a:cxn ang="0">
                      <a:pos x="156" y="0"/>
                    </a:cxn>
                    <a:cxn ang="0">
                      <a:pos x="174" y="3"/>
                    </a:cxn>
                    <a:cxn ang="0">
                      <a:pos x="190" y="13"/>
                    </a:cxn>
                    <a:cxn ang="0">
                      <a:pos x="204" y="27"/>
                    </a:cxn>
                    <a:cxn ang="0">
                      <a:pos x="217" y="43"/>
                    </a:cxn>
                    <a:cxn ang="0">
                      <a:pos x="228" y="59"/>
                    </a:cxn>
                    <a:cxn ang="0">
                      <a:pos x="263" y="112"/>
                    </a:cxn>
                    <a:cxn ang="0">
                      <a:pos x="287" y="150"/>
                    </a:cxn>
                    <a:cxn ang="0">
                      <a:pos x="314" y="187"/>
                    </a:cxn>
                    <a:cxn ang="0">
                      <a:pos x="317" y="192"/>
                    </a:cxn>
                    <a:cxn ang="0">
                      <a:pos x="319" y="197"/>
                    </a:cxn>
                    <a:cxn ang="0">
                      <a:pos x="317" y="203"/>
                    </a:cxn>
                    <a:cxn ang="0">
                      <a:pos x="316" y="208"/>
                    </a:cxn>
                    <a:cxn ang="0">
                      <a:pos x="310" y="214"/>
                    </a:cxn>
                    <a:cxn ang="0">
                      <a:pos x="305" y="217"/>
                    </a:cxn>
                    <a:cxn ang="0">
                      <a:pos x="300" y="217"/>
                    </a:cxn>
                    <a:cxn ang="0">
                      <a:pos x="295" y="216"/>
                    </a:cxn>
                    <a:cxn ang="0">
                      <a:pos x="290" y="211"/>
                    </a:cxn>
                    <a:cxn ang="0">
                      <a:pos x="223" y="112"/>
                    </a:cxn>
                    <a:cxn ang="0">
                      <a:pos x="204" y="83"/>
                    </a:cxn>
                    <a:cxn ang="0">
                      <a:pos x="182" y="56"/>
                    </a:cxn>
                    <a:cxn ang="0">
                      <a:pos x="177" y="50"/>
                    </a:cxn>
                    <a:cxn ang="0">
                      <a:pos x="166" y="39"/>
                    </a:cxn>
                    <a:cxn ang="0">
                      <a:pos x="163" y="37"/>
                    </a:cxn>
                    <a:cxn ang="0">
                      <a:pos x="161" y="35"/>
                    </a:cxn>
                    <a:cxn ang="0">
                      <a:pos x="158" y="35"/>
                    </a:cxn>
                    <a:cxn ang="0">
                      <a:pos x="160" y="34"/>
                    </a:cxn>
                    <a:cxn ang="0">
                      <a:pos x="148" y="40"/>
                    </a:cxn>
                    <a:cxn ang="0">
                      <a:pos x="139" y="53"/>
                    </a:cxn>
                    <a:cxn ang="0">
                      <a:pos x="131" y="62"/>
                    </a:cxn>
                    <a:cxn ang="0">
                      <a:pos x="110" y="88"/>
                    </a:cxn>
                    <a:cxn ang="0">
                      <a:pos x="91" y="114"/>
                    </a:cxn>
                    <a:cxn ang="0">
                      <a:pos x="61" y="157"/>
                    </a:cxn>
                    <a:cxn ang="0">
                      <a:pos x="32" y="201"/>
                    </a:cxn>
                    <a:cxn ang="0">
                      <a:pos x="26" y="208"/>
                    </a:cxn>
                    <a:cxn ang="0">
                      <a:pos x="18" y="209"/>
                    </a:cxn>
                    <a:cxn ang="0">
                      <a:pos x="10" y="206"/>
                    </a:cxn>
                    <a:cxn ang="0">
                      <a:pos x="3" y="201"/>
                    </a:cxn>
                    <a:cxn ang="0">
                      <a:pos x="0" y="193"/>
                    </a:cxn>
                    <a:cxn ang="0">
                      <a:pos x="3" y="184"/>
                    </a:cxn>
                    <a:cxn ang="0">
                      <a:pos x="38" y="130"/>
                    </a:cxn>
                    <a:cxn ang="0">
                      <a:pos x="78" y="75"/>
                    </a:cxn>
                    <a:cxn ang="0">
                      <a:pos x="88" y="62"/>
                    </a:cxn>
                    <a:cxn ang="0">
                      <a:pos x="99" y="46"/>
                    </a:cxn>
                    <a:cxn ang="0">
                      <a:pos x="112" y="31"/>
                    </a:cxn>
                    <a:cxn ang="0">
                      <a:pos x="126" y="15"/>
                    </a:cxn>
                    <a:cxn ang="0">
                      <a:pos x="140" y="5"/>
                    </a:cxn>
                    <a:cxn ang="0">
                      <a:pos x="156" y="0"/>
                    </a:cxn>
                  </a:cxnLst>
                  <a:rect l="0" t="0" r="r" b="b"/>
                  <a:pathLst>
                    <a:path w="319" h="217">
                      <a:moveTo>
                        <a:pt x="156" y="0"/>
                      </a:moveTo>
                      <a:lnTo>
                        <a:pt x="174" y="3"/>
                      </a:lnTo>
                      <a:lnTo>
                        <a:pt x="190" y="13"/>
                      </a:lnTo>
                      <a:lnTo>
                        <a:pt x="204" y="27"/>
                      </a:lnTo>
                      <a:lnTo>
                        <a:pt x="217" y="43"/>
                      </a:lnTo>
                      <a:lnTo>
                        <a:pt x="228" y="59"/>
                      </a:lnTo>
                      <a:lnTo>
                        <a:pt x="263" y="112"/>
                      </a:lnTo>
                      <a:lnTo>
                        <a:pt x="287" y="150"/>
                      </a:lnTo>
                      <a:lnTo>
                        <a:pt x="314" y="187"/>
                      </a:lnTo>
                      <a:lnTo>
                        <a:pt x="317" y="192"/>
                      </a:lnTo>
                      <a:lnTo>
                        <a:pt x="319" y="197"/>
                      </a:lnTo>
                      <a:lnTo>
                        <a:pt x="317" y="203"/>
                      </a:lnTo>
                      <a:lnTo>
                        <a:pt x="316" y="208"/>
                      </a:lnTo>
                      <a:lnTo>
                        <a:pt x="310" y="214"/>
                      </a:lnTo>
                      <a:lnTo>
                        <a:pt x="305" y="217"/>
                      </a:lnTo>
                      <a:lnTo>
                        <a:pt x="300" y="217"/>
                      </a:lnTo>
                      <a:lnTo>
                        <a:pt x="295" y="216"/>
                      </a:lnTo>
                      <a:lnTo>
                        <a:pt x="290" y="211"/>
                      </a:lnTo>
                      <a:lnTo>
                        <a:pt x="223" y="112"/>
                      </a:lnTo>
                      <a:lnTo>
                        <a:pt x="204" y="83"/>
                      </a:lnTo>
                      <a:lnTo>
                        <a:pt x="182" y="56"/>
                      </a:lnTo>
                      <a:lnTo>
                        <a:pt x="177" y="50"/>
                      </a:lnTo>
                      <a:lnTo>
                        <a:pt x="166" y="39"/>
                      </a:lnTo>
                      <a:lnTo>
                        <a:pt x="163" y="37"/>
                      </a:lnTo>
                      <a:lnTo>
                        <a:pt x="161" y="35"/>
                      </a:lnTo>
                      <a:lnTo>
                        <a:pt x="158" y="35"/>
                      </a:lnTo>
                      <a:lnTo>
                        <a:pt x="160" y="34"/>
                      </a:lnTo>
                      <a:lnTo>
                        <a:pt x="148" y="40"/>
                      </a:lnTo>
                      <a:lnTo>
                        <a:pt x="139" y="53"/>
                      </a:lnTo>
                      <a:lnTo>
                        <a:pt x="131" y="62"/>
                      </a:lnTo>
                      <a:lnTo>
                        <a:pt x="110" y="88"/>
                      </a:lnTo>
                      <a:lnTo>
                        <a:pt x="91" y="114"/>
                      </a:lnTo>
                      <a:lnTo>
                        <a:pt x="61" y="157"/>
                      </a:lnTo>
                      <a:lnTo>
                        <a:pt x="32" y="201"/>
                      </a:lnTo>
                      <a:lnTo>
                        <a:pt x="26" y="208"/>
                      </a:lnTo>
                      <a:lnTo>
                        <a:pt x="18" y="209"/>
                      </a:lnTo>
                      <a:lnTo>
                        <a:pt x="10" y="206"/>
                      </a:lnTo>
                      <a:lnTo>
                        <a:pt x="3" y="201"/>
                      </a:lnTo>
                      <a:lnTo>
                        <a:pt x="0" y="193"/>
                      </a:lnTo>
                      <a:lnTo>
                        <a:pt x="3" y="184"/>
                      </a:lnTo>
                      <a:lnTo>
                        <a:pt x="38" y="130"/>
                      </a:lnTo>
                      <a:lnTo>
                        <a:pt x="78" y="75"/>
                      </a:lnTo>
                      <a:lnTo>
                        <a:pt x="88" y="62"/>
                      </a:lnTo>
                      <a:lnTo>
                        <a:pt x="99" y="46"/>
                      </a:lnTo>
                      <a:lnTo>
                        <a:pt x="112" y="31"/>
                      </a:lnTo>
                      <a:lnTo>
                        <a:pt x="126" y="15"/>
                      </a:lnTo>
                      <a:lnTo>
                        <a:pt x="140" y="5"/>
                      </a:lnTo>
                      <a:lnTo>
                        <a:pt x="1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54" name="Freeform 8"/>
                <p:cNvSpPr>
                  <a:spLocks/>
                </p:cNvSpPr>
                <p:nvPr/>
              </p:nvSpPr>
              <p:spPr bwMode="auto">
                <a:xfrm>
                  <a:off x="5848626" y="7120201"/>
                  <a:ext cx="493035" cy="333567"/>
                </a:xfrm>
                <a:custGeom>
                  <a:avLst/>
                  <a:gdLst/>
                  <a:ahLst/>
                  <a:cxnLst>
                    <a:cxn ang="0">
                      <a:pos x="318" y="0"/>
                    </a:cxn>
                    <a:cxn ang="0">
                      <a:pos x="327" y="0"/>
                    </a:cxn>
                    <a:cxn ang="0">
                      <a:pos x="332" y="3"/>
                    </a:cxn>
                    <a:cxn ang="0">
                      <a:pos x="333" y="6"/>
                    </a:cxn>
                    <a:cxn ang="0">
                      <a:pos x="337" y="11"/>
                    </a:cxn>
                    <a:cxn ang="0">
                      <a:pos x="337" y="16"/>
                    </a:cxn>
                    <a:cxn ang="0">
                      <a:pos x="335" y="21"/>
                    </a:cxn>
                    <a:cxn ang="0">
                      <a:pos x="332" y="25"/>
                    </a:cxn>
                    <a:cxn ang="0">
                      <a:pos x="292" y="73"/>
                    </a:cxn>
                    <a:cxn ang="0">
                      <a:pos x="255" y="124"/>
                    </a:cxn>
                    <a:cxn ang="0">
                      <a:pos x="217" y="175"/>
                    </a:cxn>
                    <a:cxn ang="0">
                      <a:pos x="177" y="223"/>
                    </a:cxn>
                    <a:cxn ang="0">
                      <a:pos x="174" y="227"/>
                    </a:cxn>
                    <a:cxn ang="0">
                      <a:pos x="169" y="228"/>
                    </a:cxn>
                    <a:cxn ang="0">
                      <a:pos x="161" y="228"/>
                    </a:cxn>
                    <a:cxn ang="0">
                      <a:pos x="156" y="227"/>
                    </a:cxn>
                    <a:cxn ang="0">
                      <a:pos x="153" y="223"/>
                    </a:cxn>
                    <a:cxn ang="0">
                      <a:pos x="78" y="132"/>
                    </a:cxn>
                    <a:cxn ang="0">
                      <a:pos x="3" y="40"/>
                    </a:cxn>
                    <a:cxn ang="0">
                      <a:pos x="0" y="35"/>
                    </a:cxn>
                    <a:cxn ang="0">
                      <a:pos x="0" y="24"/>
                    </a:cxn>
                    <a:cxn ang="0">
                      <a:pos x="3" y="21"/>
                    </a:cxn>
                    <a:cxn ang="0">
                      <a:pos x="5" y="16"/>
                    </a:cxn>
                    <a:cxn ang="0">
                      <a:pos x="14" y="13"/>
                    </a:cxn>
                    <a:cxn ang="0">
                      <a:pos x="19" y="13"/>
                    </a:cxn>
                    <a:cxn ang="0">
                      <a:pos x="22" y="14"/>
                    </a:cxn>
                    <a:cxn ang="0">
                      <a:pos x="27" y="19"/>
                    </a:cxn>
                    <a:cxn ang="0">
                      <a:pos x="64" y="64"/>
                    </a:cxn>
                    <a:cxn ang="0">
                      <a:pos x="102" y="108"/>
                    </a:cxn>
                    <a:cxn ang="0">
                      <a:pos x="140" y="155"/>
                    </a:cxn>
                    <a:cxn ang="0">
                      <a:pos x="166" y="190"/>
                    </a:cxn>
                    <a:cxn ang="0">
                      <a:pos x="193" y="151"/>
                    </a:cxn>
                    <a:cxn ang="0">
                      <a:pos x="231" y="100"/>
                    </a:cxn>
                    <a:cxn ang="0">
                      <a:pos x="268" y="52"/>
                    </a:cxn>
                    <a:cxn ang="0">
                      <a:pos x="308" y="5"/>
                    </a:cxn>
                    <a:cxn ang="0">
                      <a:pos x="313" y="1"/>
                    </a:cxn>
                    <a:cxn ang="0">
                      <a:pos x="318" y="0"/>
                    </a:cxn>
                  </a:cxnLst>
                  <a:rect l="0" t="0" r="r" b="b"/>
                  <a:pathLst>
                    <a:path w="337" h="228">
                      <a:moveTo>
                        <a:pt x="318" y="0"/>
                      </a:moveTo>
                      <a:lnTo>
                        <a:pt x="327" y="0"/>
                      </a:lnTo>
                      <a:lnTo>
                        <a:pt x="332" y="3"/>
                      </a:lnTo>
                      <a:lnTo>
                        <a:pt x="333" y="6"/>
                      </a:lnTo>
                      <a:lnTo>
                        <a:pt x="337" y="11"/>
                      </a:lnTo>
                      <a:lnTo>
                        <a:pt x="337" y="16"/>
                      </a:lnTo>
                      <a:lnTo>
                        <a:pt x="335" y="21"/>
                      </a:lnTo>
                      <a:lnTo>
                        <a:pt x="332" y="25"/>
                      </a:lnTo>
                      <a:lnTo>
                        <a:pt x="292" y="73"/>
                      </a:lnTo>
                      <a:lnTo>
                        <a:pt x="255" y="124"/>
                      </a:lnTo>
                      <a:lnTo>
                        <a:pt x="217" y="175"/>
                      </a:lnTo>
                      <a:lnTo>
                        <a:pt x="177" y="223"/>
                      </a:lnTo>
                      <a:lnTo>
                        <a:pt x="174" y="227"/>
                      </a:lnTo>
                      <a:lnTo>
                        <a:pt x="169" y="228"/>
                      </a:lnTo>
                      <a:lnTo>
                        <a:pt x="161" y="228"/>
                      </a:lnTo>
                      <a:lnTo>
                        <a:pt x="156" y="227"/>
                      </a:lnTo>
                      <a:lnTo>
                        <a:pt x="153" y="223"/>
                      </a:lnTo>
                      <a:lnTo>
                        <a:pt x="78" y="132"/>
                      </a:lnTo>
                      <a:lnTo>
                        <a:pt x="3" y="40"/>
                      </a:lnTo>
                      <a:lnTo>
                        <a:pt x="0" y="35"/>
                      </a:lnTo>
                      <a:lnTo>
                        <a:pt x="0" y="24"/>
                      </a:lnTo>
                      <a:lnTo>
                        <a:pt x="3" y="21"/>
                      </a:lnTo>
                      <a:lnTo>
                        <a:pt x="5" y="16"/>
                      </a:lnTo>
                      <a:lnTo>
                        <a:pt x="14" y="13"/>
                      </a:lnTo>
                      <a:lnTo>
                        <a:pt x="19" y="13"/>
                      </a:lnTo>
                      <a:lnTo>
                        <a:pt x="22" y="14"/>
                      </a:lnTo>
                      <a:lnTo>
                        <a:pt x="27" y="19"/>
                      </a:lnTo>
                      <a:lnTo>
                        <a:pt x="64" y="64"/>
                      </a:lnTo>
                      <a:lnTo>
                        <a:pt x="102" y="108"/>
                      </a:lnTo>
                      <a:lnTo>
                        <a:pt x="140" y="155"/>
                      </a:lnTo>
                      <a:lnTo>
                        <a:pt x="166" y="190"/>
                      </a:lnTo>
                      <a:lnTo>
                        <a:pt x="193" y="151"/>
                      </a:lnTo>
                      <a:lnTo>
                        <a:pt x="231" y="100"/>
                      </a:lnTo>
                      <a:lnTo>
                        <a:pt x="268" y="52"/>
                      </a:lnTo>
                      <a:lnTo>
                        <a:pt x="308" y="5"/>
                      </a:lnTo>
                      <a:lnTo>
                        <a:pt x="313" y="1"/>
                      </a:lnTo>
                      <a:lnTo>
                        <a:pt x="3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sp>
            <p:nvSpPr>
              <p:cNvPr id="49" name="Freeform 9"/>
              <p:cNvSpPr>
                <a:spLocks/>
              </p:cNvSpPr>
              <p:nvPr/>
            </p:nvSpPr>
            <p:spPr bwMode="auto">
              <a:xfrm>
                <a:off x="2567085" y="3844793"/>
                <a:ext cx="7057581" cy="42428"/>
              </a:xfrm>
              <a:custGeom>
                <a:avLst/>
                <a:gdLst/>
                <a:ahLst/>
                <a:cxnLst>
                  <a:cxn ang="0">
                    <a:pos x="10" y="0"/>
                  </a:cxn>
                  <a:cxn ang="0">
                    <a:pos x="4802" y="0"/>
                  </a:cxn>
                  <a:cxn ang="0">
                    <a:pos x="4815" y="2"/>
                  </a:cxn>
                  <a:cxn ang="0">
                    <a:pos x="4821" y="8"/>
                  </a:cxn>
                  <a:cxn ang="0">
                    <a:pos x="4824" y="15"/>
                  </a:cxn>
                  <a:cxn ang="0">
                    <a:pos x="4821" y="21"/>
                  </a:cxn>
                  <a:cxn ang="0">
                    <a:pos x="4815" y="28"/>
                  </a:cxn>
                  <a:cxn ang="0">
                    <a:pos x="4802" y="29"/>
                  </a:cxn>
                  <a:cxn ang="0">
                    <a:pos x="10" y="29"/>
                  </a:cxn>
                  <a:cxn ang="0">
                    <a:pos x="3" y="26"/>
                  </a:cxn>
                  <a:cxn ang="0">
                    <a:pos x="0" y="20"/>
                  </a:cxn>
                  <a:cxn ang="0">
                    <a:pos x="0" y="10"/>
                  </a:cxn>
                  <a:cxn ang="0">
                    <a:pos x="3" y="4"/>
                  </a:cxn>
                  <a:cxn ang="0">
                    <a:pos x="10" y="0"/>
                  </a:cxn>
                </a:cxnLst>
                <a:rect l="0" t="0" r="r" b="b"/>
                <a:pathLst>
                  <a:path w="4824" h="29">
                    <a:moveTo>
                      <a:pt x="10" y="0"/>
                    </a:moveTo>
                    <a:lnTo>
                      <a:pt x="4802" y="0"/>
                    </a:lnTo>
                    <a:lnTo>
                      <a:pt x="4815" y="2"/>
                    </a:lnTo>
                    <a:lnTo>
                      <a:pt x="4821" y="8"/>
                    </a:lnTo>
                    <a:lnTo>
                      <a:pt x="4824" y="15"/>
                    </a:lnTo>
                    <a:lnTo>
                      <a:pt x="4821" y="21"/>
                    </a:lnTo>
                    <a:lnTo>
                      <a:pt x="4815" y="28"/>
                    </a:lnTo>
                    <a:lnTo>
                      <a:pt x="4802" y="29"/>
                    </a:lnTo>
                    <a:lnTo>
                      <a:pt x="10" y="29"/>
                    </a:lnTo>
                    <a:lnTo>
                      <a:pt x="3" y="26"/>
                    </a:lnTo>
                    <a:lnTo>
                      <a:pt x="0" y="20"/>
                    </a:lnTo>
                    <a:lnTo>
                      <a:pt x="0" y="10"/>
                    </a:lnTo>
                    <a:lnTo>
                      <a:pt x="3" y="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50" name="Freeform 10"/>
              <p:cNvSpPr>
                <a:spLocks/>
              </p:cNvSpPr>
              <p:nvPr/>
            </p:nvSpPr>
            <p:spPr bwMode="auto">
              <a:xfrm>
                <a:off x="9624665" y="3628267"/>
                <a:ext cx="317474" cy="466702"/>
              </a:xfrm>
              <a:custGeom>
                <a:avLst/>
                <a:gdLst/>
                <a:ahLst/>
                <a:cxnLst>
                  <a:cxn ang="0">
                    <a:pos x="24" y="0"/>
                  </a:cxn>
                  <a:cxn ang="0">
                    <a:pos x="34" y="3"/>
                  </a:cxn>
                  <a:cxn ang="0">
                    <a:pos x="142" y="78"/>
                  </a:cxn>
                  <a:cxn ang="0">
                    <a:pos x="155" y="88"/>
                  </a:cxn>
                  <a:cxn ang="0">
                    <a:pos x="171" y="99"/>
                  </a:cxn>
                  <a:cxn ang="0">
                    <a:pos x="187" y="112"/>
                  </a:cxn>
                  <a:cxn ang="0">
                    <a:pos x="203" y="126"/>
                  </a:cxn>
                  <a:cxn ang="0">
                    <a:pos x="213" y="142"/>
                  </a:cxn>
                  <a:cxn ang="0">
                    <a:pos x="217" y="158"/>
                  </a:cxn>
                  <a:cxn ang="0">
                    <a:pos x="214" y="176"/>
                  </a:cxn>
                  <a:cxn ang="0">
                    <a:pos x="203" y="192"/>
                  </a:cxn>
                  <a:cxn ang="0">
                    <a:pos x="190" y="206"/>
                  </a:cxn>
                  <a:cxn ang="0">
                    <a:pos x="158" y="228"/>
                  </a:cxn>
                  <a:cxn ang="0">
                    <a:pos x="67" y="289"/>
                  </a:cxn>
                  <a:cxn ang="0">
                    <a:pos x="31" y="316"/>
                  </a:cxn>
                  <a:cxn ang="0">
                    <a:pos x="26" y="319"/>
                  </a:cxn>
                  <a:cxn ang="0">
                    <a:pos x="15" y="319"/>
                  </a:cxn>
                  <a:cxn ang="0">
                    <a:pos x="10" y="316"/>
                  </a:cxn>
                  <a:cxn ang="0">
                    <a:pos x="5" y="314"/>
                  </a:cxn>
                  <a:cxn ang="0">
                    <a:pos x="2" y="310"/>
                  </a:cxn>
                  <a:cxn ang="0">
                    <a:pos x="0" y="305"/>
                  </a:cxn>
                  <a:cxn ang="0">
                    <a:pos x="0" y="300"/>
                  </a:cxn>
                  <a:cxn ang="0">
                    <a:pos x="2" y="297"/>
                  </a:cxn>
                  <a:cxn ang="0">
                    <a:pos x="7" y="292"/>
                  </a:cxn>
                  <a:cxn ang="0">
                    <a:pos x="39" y="268"/>
                  </a:cxn>
                  <a:cxn ang="0">
                    <a:pos x="134" y="204"/>
                  </a:cxn>
                  <a:cxn ang="0">
                    <a:pos x="161" y="182"/>
                  </a:cxn>
                  <a:cxn ang="0">
                    <a:pos x="166" y="177"/>
                  </a:cxn>
                  <a:cxn ang="0">
                    <a:pos x="173" y="172"/>
                  </a:cxn>
                  <a:cxn ang="0">
                    <a:pos x="177" y="166"/>
                  </a:cxn>
                  <a:cxn ang="0">
                    <a:pos x="179" y="164"/>
                  </a:cxn>
                  <a:cxn ang="0">
                    <a:pos x="182" y="158"/>
                  </a:cxn>
                  <a:cxn ang="0">
                    <a:pos x="176" y="150"/>
                  </a:cxn>
                  <a:cxn ang="0">
                    <a:pos x="153" y="131"/>
                  </a:cxn>
                  <a:cxn ang="0">
                    <a:pos x="104" y="92"/>
                  </a:cxn>
                  <a:cxn ang="0">
                    <a:pos x="61" y="62"/>
                  </a:cxn>
                  <a:cxn ang="0">
                    <a:pos x="16" y="33"/>
                  </a:cxn>
                  <a:cxn ang="0">
                    <a:pos x="10" y="27"/>
                  </a:cxn>
                  <a:cxn ang="0">
                    <a:pos x="8" y="17"/>
                  </a:cxn>
                  <a:cxn ang="0">
                    <a:pos x="12" y="9"/>
                  </a:cxn>
                  <a:cxn ang="0">
                    <a:pos x="16" y="3"/>
                  </a:cxn>
                  <a:cxn ang="0">
                    <a:pos x="24" y="0"/>
                  </a:cxn>
                </a:cxnLst>
                <a:rect l="0" t="0" r="r" b="b"/>
                <a:pathLst>
                  <a:path w="217" h="319">
                    <a:moveTo>
                      <a:pt x="24" y="0"/>
                    </a:moveTo>
                    <a:lnTo>
                      <a:pt x="34" y="3"/>
                    </a:lnTo>
                    <a:lnTo>
                      <a:pt x="142" y="78"/>
                    </a:lnTo>
                    <a:lnTo>
                      <a:pt x="155" y="88"/>
                    </a:lnTo>
                    <a:lnTo>
                      <a:pt x="171" y="99"/>
                    </a:lnTo>
                    <a:lnTo>
                      <a:pt x="187" y="112"/>
                    </a:lnTo>
                    <a:lnTo>
                      <a:pt x="203" y="126"/>
                    </a:lnTo>
                    <a:lnTo>
                      <a:pt x="213" y="142"/>
                    </a:lnTo>
                    <a:lnTo>
                      <a:pt x="217" y="158"/>
                    </a:lnTo>
                    <a:lnTo>
                      <a:pt x="214" y="176"/>
                    </a:lnTo>
                    <a:lnTo>
                      <a:pt x="203" y="192"/>
                    </a:lnTo>
                    <a:lnTo>
                      <a:pt x="190" y="206"/>
                    </a:lnTo>
                    <a:lnTo>
                      <a:pt x="158" y="228"/>
                    </a:lnTo>
                    <a:lnTo>
                      <a:pt x="67" y="289"/>
                    </a:lnTo>
                    <a:lnTo>
                      <a:pt x="31" y="316"/>
                    </a:lnTo>
                    <a:lnTo>
                      <a:pt x="26" y="319"/>
                    </a:lnTo>
                    <a:lnTo>
                      <a:pt x="15" y="319"/>
                    </a:lnTo>
                    <a:lnTo>
                      <a:pt x="10" y="316"/>
                    </a:lnTo>
                    <a:lnTo>
                      <a:pt x="5" y="314"/>
                    </a:lnTo>
                    <a:lnTo>
                      <a:pt x="2" y="310"/>
                    </a:lnTo>
                    <a:lnTo>
                      <a:pt x="0" y="305"/>
                    </a:lnTo>
                    <a:lnTo>
                      <a:pt x="0" y="300"/>
                    </a:lnTo>
                    <a:lnTo>
                      <a:pt x="2" y="297"/>
                    </a:lnTo>
                    <a:lnTo>
                      <a:pt x="7" y="292"/>
                    </a:lnTo>
                    <a:lnTo>
                      <a:pt x="39" y="268"/>
                    </a:lnTo>
                    <a:lnTo>
                      <a:pt x="134" y="204"/>
                    </a:lnTo>
                    <a:lnTo>
                      <a:pt x="161" y="182"/>
                    </a:lnTo>
                    <a:lnTo>
                      <a:pt x="166" y="177"/>
                    </a:lnTo>
                    <a:lnTo>
                      <a:pt x="173" y="172"/>
                    </a:lnTo>
                    <a:lnTo>
                      <a:pt x="177" y="166"/>
                    </a:lnTo>
                    <a:lnTo>
                      <a:pt x="179" y="164"/>
                    </a:lnTo>
                    <a:lnTo>
                      <a:pt x="182" y="158"/>
                    </a:lnTo>
                    <a:lnTo>
                      <a:pt x="176" y="150"/>
                    </a:lnTo>
                    <a:lnTo>
                      <a:pt x="153" y="131"/>
                    </a:lnTo>
                    <a:lnTo>
                      <a:pt x="104" y="92"/>
                    </a:lnTo>
                    <a:lnTo>
                      <a:pt x="61" y="62"/>
                    </a:lnTo>
                    <a:lnTo>
                      <a:pt x="16" y="33"/>
                    </a:lnTo>
                    <a:lnTo>
                      <a:pt x="10" y="27"/>
                    </a:lnTo>
                    <a:lnTo>
                      <a:pt x="8" y="17"/>
                    </a:lnTo>
                    <a:lnTo>
                      <a:pt x="12" y="9"/>
                    </a:lnTo>
                    <a:lnTo>
                      <a:pt x="16" y="3"/>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51" name="Freeform 11"/>
              <p:cNvSpPr>
                <a:spLocks/>
              </p:cNvSpPr>
              <p:nvPr/>
            </p:nvSpPr>
            <p:spPr bwMode="auto">
              <a:xfrm>
                <a:off x="2246685" y="3616563"/>
                <a:ext cx="332104" cy="494499"/>
              </a:xfrm>
              <a:custGeom>
                <a:avLst/>
                <a:gdLst/>
                <a:ahLst/>
                <a:cxnLst>
                  <a:cxn ang="0">
                    <a:pos x="198" y="0"/>
                  </a:cxn>
                  <a:cxn ang="0">
                    <a:pos x="208" y="3"/>
                  </a:cxn>
                  <a:cxn ang="0">
                    <a:pos x="211" y="6"/>
                  </a:cxn>
                  <a:cxn ang="0">
                    <a:pos x="213" y="9"/>
                  </a:cxn>
                  <a:cxn ang="0">
                    <a:pos x="214" y="14"/>
                  </a:cxn>
                  <a:cxn ang="0">
                    <a:pos x="211" y="24"/>
                  </a:cxn>
                  <a:cxn ang="0">
                    <a:pos x="206" y="29"/>
                  </a:cxn>
                  <a:cxn ang="0">
                    <a:pos x="114" y="104"/>
                  </a:cxn>
                  <a:cxn ang="0">
                    <a:pos x="34" y="166"/>
                  </a:cxn>
                  <a:cxn ang="0">
                    <a:pos x="69" y="195"/>
                  </a:cxn>
                  <a:cxn ang="0">
                    <a:pos x="120" y="233"/>
                  </a:cxn>
                  <a:cxn ang="0">
                    <a:pos x="171" y="270"/>
                  </a:cxn>
                  <a:cxn ang="0">
                    <a:pos x="221" y="310"/>
                  </a:cxn>
                  <a:cxn ang="0">
                    <a:pos x="227" y="319"/>
                  </a:cxn>
                  <a:cxn ang="0">
                    <a:pos x="227" y="324"/>
                  </a:cxn>
                  <a:cxn ang="0">
                    <a:pos x="225" y="329"/>
                  </a:cxn>
                  <a:cxn ang="0">
                    <a:pos x="224" y="332"/>
                  </a:cxn>
                  <a:cxn ang="0">
                    <a:pos x="221" y="335"/>
                  </a:cxn>
                  <a:cxn ang="0">
                    <a:pos x="217" y="337"/>
                  </a:cxn>
                  <a:cxn ang="0">
                    <a:pos x="213" y="338"/>
                  </a:cxn>
                  <a:cxn ang="0">
                    <a:pos x="208" y="337"/>
                  </a:cxn>
                  <a:cxn ang="0">
                    <a:pos x="203" y="334"/>
                  </a:cxn>
                  <a:cxn ang="0">
                    <a:pos x="155" y="294"/>
                  </a:cxn>
                  <a:cxn ang="0">
                    <a:pos x="104" y="257"/>
                  </a:cxn>
                  <a:cxn ang="0">
                    <a:pos x="53" y="219"/>
                  </a:cxn>
                  <a:cxn ang="0">
                    <a:pos x="5" y="179"/>
                  </a:cxn>
                  <a:cxn ang="0">
                    <a:pos x="2" y="176"/>
                  </a:cxn>
                  <a:cxn ang="0">
                    <a:pos x="0" y="171"/>
                  </a:cxn>
                  <a:cxn ang="0">
                    <a:pos x="0" y="161"/>
                  </a:cxn>
                  <a:cxn ang="0">
                    <a:pos x="2" y="158"/>
                  </a:cxn>
                  <a:cxn ang="0">
                    <a:pos x="5" y="155"/>
                  </a:cxn>
                  <a:cxn ang="0">
                    <a:pos x="96" y="80"/>
                  </a:cxn>
                  <a:cxn ang="0">
                    <a:pos x="189" y="5"/>
                  </a:cxn>
                  <a:cxn ang="0">
                    <a:pos x="193" y="1"/>
                  </a:cxn>
                  <a:cxn ang="0">
                    <a:pos x="198" y="0"/>
                  </a:cxn>
                </a:cxnLst>
                <a:rect l="0" t="0" r="r" b="b"/>
                <a:pathLst>
                  <a:path w="227" h="338">
                    <a:moveTo>
                      <a:pt x="198" y="0"/>
                    </a:moveTo>
                    <a:lnTo>
                      <a:pt x="208" y="3"/>
                    </a:lnTo>
                    <a:lnTo>
                      <a:pt x="211" y="6"/>
                    </a:lnTo>
                    <a:lnTo>
                      <a:pt x="213" y="9"/>
                    </a:lnTo>
                    <a:lnTo>
                      <a:pt x="214" y="14"/>
                    </a:lnTo>
                    <a:lnTo>
                      <a:pt x="211" y="24"/>
                    </a:lnTo>
                    <a:lnTo>
                      <a:pt x="206" y="29"/>
                    </a:lnTo>
                    <a:lnTo>
                      <a:pt x="114" y="104"/>
                    </a:lnTo>
                    <a:lnTo>
                      <a:pt x="34" y="166"/>
                    </a:lnTo>
                    <a:lnTo>
                      <a:pt x="69" y="195"/>
                    </a:lnTo>
                    <a:lnTo>
                      <a:pt x="120" y="233"/>
                    </a:lnTo>
                    <a:lnTo>
                      <a:pt x="171" y="270"/>
                    </a:lnTo>
                    <a:lnTo>
                      <a:pt x="221" y="310"/>
                    </a:lnTo>
                    <a:lnTo>
                      <a:pt x="227" y="319"/>
                    </a:lnTo>
                    <a:lnTo>
                      <a:pt x="227" y="324"/>
                    </a:lnTo>
                    <a:lnTo>
                      <a:pt x="225" y="329"/>
                    </a:lnTo>
                    <a:lnTo>
                      <a:pt x="224" y="332"/>
                    </a:lnTo>
                    <a:lnTo>
                      <a:pt x="221" y="335"/>
                    </a:lnTo>
                    <a:lnTo>
                      <a:pt x="217" y="337"/>
                    </a:lnTo>
                    <a:lnTo>
                      <a:pt x="213" y="338"/>
                    </a:lnTo>
                    <a:lnTo>
                      <a:pt x="208" y="337"/>
                    </a:lnTo>
                    <a:lnTo>
                      <a:pt x="203" y="334"/>
                    </a:lnTo>
                    <a:lnTo>
                      <a:pt x="155" y="294"/>
                    </a:lnTo>
                    <a:lnTo>
                      <a:pt x="104" y="257"/>
                    </a:lnTo>
                    <a:lnTo>
                      <a:pt x="53" y="219"/>
                    </a:lnTo>
                    <a:lnTo>
                      <a:pt x="5" y="179"/>
                    </a:lnTo>
                    <a:lnTo>
                      <a:pt x="2" y="176"/>
                    </a:lnTo>
                    <a:lnTo>
                      <a:pt x="0" y="171"/>
                    </a:lnTo>
                    <a:lnTo>
                      <a:pt x="0" y="161"/>
                    </a:lnTo>
                    <a:lnTo>
                      <a:pt x="2" y="158"/>
                    </a:lnTo>
                    <a:lnTo>
                      <a:pt x="5" y="155"/>
                    </a:lnTo>
                    <a:lnTo>
                      <a:pt x="96" y="80"/>
                    </a:lnTo>
                    <a:lnTo>
                      <a:pt x="189" y="5"/>
                    </a:lnTo>
                    <a:lnTo>
                      <a:pt x="193" y="1"/>
                    </a:lnTo>
                    <a:lnTo>
                      <a:pt x="1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p>
            </p:txBody>
          </p:sp>
        </p:grpSp>
        <p:sp>
          <p:nvSpPr>
            <p:cNvPr id="44" name="TextBox 43"/>
            <p:cNvSpPr txBox="1"/>
            <p:nvPr/>
          </p:nvSpPr>
          <p:spPr>
            <a:xfrm>
              <a:off x="885505" y="3477490"/>
              <a:ext cx="873957" cy="646331"/>
            </a:xfrm>
            <a:prstGeom prst="rect">
              <a:avLst/>
            </a:prstGeom>
            <a:noFill/>
          </p:spPr>
          <p:txBody>
            <a:bodyPr wrap="none" rtlCol="0">
              <a:spAutoFit/>
            </a:bodyPr>
            <a:lstStyle/>
            <a:p>
              <a:pPr algn="ctr"/>
              <a:r>
                <a:rPr lang="en-US" sz="1200" dirty="0">
                  <a:solidFill>
                    <a:schemeClr val="tx1">
                      <a:lumMod val="85000"/>
                      <a:lumOff val="15000"/>
                    </a:schemeClr>
                  </a:solidFill>
                  <a:latin typeface="Arial" pitchFamily="34" charset="0"/>
                  <a:cs typeface="Arial" pitchFamily="34" charset="0"/>
                </a:rPr>
                <a:t>Required</a:t>
              </a:r>
              <a:br>
                <a:rPr lang="en-US" sz="1200" dirty="0">
                  <a:solidFill>
                    <a:schemeClr val="tx1">
                      <a:lumMod val="85000"/>
                      <a:lumOff val="15000"/>
                    </a:schemeClr>
                  </a:solidFill>
                  <a:latin typeface="Arial" pitchFamily="34" charset="0"/>
                  <a:cs typeface="Arial" pitchFamily="34" charset="0"/>
                </a:rPr>
              </a:br>
              <a:r>
                <a:rPr lang="en-US" sz="1200" dirty="0">
                  <a:solidFill>
                    <a:schemeClr val="tx1">
                      <a:lumMod val="85000"/>
                      <a:lumOff val="15000"/>
                    </a:schemeClr>
                  </a:solidFill>
                  <a:latin typeface="Arial" pitchFamily="34" charset="0"/>
                  <a:cs typeface="Arial" pitchFamily="34" charset="0"/>
                </a:rPr>
                <a:t>Pedagogy</a:t>
              </a:r>
              <a:br>
                <a:rPr lang="en-US" sz="1200" dirty="0">
                  <a:solidFill>
                    <a:schemeClr val="tx1">
                      <a:lumMod val="85000"/>
                      <a:lumOff val="15000"/>
                    </a:schemeClr>
                  </a:solidFill>
                  <a:latin typeface="Arial" pitchFamily="34" charset="0"/>
                  <a:cs typeface="Arial" pitchFamily="34" charset="0"/>
                </a:rPr>
              </a:br>
              <a:r>
                <a:rPr lang="en-US" sz="1200" dirty="0">
                  <a:solidFill>
                    <a:schemeClr val="tx1">
                      <a:lumMod val="85000"/>
                      <a:lumOff val="15000"/>
                    </a:schemeClr>
                  </a:solidFill>
                  <a:latin typeface="Arial" pitchFamily="34" charset="0"/>
                  <a:cs typeface="Arial" pitchFamily="34" charset="0"/>
                </a:rPr>
                <a:t>Class</a:t>
              </a:r>
            </a:p>
          </p:txBody>
        </p:sp>
        <p:sp>
          <p:nvSpPr>
            <p:cNvPr id="45" name="TextBox 44"/>
            <p:cNvSpPr txBox="1"/>
            <p:nvPr/>
          </p:nvSpPr>
          <p:spPr>
            <a:xfrm>
              <a:off x="10205704" y="3477490"/>
              <a:ext cx="1057854" cy="461665"/>
            </a:xfrm>
            <a:prstGeom prst="rect">
              <a:avLst/>
            </a:prstGeom>
            <a:noFill/>
          </p:spPr>
          <p:txBody>
            <a:bodyPr wrap="none" rtlCol="0">
              <a:spAutoFit/>
            </a:bodyPr>
            <a:lstStyle/>
            <a:p>
              <a:pPr algn="ctr"/>
              <a:r>
                <a:rPr lang="en-US" sz="1200" dirty="0">
                  <a:solidFill>
                    <a:schemeClr val="tx1">
                      <a:lumMod val="85000"/>
                      <a:lumOff val="15000"/>
                    </a:schemeClr>
                  </a:solidFill>
                  <a:latin typeface="Arial" pitchFamily="34" charset="0"/>
                  <a:cs typeface="Arial" pitchFamily="34" charset="0"/>
                </a:rPr>
                <a:t>Just In Time </a:t>
              </a:r>
              <a:br>
                <a:rPr lang="en-US" sz="1200" dirty="0">
                  <a:solidFill>
                    <a:schemeClr val="tx1">
                      <a:lumMod val="85000"/>
                      <a:lumOff val="15000"/>
                    </a:schemeClr>
                  </a:solidFill>
                  <a:latin typeface="Arial" pitchFamily="34" charset="0"/>
                  <a:cs typeface="Arial" pitchFamily="34" charset="0"/>
                </a:rPr>
              </a:br>
              <a:r>
                <a:rPr lang="en-US" sz="1200" dirty="0">
                  <a:solidFill>
                    <a:schemeClr val="tx1">
                      <a:lumMod val="85000"/>
                      <a:lumOff val="15000"/>
                    </a:schemeClr>
                  </a:solidFill>
                  <a:latin typeface="Arial" pitchFamily="34" charset="0"/>
                  <a:cs typeface="Arial" pitchFamily="34" charset="0"/>
                </a:rPr>
                <a:t>Instruction</a:t>
              </a:r>
            </a:p>
          </p:txBody>
        </p:sp>
        <p:sp>
          <p:nvSpPr>
            <p:cNvPr id="46" name="TextBox 45"/>
            <p:cNvSpPr txBox="1"/>
            <p:nvPr/>
          </p:nvSpPr>
          <p:spPr>
            <a:xfrm>
              <a:off x="5159921" y="767311"/>
              <a:ext cx="1830949" cy="276999"/>
            </a:xfrm>
            <a:prstGeom prst="rect">
              <a:avLst/>
            </a:prstGeom>
            <a:noFill/>
          </p:spPr>
          <p:txBody>
            <a:bodyPr wrap="none" rtlCol="0">
              <a:spAutoFit/>
            </a:bodyPr>
            <a:lstStyle/>
            <a:p>
              <a:pPr algn="ctr"/>
              <a:r>
                <a:rPr lang="en-US" sz="1200" dirty="0">
                  <a:solidFill>
                    <a:schemeClr val="tx1">
                      <a:lumMod val="85000"/>
                      <a:lumOff val="15000"/>
                    </a:schemeClr>
                  </a:solidFill>
                  <a:latin typeface="Arial" pitchFamily="34" charset="0"/>
                  <a:cs typeface="Arial" pitchFamily="34" charset="0"/>
                </a:rPr>
                <a:t>Academic Department $</a:t>
              </a:r>
            </a:p>
          </p:txBody>
        </p:sp>
        <p:sp>
          <p:nvSpPr>
            <p:cNvPr id="47" name="TextBox 46"/>
            <p:cNvSpPr txBox="1"/>
            <p:nvPr/>
          </p:nvSpPr>
          <p:spPr>
            <a:xfrm>
              <a:off x="4209837" y="6434731"/>
              <a:ext cx="3762568" cy="276999"/>
            </a:xfrm>
            <a:prstGeom prst="rect">
              <a:avLst/>
            </a:prstGeom>
            <a:noFill/>
          </p:spPr>
          <p:txBody>
            <a:bodyPr wrap="none" rtlCol="0">
              <a:spAutoFit/>
            </a:bodyPr>
            <a:lstStyle/>
            <a:p>
              <a:pPr algn="ctr"/>
              <a:r>
                <a:rPr lang="en-US" sz="1200" dirty="0">
                  <a:solidFill>
                    <a:schemeClr val="tx1">
                      <a:lumMod val="85000"/>
                      <a:lumOff val="15000"/>
                    </a:schemeClr>
                  </a:solidFill>
                  <a:latin typeface="Arial" pitchFamily="34" charset="0"/>
                  <a:cs typeface="Arial" pitchFamily="34" charset="0"/>
                </a:rPr>
                <a:t>Student Services $ / Private Donations/Grant Based</a:t>
              </a:r>
            </a:p>
          </p:txBody>
        </p:sp>
      </p:grpSp>
      <p:cxnSp>
        <p:nvCxnSpPr>
          <p:cNvPr id="5" name="Straight Connector 4">
            <a:extLst>
              <a:ext uri="{FF2B5EF4-FFF2-40B4-BE49-F238E27FC236}">
                <a16:creationId xmlns:a16="http://schemas.microsoft.com/office/drawing/2014/main" id="{B7D75924-72F0-9543-8485-EE71571E0E35}"/>
              </a:ext>
            </a:extLst>
          </p:cNvPr>
          <p:cNvCxnSpPr>
            <a:cxnSpLocks/>
          </p:cNvCxnSpPr>
          <p:nvPr/>
        </p:nvCxnSpPr>
        <p:spPr>
          <a:xfrm>
            <a:off x="6096000" y="1367554"/>
            <a:ext cx="0" cy="4870577"/>
          </a:xfrm>
          <a:prstGeom prst="line">
            <a:avLst/>
          </a:prstGeom>
          <a:ln w="285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87878FA-0225-E442-B8FE-D90DEB5C8A96}"/>
              </a:ext>
            </a:extLst>
          </p:cNvPr>
          <p:cNvSpPr txBox="1"/>
          <p:nvPr/>
        </p:nvSpPr>
        <p:spPr>
          <a:xfrm>
            <a:off x="5631766" y="4744097"/>
            <a:ext cx="835618" cy="274260"/>
          </a:xfrm>
          <a:prstGeom prst="snipRoundRect">
            <a:avLst/>
          </a:prstGeom>
          <a:solidFill>
            <a:schemeClr val="accent6"/>
          </a:solidFill>
        </p:spPr>
        <p:txBody>
          <a:bodyPr wrap="square" rtlCol="0">
            <a:spAutoFit/>
          </a:bodyPr>
          <a:lstStyle/>
          <a:p>
            <a:r>
              <a:rPr lang="en-US" sz="1100" dirty="0">
                <a:solidFill>
                  <a:schemeClr val="bg1"/>
                </a:solidFill>
                <a:latin typeface="Arial" pitchFamily="34" charset="0"/>
                <a:cs typeface="Arial" pitchFamily="34" charset="0"/>
              </a:rPr>
              <a:t>HSU SI </a:t>
            </a:r>
          </a:p>
        </p:txBody>
      </p:sp>
      <p:sp>
        <p:nvSpPr>
          <p:cNvPr id="29" name="TextBox 28">
            <a:extLst>
              <a:ext uri="{FF2B5EF4-FFF2-40B4-BE49-F238E27FC236}">
                <a16:creationId xmlns:a16="http://schemas.microsoft.com/office/drawing/2014/main" id="{375453B1-CD61-0046-AFBD-E814D8FFA494}"/>
              </a:ext>
            </a:extLst>
          </p:cNvPr>
          <p:cNvSpPr txBox="1"/>
          <p:nvPr/>
        </p:nvSpPr>
        <p:spPr>
          <a:xfrm>
            <a:off x="3766600" y="2316966"/>
            <a:ext cx="1312077" cy="419457"/>
          </a:xfrm>
          <a:prstGeom prst="snipRoundRect">
            <a:avLst/>
          </a:prstGeom>
          <a:solidFill>
            <a:schemeClr val="accent6"/>
          </a:solidFill>
        </p:spPr>
        <p:txBody>
          <a:bodyPr wrap="square" rtlCol="0">
            <a:spAutoFit/>
          </a:bodyPr>
          <a:lstStyle/>
          <a:p>
            <a:r>
              <a:rPr lang="en-US" sz="1000" dirty="0">
                <a:solidFill>
                  <a:schemeClr val="bg1"/>
                </a:solidFill>
                <a:latin typeface="Arial" pitchFamily="34" charset="0"/>
                <a:cs typeface="Arial" pitchFamily="34" charset="0"/>
              </a:rPr>
              <a:t>HSU Embedded Tutors</a:t>
            </a:r>
          </a:p>
        </p:txBody>
      </p:sp>
      <p:sp>
        <p:nvSpPr>
          <p:cNvPr id="61" name="TextBox 60">
            <a:extLst>
              <a:ext uri="{FF2B5EF4-FFF2-40B4-BE49-F238E27FC236}">
                <a16:creationId xmlns:a16="http://schemas.microsoft.com/office/drawing/2014/main" id="{F9C9F246-2984-974B-A286-944822D6D73B}"/>
              </a:ext>
            </a:extLst>
          </p:cNvPr>
          <p:cNvSpPr txBox="1"/>
          <p:nvPr/>
        </p:nvSpPr>
        <p:spPr>
          <a:xfrm>
            <a:off x="5373431" y="3940767"/>
            <a:ext cx="1080230" cy="483989"/>
          </a:xfrm>
          <a:prstGeom prst="snipRoundRect">
            <a:avLst/>
          </a:prstGeom>
          <a:solidFill>
            <a:srgbClr val="3A3680"/>
          </a:solidFill>
        </p:spPr>
        <p:txBody>
          <a:bodyPr wrap="none" rtlCol="0">
            <a:spAutoFit/>
          </a:bodyPr>
          <a:lstStyle/>
          <a:p>
            <a:r>
              <a:rPr lang="en-US" sz="1200" dirty="0">
                <a:solidFill>
                  <a:schemeClr val="bg1"/>
                </a:solidFill>
                <a:latin typeface="Arial" pitchFamily="34" charset="0"/>
                <a:cs typeface="Arial" pitchFamily="34" charset="0"/>
              </a:rPr>
              <a:t>SFSU </a:t>
            </a:r>
            <a:br>
              <a:rPr lang="en-US" sz="1200" dirty="0">
                <a:solidFill>
                  <a:schemeClr val="bg1"/>
                </a:solidFill>
                <a:latin typeface="Arial" pitchFamily="34" charset="0"/>
                <a:cs typeface="Arial" pitchFamily="34" charset="0"/>
              </a:rPr>
            </a:br>
            <a:r>
              <a:rPr lang="en-US" sz="1200" dirty="0">
                <a:solidFill>
                  <a:schemeClr val="bg1"/>
                </a:solidFill>
                <a:latin typeface="Arial" pitchFamily="34" charset="0"/>
                <a:cs typeface="Arial" pitchFamily="34" charset="0"/>
              </a:rPr>
              <a:t>LA program </a:t>
            </a:r>
          </a:p>
        </p:txBody>
      </p:sp>
      <p:sp>
        <p:nvSpPr>
          <p:cNvPr id="30" name="Rectangle 29">
            <a:extLst>
              <a:ext uri="{FF2B5EF4-FFF2-40B4-BE49-F238E27FC236}">
                <a16:creationId xmlns:a16="http://schemas.microsoft.com/office/drawing/2014/main" id="{3BE053BC-1C6A-4242-AB7C-3763D373D074}"/>
              </a:ext>
            </a:extLst>
          </p:cNvPr>
          <p:cNvSpPr/>
          <p:nvPr/>
        </p:nvSpPr>
        <p:spPr>
          <a:xfrm>
            <a:off x="0" y="6349654"/>
            <a:ext cx="4416463" cy="508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Big Picture</a:t>
            </a:r>
          </a:p>
        </p:txBody>
      </p:sp>
      <p:sp>
        <p:nvSpPr>
          <p:cNvPr id="26" name="TextBox 25">
            <a:extLst>
              <a:ext uri="{FF2B5EF4-FFF2-40B4-BE49-F238E27FC236}">
                <a16:creationId xmlns:a16="http://schemas.microsoft.com/office/drawing/2014/main" id="{7ABE78E3-4638-B247-84AE-C493D799292D}"/>
              </a:ext>
            </a:extLst>
          </p:cNvPr>
          <p:cNvSpPr txBox="1"/>
          <p:nvPr/>
        </p:nvSpPr>
        <p:spPr>
          <a:xfrm>
            <a:off x="5447321" y="5401539"/>
            <a:ext cx="1312077" cy="258128"/>
          </a:xfrm>
          <a:prstGeom prst="snipRoundRect">
            <a:avLst/>
          </a:prstGeom>
          <a:solidFill>
            <a:schemeClr val="accent2"/>
          </a:solidFill>
        </p:spPr>
        <p:txBody>
          <a:bodyPr wrap="square" rtlCol="0">
            <a:spAutoFit/>
          </a:bodyPr>
          <a:lstStyle/>
          <a:p>
            <a:r>
              <a:rPr lang="en-US" sz="1000" dirty="0">
                <a:solidFill>
                  <a:schemeClr val="bg1"/>
                </a:solidFill>
                <a:latin typeface="Arial" pitchFamily="34" charset="0"/>
                <a:cs typeface="Arial" pitchFamily="34" charset="0"/>
              </a:rPr>
              <a:t>SAC State</a:t>
            </a:r>
          </a:p>
        </p:txBody>
      </p:sp>
      <p:sp>
        <p:nvSpPr>
          <p:cNvPr id="27" name="TextBox 26">
            <a:extLst>
              <a:ext uri="{FF2B5EF4-FFF2-40B4-BE49-F238E27FC236}">
                <a16:creationId xmlns:a16="http://schemas.microsoft.com/office/drawing/2014/main" id="{F0C03B94-820D-CB4C-A09E-34E9F77C81DC}"/>
              </a:ext>
            </a:extLst>
          </p:cNvPr>
          <p:cNvSpPr txBox="1"/>
          <p:nvPr/>
        </p:nvSpPr>
        <p:spPr>
          <a:xfrm>
            <a:off x="4705645" y="3227599"/>
            <a:ext cx="1637604" cy="354925"/>
          </a:xfrm>
          <a:prstGeom prst="snipRoundRect">
            <a:avLst/>
          </a:prstGeom>
          <a:solidFill>
            <a:srgbClr val="3A3680"/>
          </a:solidFill>
        </p:spPr>
        <p:txBody>
          <a:bodyPr wrap="none" rtlCol="0">
            <a:spAutoFit/>
          </a:bodyPr>
          <a:lstStyle/>
          <a:p>
            <a:r>
              <a:rPr lang="en-US" sz="1600" dirty="0" err="1">
                <a:solidFill>
                  <a:schemeClr val="bg1"/>
                </a:solidFill>
                <a:latin typeface="Arial" pitchFamily="34" charset="0"/>
                <a:cs typeface="Arial" pitchFamily="34" charset="0"/>
              </a:rPr>
              <a:t>Domingez</a:t>
            </a:r>
            <a:r>
              <a:rPr lang="en-US" sz="1600" dirty="0">
                <a:solidFill>
                  <a:schemeClr val="bg1"/>
                </a:solidFill>
                <a:latin typeface="Arial" pitchFamily="34" charset="0"/>
                <a:cs typeface="Arial" pitchFamily="34" charset="0"/>
              </a:rPr>
              <a:t> Hills </a:t>
            </a:r>
          </a:p>
        </p:txBody>
      </p:sp>
    </p:spTree>
    <p:extLst>
      <p:ext uri="{BB962C8B-B14F-4D97-AF65-F5344CB8AC3E}">
        <p14:creationId xmlns:p14="http://schemas.microsoft.com/office/powerpoint/2010/main" val="156151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6A66CCFE-8468-49FE-B941-071EB112A24E}"/>
              </a:ext>
            </a:extLst>
          </p:cNvPr>
          <p:cNvSpPr/>
          <p:nvPr/>
        </p:nvSpPr>
        <p:spPr>
          <a:xfrm>
            <a:off x="7197725" y="0"/>
            <a:ext cx="4318000" cy="6858000"/>
          </a:xfrm>
          <a:prstGeom prst="rect">
            <a:avLst/>
          </a:prstGeom>
          <a:gradFill>
            <a:gsLst>
              <a:gs pos="300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4" name="Title 287">
            <a:extLst>
              <a:ext uri="{FF2B5EF4-FFF2-40B4-BE49-F238E27FC236}">
                <a16:creationId xmlns:a16="http://schemas.microsoft.com/office/drawing/2014/main" id="{971A0F90-634E-4CD9-9429-E6A754E0D739}"/>
              </a:ext>
            </a:extLst>
          </p:cNvPr>
          <p:cNvSpPr txBox="1">
            <a:spLocks/>
          </p:cNvSpPr>
          <p:nvPr/>
        </p:nvSpPr>
        <p:spPr>
          <a:xfrm>
            <a:off x="7431288" y="632917"/>
            <a:ext cx="3795512"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600" dirty="0"/>
              <a:t>ULAs in College Algebra</a:t>
            </a:r>
            <a:endParaRPr lang="en-US" sz="3500" dirty="0">
              <a:ea typeface="Segoe UI Bold" panose="020B0802040204020203" pitchFamily="34" charset="0"/>
              <a:cs typeface="Segoe UI Bold" panose="020B0802040204020203" pitchFamily="34" charset="0"/>
            </a:endParaRPr>
          </a:p>
        </p:txBody>
      </p:sp>
      <p:grpSp>
        <p:nvGrpSpPr>
          <p:cNvPr id="297" name="Group 296">
            <a:extLst>
              <a:ext uri="{FF2B5EF4-FFF2-40B4-BE49-F238E27FC236}">
                <a16:creationId xmlns:a16="http://schemas.microsoft.com/office/drawing/2014/main" id="{23CC9F11-680D-44E1-A3A1-6F3B5E7D3A83}"/>
              </a:ext>
            </a:extLst>
          </p:cNvPr>
          <p:cNvGrpSpPr/>
          <p:nvPr/>
        </p:nvGrpSpPr>
        <p:grpSpPr>
          <a:xfrm>
            <a:off x="7557886" y="1677302"/>
            <a:ext cx="689368" cy="134317"/>
            <a:chOff x="822326" y="1148393"/>
            <a:chExt cx="897694" cy="166395"/>
          </a:xfrm>
        </p:grpSpPr>
        <p:sp>
          <p:nvSpPr>
            <p:cNvPr id="298" name="Oval 170">
              <a:extLst>
                <a:ext uri="{FF2B5EF4-FFF2-40B4-BE49-F238E27FC236}">
                  <a16:creationId xmlns:a16="http://schemas.microsoft.com/office/drawing/2014/main" id="{E7FBEDCE-5565-4724-A593-6315595B880E}"/>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99" name="Oval 171">
              <a:extLst>
                <a:ext uri="{FF2B5EF4-FFF2-40B4-BE49-F238E27FC236}">
                  <a16:creationId xmlns:a16="http://schemas.microsoft.com/office/drawing/2014/main" id="{4E68D544-5F4E-409F-8434-6C43ADC3363B}"/>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00" name="Oval 172">
              <a:extLst>
                <a:ext uri="{FF2B5EF4-FFF2-40B4-BE49-F238E27FC236}">
                  <a16:creationId xmlns:a16="http://schemas.microsoft.com/office/drawing/2014/main" id="{335025C6-1D24-492B-87D2-BBC19E632F65}"/>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01" name="Oval 173">
              <a:extLst>
                <a:ext uri="{FF2B5EF4-FFF2-40B4-BE49-F238E27FC236}">
                  <a16:creationId xmlns:a16="http://schemas.microsoft.com/office/drawing/2014/main" id="{BCAA1AEB-DD52-4AF3-8D76-CABDD9A9307C}"/>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grpSp>
        <p:nvGrpSpPr>
          <p:cNvPr id="1067" name="Group 1066">
            <a:extLst>
              <a:ext uri="{FF2B5EF4-FFF2-40B4-BE49-F238E27FC236}">
                <a16:creationId xmlns:a16="http://schemas.microsoft.com/office/drawing/2014/main" id="{9AB7E79E-9E24-4B58-83DE-39383F888FCE}"/>
              </a:ext>
            </a:extLst>
          </p:cNvPr>
          <p:cNvGrpSpPr/>
          <p:nvPr/>
        </p:nvGrpSpPr>
        <p:grpSpPr>
          <a:xfrm>
            <a:off x="7499658" y="4453944"/>
            <a:ext cx="4110651" cy="381260"/>
            <a:chOff x="7499658" y="4288768"/>
            <a:chExt cx="4110651" cy="381260"/>
          </a:xfrm>
        </p:grpSpPr>
        <p:sp>
          <p:nvSpPr>
            <p:cNvPr id="305" name="Shape 1155">
              <a:extLst>
                <a:ext uri="{FF2B5EF4-FFF2-40B4-BE49-F238E27FC236}">
                  <a16:creationId xmlns:a16="http://schemas.microsoft.com/office/drawing/2014/main" id="{D19A3525-887F-46A7-ABC5-A19E6945706F}"/>
                </a:ext>
              </a:extLst>
            </p:cNvPr>
            <p:cNvSpPr/>
            <p:nvPr/>
          </p:nvSpPr>
          <p:spPr>
            <a:xfrm>
              <a:off x="7929097" y="4333782"/>
              <a:ext cx="3681212" cy="33624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endParaRPr lang="en-US" sz="1600" dirty="0">
                <a:solidFill>
                  <a:schemeClr val="bg1">
                    <a:lumMod val="50000"/>
                  </a:schemeClr>
                </a:solidFill>
                <a:ea typeface="Segoe UI" panose="020B0502040204020203" pitchFamily="34" charset="0"/>
                <a:cs typeface="Segoe UI" panose="020B0502040204020203" pitchFamily="34" charset="0"/>
              </a:endParaRPr>
            </a:p>
          </p:txBody>
        </p:sp>
        <p:sp>
          <p:nvSpPr>
            <p:cNvPr id="1066" name="Arrow: Chevron 1065">
              <a:extLst>
                <a:ext uri="{FF2B5EF4-FFF2-40B4-BE49-F238E27FC236}">
                  <a16:creationId xmlns:a16="http://schemas.microsoft.com/office/drawing/2014/main" id="{189D118E-31AC-4F8F-A6E3-B311F96DC1DC}"/>
                </a:ext>
              </a:extLst>
            </p:cNvPr>
            <p:cNvSpPr/>
            <p:nvPr/>
          </p:nvSpPr>
          <p:spPr>
            <a:xfrm>
              <a:off x="7499658" y="4288768"/>
              <a:ext cx="189828" cy="18982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 name="Arrow: Chevron 309">
            <a:extLst>
              <a:ext uri="{FF2B5EF4-FFF2-40B4-BE49-F238E27FC236}">
                <a16:creationId xmlns:a16="http://schemas.microsoft.com/office/drawing/2014/main" id="{9751E8F6-AEE6-4211-93AD-27F93F7679E8}"/>
              </a:ext>
            </a:extLst>
          </p:cNvPr>
          <p:cNvSpPr/>
          <p:nvPr/>
        </p:nvSpPr>
        <p:spPr>
          <a:xfrm>
            <a:off x="7499658" y="5245251"/>
            <a:ext cx="189828" cy="18982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5C3373-0F5D-F94F-9912-DA4A2832EC9C}"/>
              </a:ext>
            </a:extLst>
          </p:cNvPr>
          <p:cNvSpPr txBox="1"/>
          <p:nvPr/>
        </p:nvSpPr>
        <p:spPr>
          <a:xfrm>
            <a:off x="2313067" y="166538"/>
            <a:ext cx="2681207" cy="1200329"/>
          </a:xfrm>
          <a:prstGeom prst="rect">
            <a:avLst/>
          </a:prstGeom>
          <a:solidFill>
            <a:schemeClr val="accent5"/>
          </a:solidFill>
          <a:ln>
            <a:solidFill>
              <a:schemeClr val="accent2"/>
            </a:solidFill>
          </a:ln>
        </p:spPr>
        <p:txBody>
          <a:bodyPr wrap="square" rtlCol="0">
            <a:spAutoFit/>
          </a:bodyPr>
          <a:lstStyle/>
          <a:p>
            <a:pPr algn="ctr"/>
            <a:r>
              <a:rPr lang="en-US" b="1" u="sng" dirty="0"/>
              <a:t>Fall 2018</a:t>
            </a:r>
          </a:p>
          <a:p>
            <a:pPr algn="ctr"/>
            <a:r>
              <a:rPr lang="en-US" dirty="0"/>
              <a:t>7 sections</a:t>
            </a:r>
          </a:p>
          <a:p>
            <a:pPr algn="ctr"/>
            <a:r>
              <a:rPr lang="en-US" dirty="0"/>
              <a:t>~80 enrollment cap</a:t>
            </a:r>
          </a:p>
          <a:p>
            <a:pPr algn="ctr"/>
            <a:r>
              <a:rPr lang="en-US" dirty="0"/>
              <a:t>No ULAs</a:t>
            </a:r>
          </a:p>
        </p:txBody>
      </p:sp>
      <p:sp>
        <p:nvSpPr>
          <p:cNvPr id="22" name="TextBox 21">
            <a:extLst>
              <a:ext uri="{FF2B5EF4-FFF2-40B4-BE49-F238E27FC236}">
                <a16:creationId xmlns:a16="http://schemas.microsoft.com/office/drawing/2014/main" id="{CA71663B-62A4-374B-A138-F952A2DE95EC}"/>
              </a:ext>
            </a:extLst>
          </p:cNvPr>
          <p:cNvSpPr txBox="1"/>
          <p:nvPr/>
        </p:nvSpPr>
        <p:spPr>
          <a:xfrm>
            <a:off x="516127" y="1852580"/>
            <a:ext cx="2681207" cy="1200329"/>
          </a:xfrm>
          <a:prstGeom prst="rect">
            <a:avLst/>
          </a:prstGeom>
          <a:solidFill>
            <a:schemeClr val="accent4"/>
          </a:solidFill>
          <a:ln>
            <a:solidFill>
              <a:schemeClr val="accent5"/>
            </a:solidFill>
          </a:ln>
        </p:spPr>
        <p:txBody>
          <a:bodyPr wrap="square" rtlCol="0">
            <a:spAutoFit/>
          </a:bodyPr>
          <a:lstStyle/>
          <a:p>
            <a:pPr algn="ctr"/>
            <a:r>
              <a:rPr lang="en-US" b="1" u="sng" dirty="0"/>
              <a:t>Fall 2019</a:t>
            </a:r>
          </a:p>
          <a:p>
            <a:pPr algn="ctr"/>
            <a:r>
              <a:rPr lang="en-US" dirty="0"/>
              <a:t>1 section</a:t>
            </a:r>
          </a:p>
          <a:p>
            <a:pPr algn="ctr"/>
            <a:r>
              <a:rPr lang="en-US" dirty="0"/>
              <a:t>~56 students</a:t>
            </a:r>
          </a:p>
          <a:p>
            <a:pPr algn="ctr"/>
            <a:r>
              <a:rPr lang="en-US" dirty="0"/>
              <a:t>2 ULAs</a:t>
            </a:r>
          </a:p>
        </p:txBody>
      </p:sp>
      <p:sp>
        <p:nvSpPr>
          <p:cNvPr id="23" name="TextBox 22">
            <a:extLst>
              <a:ext uri="{FF2B5EF4-FFF2-40B4-BE49-F238E27FC236}">
                <a16:creationId xmlns:a16="http://schemas.microsoft.com/office/drawing/2014/main" id="{5D568273-AEAB-1545-B213-028E3161D2C0}"/>
              </a:ext>
            </a:extLst>
          </p:cNvPr>
          <p:cNvSpPr txBox="1"/>
          <p:nvPr/>
        </p:nvSpPr>
        <p:spPr>
          <a:xfrm>
            <a:off x="3856926" y="1852580"/>
            <a:ext cx="2681207" cy="1200329"/>
          </a:xfrm>
          <a:prstGeom prst="rect">
            <a:avLst/>
          </a:prstGeom>
          <a:solidFill>
            <a:schemeClr val="accent4"/>
          </a:solidFill>
          <a:ln>
            <a:solidFill>
              <a:schemeClr val="accent5"/>
            </a:solidFill>
          </a:ln>
        </p:spPr>
        <p:txBody>
          <a:bodyPr wrap="square" rtlCol="0">
            <a:spAutoFit/>
          </a:bodyPr>
          <a:lstStyle/>
          <a:p>
            <a:pPr algn="ctr"/>
            <a:r>
              <a:rPr lang="en-US" b="1" u="sng" dirty="0"/>
              <a:t>Fall 2019</a:t>
            </a:r>
          </a:p>
          <a:p>
            <a:pPr algn="ctr"/>
            <a:r>
              <a:rPr lang="en-US" dirty="0"/>
              <a:t>5 sections (80 cap)</a:t>
            </a:r>
          </a:p>
          <a:p>
            <a:pPr algn="ctr"/>
            <a:r>
              <a:rPr lang="en-US" dirty="0"/>
              <a:t>1 section (44 cap)</a:t>
            </a:r>
          </a:p>
          <a:p>
            <a:pPr algn="ctr"/>
            <a:r>
              <a:rPr lang="en-US" dirty="0"/>
              <a:t>No ULAs</a:t>
            </a:r>
          </a:p>
        </p:txBody>
      </p:sp>
      <p:sp>
        <p:nvSpPr>
          <p:cNvPr id="24" name="TextBox 23">
            <a:extLst>
              <a:ext uri="{FF2B5EF4-FFF2-40B4-BE49-F238E27FC236}">
                <a16:creationId xmlns:a16="http://schemas.microsoft.com/office/drawing/2014/main" id="{BC3E0D88-D4E3-7346-A6B3-E88E681C200C}"/>
              </a:ext>
            </a:extLst>
          </p:cNvPr>
          <p:cNvSpPr txBox="1"/>
          <p:nvPr/>
        </p:nvSpPr>
        <p:spPr>
          <a:xfrm>
            <a:off x="2313064" y="3538622"/>
            <a:ext cx="2681207" cy="1200329"/>
          </a:xfrm>
          <a:prstGeom prst="rect">
            <a:avLst/>
          </a:prstGeom>
          <a:solidFill>
            <a:schemeClr val="accent6"/>
          </a:solidFill>
          <a:ln>
            <a:solidFill>
              <a:schemeClr val="accent2"/>
            </a:solidFill>
          </a:ln>
        </p:spPr>
        <p:txBody>
          <a:bodyPr wrap="square" rtlCol="0">
            <a:spAutoFit/>
          </a:bodyPr>
          <a:lstStyle/>
          <a:p>
            <a:pPr algn="ctr"/>
            <a:r>
              <a:rPr lang="en-US" b="1" u="sng" dirty="0"/>
              <a:t>Fall 2020 – COVID-19</a:t>
            </a:r>
          </a:p>
          <a:p>
            <a:pPr algn="ctr"/>
            <a:r>
              <a:rPr lang="en-US" dirty="0"/>
              <a:t>8 sections</a:t>
            </a:r>
          </a:p>
          <a:p>
            <a:pPr algn="ctr"/>
            <a:r>
              <a:rPr lang="en-US" dirty="0"/>
              <a:t>~50 enrollment cap</a:t>
            </a:r>
          </a:p>
          <a:p>
            <a:pPr algn="ctr"/>
            <a:r>
              <a:rPr lang="en-US" dirty="0"/>
              <a:t>1 ULA per section</a:t>
            </a:r>
          </a:p>
        </p:txBody>
      </p:sp>
      <p:sp>
        <p:nvSpPr>
          <p:cNvPr id="25" name="TextBox 24">
            <a:extLst>
              <a:ext uri="{FF2B5EF4-FFF2-40B4-BE49-F238E27FC236}">
                <a16:creationId xmlns:a16="http://schemas.microsoft.com/office/drawing/2014/main" id="{7735C6DF-53AC-B749-B7E9-B8EA83E902A0}"/>
              </a:ext>
            </a:extLst>
          </p:cNvPr>
          <p:cNvSpPr txBox="1"/>
          <p:nvPr/>
        </p:nvSpPr>
        <p:spPr>
          <a:xfrm>
            <a:off x="2313063" y="5340165"/>
            <a:ext cx="2681207" cy="1200329"/>
          </a:xfrm>
          <a:prstGeom prst="rect">
            <a:avLst/>
          </a:prstGeom>
          <a:solidFill>
            <a:schemeClr val="accent2"/>
          </a:solidFill>
          <a:ln>
            <a:solidFill>
              <a:schemeClr val="accent2"/>
            </a:solidFill>
          </a:ln>
        </p:spPr>
        <p:txBody>
          <a:bodyPr wrap="square" rtlCol="0">
            <a:spAutoFit/>
          </a:bodyPr>
          <a:lstStyle/>
          <a:p>
            <a:pPr algn="ctr"/>
            <a:r>
              <a:rPr lang="en-US" b="1" u="sng" dirty="0"/>
              <a:t>Spring 2021 – COVID-19</a:t>
            </a:r>
          </a:p>
          <a:p>
            <a:pPr algn="ctr"/>
            <a:r>
              <a:rPr lang="en-US" dirty="0"/>
              <a:t>5 sections</a:t>
            </a:r>
          </a:p>
          <a:p>
            <a:pPr algn="ctr"/>
            <a:r>
              <a:rPr lang="en-US" dirty="0"/>
              <a:t>~45 enrollment cap</a:t>
            </a:r>
          </a:p>
          <a:p>
            <a:pPr algn="ctr"/>
            <a:r>
              <a:rPr lang="en-US" dirty="0"/>
              <a:t>2 ULAs per section</a:t>
            </a:r>
          </a:p>
        </p:txBody>
      </p:sp>
      <p:sp>
        <p:nvSpPr>
          <p:cNvPr id="27" name="Shape 1155">
            <a:extLst>
              <a:ext uri="{FF2B5EF4-FFF2-40B4-BE49-F238E27FC236}">
                <a16:creationId xmlns:a16="http://schemas.microsoft.com/office/drawing/2014/main" id="{3A38DAC6-289A-A047-8C2C-604EF027F0BB}"/>
              </a:ext>
            </a:extLst>
          </p:cNvPr>
          <p:cNvSpPr/>
          <p:nvPr/>
        </p:nvSpPr>
        <p:spPr>
          <a:xfrm>
            <a:off x="7431288" y="2836375"/>
            <a:ext cx="4084437" cy="34304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r>
              <a:rPr lang="en-US" sz="1800" b="1" dirty="0">
                <a:solidFill>
                  <a:schemeClr val="accent1"/>
                </a:solidFill>
                <a:ea typeface="Segoe UI" panose="020B0502040204020203" pitchFamily="34" charset="0"/>
                <a:cs typeface="Segoe UI" panose="020B0502040204020203" pitchFamily="34" charset="0"/>
              </a:rPr>
              <a:t>Needed to enhance student engagement!</a:t>
            </a:r>
          </a:p>
        </p:txBody>
      </p:sp>
    </p:spTree>
    <p:extLst>
      <p:ext uri="{BB962C8B-B14F-4D97-AF65-F5344CB8AC3E}">
        <p14:creationId xmlns:p14="http://schemas.microsoft.com/office/powerpoint/2010/main" val="211161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linds(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6A66CCFE-8468-49FE-B941-071EB112A24E}"/>
              </a:ext>
            </a:extLst>
          </p:cNvPr>
          <p:cNvSpPr/>
          <p:nvPr/>
        </p:nvSpPr>
        <p:spPr>
          <a:xfrm>
            <a:off x="7197725" y="0"/>
            <a:ext cx="4318000" cy="6858000"/>
          </a:xfrm>
          <a:prstGeom prst="rect">
            <a:avLst/>
          </a:prstGeom>
          <a:gradFill>
            <a:gsLst>
              <a:gs pos="300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4" name="Title 287">
            <a:extLst>
              <a:ext uri="{FF2B5EF4-FFF2-40B4-BE49-F238E27FC236}">
                <a16:creationId xmlns:a16="http://schemas.microsoft.com/office/drawing/2014/main" id="{971A0F90-634E-4CD9-9429-E6A754E0D739}"/>
              </a:ext>
            </a:extLst>
          </p:cNvPr>
          <p:cNvSpPr txBox="1">
            <a:spLocks/>
          </p:cNvSpPr>
          <p:nvPr/>
        </p:nvSpPr>
        <p:spPr>
          <a:xfrm>
            <a:off x="7431288" y="632917"/>
            <a:ext cx="3795512" cy="544570"/>
          </a:xfrm>
          <a:prstGeom prst="rect">
            <a:avLst/>
          </a:prstGeom>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r>
              <a:rPr lang="en-US" sz="3600" dirty="0"/>
              <a:t>ULAs in College Algebra</a:t>
            </a:r>
            <a:endParaRPr lang="en-US" sz="3500" dirty="0">
              <a:ea typeface="Segoe UI Bold" panose="020B0802040204020203" pitchFamily="34" charset="0"/>
              <a:cs typeface="Segoe UI Bold" panose="020B0802040204020203" pitchFamily="34" charset="0"/>
            </a:endParaRPr>
          </a:p>
        </p:txBody>
      </p:sp>
      <p:grpSp>
        <p:nvGrpSpPr>
          <p:cNvPr id="297" name="Group 296">
            <a:extLst>
              <a:ext uri="{FF2B5EF4-FFF2-40B4-BE49-F238E27FC236}">
                <a16:creationId xmlns:a16="http://schemas.microsoft.com/office/drawing/2014/main" id="{23CC9F11-680D-44E1-A3A1-6F3B5E7D3A83}"/>
              </a:ext>
            </a:extLst>
          </p:cNvPr>
          <p:cNvGrpSpPr/>
          <p:nvPr/>
        </p:nvGrpSpPr>
        <p:grpSpPr>
          <a:xfrm>
            <a:off x="7557886" y="1677302"/>
            <a:ext cx="689368" cy="134317"/>
            <a:chOff x="822326" y="1148393"/>
            <a:chExt cx="897694" cy="166395"/>
          </a:xfrm>
        </p:grpSpPr>
        <p:sp>
          <p:nvSpPr>
            <p:cNvPr id="298" name="Oval 170">
              <a:extLst>
                <a:ext uri="{FF2B5EF4-FFF2-40B4-BE49-F238E27FC236}">
                  <a16:creationId xmlns:a16="http://schemas.microsoft.com/office/drawing/2014/main" id="{E7FBEDCE-5565-4724-A593-6315595B880E}"/>
                </a:ext>
              </a:extLst>
            </p:cNvPr>
            <p:cNvSpPr>
              <a:spLocks noChangeArrowheads="1"/>
            </p:cNvSpPr>
            <p:nvPr/>
          </p:nvSpPr>
          <p:spPr bwMode="auto">
            <a:xfrm>
              <a:off x="822326" y="1148393"/>
              <a:ext cx="175364" cy="166395"/>
            </a:xfrm>
            <a:prstGeom prst="donut">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99" name="Oval 171">
              <a:extLst>
                <a:ext uri="{FF2B5EF4-FFF2-40B4-BE49-F238E27FC236}">
                  <a16:creationId xmlns:a16="http://schemas.microsoft.com/office/drawing/2014/main" id="{4E68D544-5F4E-409F-8434-6C43ADC3363B}"/>
                </a:ext>
              </a:extLst>
            </p:cNvPr>
            <p:cNvSpPr>
              <a:spLocks noChangeArrowheads="1"/>
            </p:cNvSpPr>
            <p:nvPr/>
          </p:nvSpPr>
          <p:spPr bwMode="auto">
            <a:xfrm>
              <a:off x="1061516" y="1148393"/>
              <a:ext cx="180375" cy="166395"/>
            </a:xfrm>
            <a:prstGeom prst="donut">
              <a:avLst/>
            </a:pr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00" name="Oval 172">
              <a:extLst>
                <a:ext uri="{FF2B5EF4-FFF2-40B4-BE49-F238E27FC236}">
                  <a16:creationId xmlns:a16="http://schemas.microsoft.com/office/drawing/2014/main" id="{335025C6-1D24-492B-87D2-BBC19E632F65}"/>
                </a:ext>
              </a:extLst>
            </p:cNvPr>
            <p:cNvSpPr>
              <a:spLocks noChangeArrowheads="1"/>
            </p:cNvSpPr>
            <p:nvPr/>
          </p:nvSpPr>
          <p:spPr bwMode="auto">
            <a:xfrm>
              <a:off x="1305717" y="1148393"/>
              <a:ext cx="175364" cy="166395"/>
            </a:xfrm>
            <a:prstGeom prst="donut">
              <a:avLst/>
            </a:pr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01" name="Oval 173">
              <a:extLst>
                <a:ext uri="{FF2B5EF4-FFF2-40B4-BE49-F238E27FC236}">
                  <a16:creationId xmlns:a16="http://schemas.microsoft.com/office/drawing/2014/main" id="{BCAA1AEB-DD52-4AF3-8D76-CABDD9A9307C}"/>
                </a:ext>
              </a:extLst>
            </p:cNvPr>
            <p:cNvSpPr>
              <a:spLocks noChangeArrowheads="1"/>
            </p:cNvSpPr>
            <p:nvPr/>
          </p:nvSpPr>
          <p:spPr bwMode="auto">
            <a:xfrm>
              <a:off x="1544656" y="1148393"/>
              <a:ext cx="175364" cy="166395"/>
            </a:xfrm>
            <a:prstGeom prst="donut">
              <a:avLst/>
            </a:pr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304" name="Shape 1155">
            <a:extLst>
              <a:ext uri="{FF2B5EF4-FFF2-40B4-BE49-F238E27FC236}">
                <a16:creationId xmlns:a16="http://schemas.microsoft.com/office/drawing/2014/main" id="{6CF3CC43-A42C-4046-8B1A-04CA89D229C6}"/>
              </a:ext>
            </a:extLst>
          </p:cNvPr>
          <p:cNvSpPr/>
          <p:nvPr/>
        </p:nvSpPr>
        <p:spPr>
          <a:xfrm>
            <a:off x="7431288" y="2836375"/>
            <a:ext cx="4084437" cy="34304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r>
              <a:rPr lang="en-US" sz="1800" b="1" dirty="0">
                <a:solidFill>
                  <a:schemeClr val="accent1"/>
                </a:solidFill>
                <a:ea typeface="Segoe UI" panose="020B0502040204020203" pitchFamily="34" charset="0"/>
                <a:cs typeface="Segoe UI" panose="020B0502040204020203" pitchFamily="34" charset="0"/>
              </a:rPr>
              <a:t>Needed to enhance student engagement!</a:t>
            </a:r>
          </a:p>
        </p:txBody>
      </p:sp>
      <p:grpSp>
        <p:nvGrpSpPr>
          <p:cNvPr id="1067" name="Group 1066">
            <a:extLst>
              <a:ext uri="{FF2B5EF4-FFF2-40B4-BE49-F238E27FC236}">
                <a16:creationId xmlns:a16="http://schemas.microsoft.com/office/drawing/2014/main" id="{9AB7E79E-9E24-4B58-83DE-39383F888FCE}"/>
              </a:ext>
            </a:extLst>
          </p:cNvPr>
          <p:cNvGrpSpPr/>
          <p:nvPr/>
        </p:nvGrpSpPr>
        <p:grpSpPr>
          <a:xfrm>
            <a:off x="7499658" y="4453944"/>
            <a:ext cx="4110651" cy="381260"/>
            <a:chOff x="7499658" y="4288768"/>
            <a:chExt cx="4110651" cy="381260"/>
          </a:xfrm>
        </p:grpSpPr>
        <p:sp>
          <p:nvSpPr>
            <p:cNvPr id="305" name="Shape 1155">
              <a:extLst>
                <a:ext uri="{FF2B5EF4-FFF2-40B4-BE49-F238E27FC236}">
                  <a16:creationId xmlns:a16="http://schemas.microsoft.com/office/drawing/2014/main" id="{D19A3525-887F-46A7-ABC5-A19E6945706F}"/>
                </a:ext>
              </a:extLst>
            </p:cNvPr>
            <p:cNvSpPr/>
            <p:nvPr/>
          </p:nvSpPr>
          <p:spPr>
            <a:xfrm>
              <a:off x="7929097" y="4333782"/>
              <a:ext cx="3681212" cy="33624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endParaRPr lang="en-US" sz="1600" dirty="0">
                <a:solidFill>
                  <a:schemeClr val="bg1">
                    <a:lumMod val="50000"/>
                  </a:schemeClr>
                </a:solidFill>
                <a:ea typeface="Segoe UI" panose="020B0502040204020203" pitchFamily="34" charset="0"/>
                <a:cs typeface="Segoe UI" panose="020B0502040204020203" pitchFamily="34" charset="0"/>
              </a:endParaRPr>
            </a:p>
          </p:txBody>
        </p:sp>
        <p:sp>
          <p:nvSpPr>
            <p:cNvPr id="1066" name="Arrow: Chevron 1065">
              <a:extLst>
                <a:ext uri="{FF2B5EF4-FFF2-40B4-BE49-F238E27FC236}">
                  <a16:creationId xmlns:a16="http://schemas.microsoft.com/office/drawing/2014/main" id="{189D118E-31AC-4F8F-A6E3-B311F96DC1DC}"/>
                </a:ext>
              </a:extLst>
            </p:cNvPr>
            <p:cNvSpPr/>
            <p:nvPr/>
          </p:nvSpPr>
          <p:spPr>
            <a:xfrm>
              <a:off x="7499658" y="4288768"/>
              <a:ext cx="189828" cy="18982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 name="Arrow: Chevron 309">
            <a:extLst>
              <a:ext uri="{FF2B5EF4-FFF2-40B4-BE49-F238E27FC236}">
                <a16:creationId xmlns:a16="http://schemas.microsoft.com/office/drawing/2014/main" id="{9751E8F6-AEE6-4211-93AD-27F93F7679E8}"/>
              </a:ext>
            </a:extLst>
          </p:cNvPr>
          <p:cNvSpPr/>
          <p:nvPr/>
        </p:nvSpPr>
        <p:spPr>
          <a:xfrm>
            <a:off x="7499658" y="5245251"/>
            <a:ext cx="189828" cy="18982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015E47A7-695E-3F4A-B92A-69B676F3E9B3}"/>
              </a:ext>
            </a:extLst>
          </p:cNvPr>
          <p:cNvSpPr txBox="1">
            <a:spLocks/>
          </p:cNvSpPr>
          <p:nvPr/>
        </p:nvSpPr>
        <p:spPr>
          <a:xfrm>
            <a:off x="342254" y="464949"/>
            <a:ext cx="6849423" cy="55018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we are doing with ULAs:</a:t>
            </a:r>
          </a:p>
          <a:p>
            <a:pPr lvl="1"/>
            <a:r>
              <a:rPr lang="en-US" dirty="0"/>
              <a:t>More group work!</a:t>
            </a:r>
          </a:p>
          <a:p>
            <a:pPr lvl="2"/>
            <a:r>
              <a:rPr lang="en-US" dirty="0"/>
              <a:t>Activities</a:t>
            </a:r>
          </a:p>
          <a:p>
            <a:pPr lvl="2"/>
            <a:r>
              <a:rPr lang="en-US" dirty="0"/>
              <a:t>Quizzes</a:t>
            </a:r>
          </a:p>
          <a:p>
            <a:pPr lvl="1"/>
            <a:r>
              <a:rPr lang="en-US" dirty="0"/>
              <a:t>ULAs are in the tutoring center!</a:t>
            </a:r>
          </a:p>
          <a:p>
            <a:pPr lvl="1"/>
            <a:r>
              <a:rPr lang="en-US" dirty="0"/>
              <a:t>ULAs help give feedback to students</a:t>
            </a:r>
          </a:p>
          <a:p>
            <a:pPr lvl="1"/>
            <a:r>
              <a:rPr lang="en-US" dirty="0"/>
              <a:t>Instructors enjoy having ULAs</a:t>
            </a:r>
          </a:p>
          <a:p>
            <a:pPr lvl="1"/>
            <a:endParaRPr lang="en-US" dirty="0"/>
          </a:p>
          <a:p>
            <a:r>
              <a:rPr lang="en-US" dirty="0"/>
              <a:t>Where we need to grow:</a:t>
            </a:r>
          </a:p>
          <a:p>
            <a:pPr lvl="1"/>
            <a:r>
              <a:rPr lang="en-US" dirty="0"/>
              <a:t>PD for instructors</a:t>
            </a:r>
          </a:p>
          <a:p>
            <a:pPr lvl="1"/>
            <a:r>
              <a:rPr lang="en-US" dirty="0"/>
              <a:t>Enhance group activities</a:t>
            </a:r>
          </a:p>
          <a:p>
            <a:pPr lvl="1"/>
            <a:r>
              <a:rPr lang="en-US" dirty="0"/>
              <a:t>Collect and analyze data!</a:t>
            </a:r>
          </a:p>
        </p:txBody>
      </p:sp>
      <p:sp>
        <p:nvSpPr>
          <p:cNvPr id="20" name="Shape 1155">
            <a:extLst>
              <a:ext uri="{FF2B5EF4-FFF2-40B4-BE49-F238E27FC236}">
                <a16:creationId xmlns:a16="http://schemas.microsoft.com/office/drawing/2014/main" id="{D36C8510-8CA0-644D-9780-17F5DC12F1E4}"/>
              </a:ext>
            </a:extLst>
          </p:cNvPr>
          <p:cNvSpPr/>
          <p:nvPr/>
        </p:nvSpPr>
        <p:spPr>
          <a:xfrm>
            <a:off x="7727484" y="4380702"/>
            <a:ext cx="3788241" cy="33631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r>
              <a:rPr lang="en-US" sz="1600" b="1" dirty="0">
                <a:solidFill>
                  <a:schemeClr val="accent1"/>
                </a:solidFill>
                <a:ea typeface="Segoe UI" panose="020B0502040204020203" pitchFamily="34" charset="0"/>
                <a:cs typeface="Segoe UI" panose="020B0502040204020203" pitchFamily="34" charset="0"/>
              </a:rPr>
              <a:t>More group work</a:t>
            </a:r>
          </a:p>
        </p:txBody>
      </p:sp>
      <p:sp>
        <p:nvSpPr>
          <p:cNvPr id="21" name="Shape 1155">
            <a:extLst>
              <a:ext uri="{FF2B5EF4-FFF2-40B4-BE49-F238E27FC236}">
                <a16:creationId xmlns:a16="http://schemas.microsoft.com/office/drawing/2014/main" id="{5703008B-3988-0949-9B80-283A19E82316}"/>
              </a:ext>
            </a:extLst>
          </p:cNvPr>
          <p:cNvSpPr/>
          <p:nvPr/>
        </p:nvSpPr>
        <p:spPr>
          <a:xfrm>
            <a:off x="7741568" y="5152582"/>
            <a:ext cx="3788241" cy="33631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2400"/>
              </a:lnSpc>
            </a:pPr>
            <a:r>
              <a:rPr lang="en-US" sz="1600" b="1" dirty="0">
                <a:solidFill>
                  <a:schemeClr val="accent1"/>
                </a:solidFill>
                <a:ea typeface="Segoe UI" panose="020B0502040204020203" pitchFamily="34" charset="0"/>
                <a:cs typeface="Segoe UI" panose="020B0502040204020203" pitchFamily="34" charset="0"/>
              </a:rPr>
              <a:t>Building relationships</a:t>
            </a:r>
          </a:p>
        </p:txBody>
      </p:sp>
    </p:spTree>
    <p:extLst>
      <p:ext uri="{BB962C8B-B14F-4D97-AF65-F5344CB8AC3E}">
        <p14:creationId xmlns:p14="http://schemas.microsoft.com/office/powerpoint/2010/main" val="23175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Effect transition="in" filter="dissolve">
                                      <p:cBhvr>
                                        <p:cTn id="13" dur="500"/>
                                        <p:tgtEl>
                                          <p:spTgt spid="19">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9">
                                            <p:txEl>
                                              <p:pRg st="2" end="2"/>
                                            </p:txEl>
                                          </p:spTgt>
                                        </p:tgtEl>
                                        <p:attrNameLst>
                                          <p:attrName>style.visibility</p:attrName>
                                        </p:attrNameLst>
                                      </p:cBhvr>
                                      <p:to>
                                        <p:strVal val="visible"/>
                                      </p:to>
                                    </p:set>
                                    <p:animEffect transition="in" filter="dissolve">
                                      <p:cBhvr>
                                        <p:cTn id="16" dur="500"/>
                                        <p:tgtEl>
                                          <p:spTgt spid="19">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animEffect transition="in" filter="dissolve">
                                      <p:cBhvr>
                                        <p:cTn id="19" dur="500"/>
                                        <p:tgtEl>
                                          <p:spTgt spid="1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9">
                                            <p:txEl>
                                              <p:pRg st="4" end="4"/>
                                            </p:txEl>
                                          </p:spTgt>
                                        </p:tgtEl>
                                        <p:attrNameLst>
                                          <p:attrName>style.visibility</p:attrName>
                                        </p:attrNameLst>
                                      </p:cBhvr>
                                      <p:to>
                                        <p:strVal val="visible"/>
                                      </p:to>
                                    </p:set>
                                    <p:animEffect transition="in" filter="dissolve">
                                      <p:cBhvr>
                                        <p:cTn id="24" dur="500"/>
                                        <p:tgtEl>
                                          <p:spTgt spid="19">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9">
                                            <p:txEl>
                                              <p:pRg st="5" end="5"/>
                                            </p:txEl>
                                          </p:spTgt>
                                        </p:tgtEl>
                                        <p:attrNameLst>
                                          <p:attrName>style.visibility</p:attrName>
                                        </p:attrNameLst>
                                      </p:cBhvr>
                                      <p:to>
                                        <p:strVal val="visible"/>
                                      </p:to>
                                    </p:set>
                                    <p:animEffect transition="in" filter="dissolve">
                                      <p:cBhvr>
                                        <p:cTn id="29" dur="500"/>
                                        <p:tgtEl>
                                          <p:spTgt spid="19">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9">
                                            <p:txEl>
                                              <p:pRg st="6" end="6"/>
                                            </p:txEl>
                                          </p:spTgt>
                                        </p:tgtEl>
                                        <p:attrNameLst>
                                          <p:attrName>style.visibility</p:attrName>
                                        </p:attrNameLst>
                                      </p:cBhvr>
                                      <p:to>
                                        <p:strVal val="visible"/>
                                      </p:to>
                                    </p:set>
                                    <p:animEffect transition="in" filter="dissolve">
                                      <p:cBhvr>
                                        <p:cTn id="34" dur="500"/>
                                        <p:tgtEl>
                                          <p:spTgt spid="19">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
                                            <p:txEl>
                                              <p:pRg st="8" end="8"/>
                                            </p:txEl>
                                          </p:spTgt>
                                        </p:tgtEl>
                                        <p:attrNameLst>
                                          <p:attrName>style.visibility</p:attrName>
                                        </p:attrNameLst>
                                      </p:cBhvr>
                                      <p:to>
                                        <p:strVal val="visible"/>
                                      </p:to>
                                    </p:set>
                                    <p:anim calcmode="lin" valueType="num">
                                      <p:cBhvr additive="base">
                                        <p:cTn id="39" dur="500" fill="hold"/>
                                        <p:tgtEl>
                                          <p:spTgt spid="19">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9">
                                            <p:txEl>
                                              <p:pRg st="9" end="9"/>
                                            </p:txEl>
                                          </p:spTgt>
                                        </p:tgtEl>
                                        <p:attrNameLst>
                                          <p:attrName>style.visibility</p:attrName>
                                        </p:attrNameLst>
                                      </p:cBhvr>
                                      <p:to>
                                        <p:strVal val="visible"/>
                                      </p:to>
                                    </p:set>
                                    <p:animEffect transition="in" filter="dissolve">
                                      <p:cBhvr>
                                        <p:cTn id="45" dur="500"/>
                                        <p:tgtEl>
                                          <p:spTgt spid="19">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9">
                                            <p:txEl>
                                              <p:pRg st="10" end="10"/>
                                            </p:txEl>
                                          </p:spTgt>
                                        </p:tgtEl>
                                        <p:attrNameLst>
                                          <p:attrName>style.visibility</p:attrName>
                                        </p:attrNameLst>
                                      </p:cBhvr>
                                      <p:to>
                                        <p:strVal val="visible"/>
                                      </p:to>
                                    </p:set>
                                    <p:animEffect transition="in" filter="dissolve">
                                      <p:cBhvr>
                                        <p:cTn id="50" dur="500"/>
                                        <p:tgtEl>
                                          <p:spTgt spid="19">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9">
                                            <p:txEl>
                                              <p:pRg st="11" end="11"/>
                                            </p:txEl>
                                          </p:spTgt>
                                        </p:tgtEl>
                                        <p:attrNameLst>
                                          <p:attrName>style.visibility</p:attrName>
                                        </p:attrNameLst>
                                      </p:cBhvr>
                                      <p:to>
                                        <p:strVal val="visible"/>
                                      </p:to>
                                    </p:set>
                                    <p:animEffect transition="in" filter="dissolve">
                                      <p:cBhvr>
                                        <p:cTn id="55" dur="500"/>
                                        <p:tgtEl>
                                          <p:spTgt spid="1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40494</TotalTime>
  <Words>1471</Words>
  <Application>Microsoft Macintosh PowerPoint</Application>
  <PresentationFormat>Widescreen</PresentationFormat>
  <Paragraphs>285</Paragraphs>
  <Slides>21</Slides>
  <Notes>17</Notes>
  <HiddenSlides>1</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Segoe UI Light</vt:lpstr>
      <vt:lpstr>Wingdings</vt:lpstr>
      <vt:lpstr>Office Theme</vt:lpstr>
      <vt:lpstr>PowerPoint Presentation</vt:lpstr>
      <vt:lpstr>Topics to discuss</vt:lpstr>
      <vt:lpstr>PowerPoint Presentation</vt:lpstr>
      <vt:lpstr>Overarching Learning Commons Tutoring Center Model</vt:lpstr>
      <vt:lpstr>PowerPoint Presentation</vt:lpstr>
      <vt:lpstr>Big Picture:  Peer Instruction</vt:lpstr>
      <vt:lpstr>Big Picture:  Funding &amp;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Janet Bowers</cp:lastModifiedBy>
  <cp:revision>10990</cp:revision>
  <dcterms:created xsi:type="dcterms:W3CDTF">2016-01-13T17:16:24Z</dcterms:created>
  <dcterms:modified xsi:type="dcterms:W3CDTF">2021-01-30T00:52:18Z</dcterms:modified>
</cp:coreProperties>
</file>